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2"/>
    <p:sldId id="264" r:id="rId3"/>
    <p:sldId id="265" r:id="rId4"/>
    <p:sldId id="256" r:id="rId5"/>
    <p:sldId id="266" r:id="rId6"/>
    <p:sldId id="267" r:id="rId7"/>
    <p:sldId id="268" r:id="rId8"/>
    <p:sldId id="269" r:id="rId9"/>
    <p:sldId id="270" r:id="rId10"/>
    <p:sldId id="257" r:id="rId11"/>
    <p:sldId id="262" r:id="rId12"/>
    <p:sldId id="259" r:id="rId13"/>
    <p:sldId id="271" r:id="rId14"/>
    <p:sldId id="272" r:id="rId15"/>
    <p:sldId id="261" r:id="rId16"/>
    <p:sldId id="258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0" d="100"/>
          <a:sy n="80" d="100"/>
        </p:scale>
        <p:origin x="-51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26.05.2015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26.05.2015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26.05.2015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3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lin ang="18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26.05.2015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2564904"/>
            <a:ext cx="7772400" cy="1362075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БИБЛИОТЕКА приглашает…:</a:t>
            </a:r>
            <a:b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творческие идеи продвижения книги и чтения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99592" y="4941168"/>
            <a:ext cx="7772400" cy="1500187"/>
          </a:xfrm>
        </p:spPr>
        <p:txBody>
          <a:bodyPr>
            <a:normAutofit/>
          </a:bodyPr>
          <a:lstStyle/>
          <a:p>
            <a:pPr algn="r"/>
            <a:r>
              <a:rPr lang="ru-RU" sz="2400" b="1" dirty="0" smtClean="0">
                <a:solidFill>
                  <a:schemeClr val="tx1"/>
                </a:solidFill>
              </a:rPr>
              <a:t>Иванова Елена Алексеевна – </a:t>
            </a:r>
          </a:p>
          <a:p>
            <a:pPr algn="r"/>
            <a:r>
              <a:rPr lang="ru-RU" sz="2400" b="1" dirty="0" smtClean="0">
                <a:solidFill>
                  <a:schemeClr val="tx1"/>
                </a:solidFill>
              </a:rPr>
              <a:t>ведущий методист</a:t>
            </a:r>
            <a:endParaRPr lang="ru-RU" sz="2400" b="1" dirty="0">
              <a:solidFill>
                <a:schemeClr val="tx1"/>
              </a:solidFill>
            </a:endParaRPr>
          </a:p>
        </p:txBody>
      </p:sp>
      <p:pic>
        <p:nvPicPr>
          <p:cNvPr id="1026" name="Picture 2" descr="C:\Documents and Settings\Сотрудник\Рабочий стол\soub banne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67744" y="0"/>
            <a:ext cx="4667250" cy="11906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Волгоградский строительный техникум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60648"/>
            <a:ext cx="8561657" cy="1226989"/>
          </a:xfrm>
          <a:prstGeom prst="rect">
            <a:avLst/>
          </a:prstGeom>
          <a:noFill/>
        </p:spPr>
      </p:pic>
      <p:pic>
        <p:nvPicPr>
          <p:cNvPr id="14340" name="Picture 4" descr="http://www.gbouspovst.ivol.ru/jpg/Plac_parad_1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1844824"/>
            <a:ext cx="3674529" cy="2448272"/>
          </a:xfrm>
          <a:prstGeom prst="rect">
            <a:avLst/>
          </a:prstGeom>
          <a:noFill/>
        </p:spPr>
      </p:pic>
      <p:pic>
        <p:nvPicPr>
          <p:cNvPr id="14342" name="Picture 6" descr="Profilaktika_20141_1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4008" y="3789040"/>
            <a:ext cx="4312939" cy="288032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331640" y="4581128"/>
            <a:ext cx="15279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latin typeface="Arial" pitchFamily="34" charset="0"/>
                <a:cs typeface="Arial" pitchFamily="34" charset="0"/>
              </a:rPr>
              <a:t>Плац-парад</a:t>
            </a:r>
            <a:endParaRPr lang="ru-RU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228184" y="3140968"/>
            <a:ext cx="248882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latin typeface="Arial" pitchFamily="34" charset="0"/>
                <a:cs typeface="Arial" pitchFamily="34" charset="0"/>
              </a:rPr>
              <a:t>Творческий конкурс</a:t>
            </a:r>
            <a:endParaRPr lang="ru-RU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123728" y="404664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b="1" dirty="0" smtClean="0"/>
              <a:t>Казанский строительный колледж</a:t>
            </a:r>
            <a:endParaRPr lang="ru-RU" dirty="0"/>
          </a:p>
        </p:txBody>
      </p:sp>
      <p:pic>
        <p:nvPicPr>
          <p:cNvPr id="1028" name="Picture 4" descr="Казанский Строительный Колледж - официальный сайт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88640"/>
            <a:ext cx="742950" cy="800100"/>
          </a:xfrm>
          <a:prstGeom prst="rect">
            <a:avLst/>
          </a:prstGeom>
          <a:noFill/>
        </p:spPr>
      </p:pic>
      <p:pic>
        <p:nvPicPr>
          <p:cNvPr id="1030" name="Picture 6" descr="https://edu.tatar.ru/upload/gallery_photo/92929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576" y="1124744"/>
            <a:ext cx="3888432" cy="2592288"/>
          </a:xfrm>
          <a:prstGeom prst="rect">
            <a:avLst/>
          </a:prstGeom>
          <a:noFill/>
        </p:spPr>
      </p:pic>
      <p:pic>
        <p:nvPicPr>
          <p:cNvPr id="1032" name="Picture 8" descr="https://edu.tatar.ru/upload/gallery_photo/92929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60032" y="1124744"/>
            <a:ext cx="3888432" cy="2592288"/>
          </a:xfrm>
          <a:prstGeom prst="rect">
            <a:avLst/>
          </a:prstGeom>
          <a:noFill/>
        </p:spPr>
      </p:pic>
      <p:pic>
        <p:nvPicPr>
          <p:cNvPr id="1034" name="Picture 10" descr="https://edu.tatar.ru/upload/gallery_photo/929295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627784" y="3861048"/>
            <a:ext cx="4274840" cy="2842769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179512" y="4077072"/>
            <a:ext cx="237626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dirty="0" smtClean="0"/>
              <a:t>ОТКРЫТОЕ МЕРОПРИЯТИЕ, ПОСВЯЩЕННОЕ 70-ЛЕТИЮ ПОБЕДЫ НАД ФАШИСТСКОЙ ГЕРМАНИЕЙ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67651" y="3244334"/>
            <a:ext cx="532165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КВЕСТ на тему "Профилактика туберкулеза"</a:t>
            </a:r>
            <a:endParaRPr lang="ru-RU" dirty="0">
              <a:solidFill>
                <a:schemeClr val="accent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6387" name="Picture 3" descr="http://www.gbou-bpt.ru/images/stories/0dqpdquqds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24028" y="4005064"/>
            <a:ext cx="3624994" cy="2416663"/>
          </a:xfrm>
          <a:prstGeom prst="rect">
            <a:avLst/>
          </a:prstGeom>
          <a:noFill/>
        </p:spPr>
      </p:pic>
      <p:pic>
        <p:nvPicPr>
          <p:cNvPr id="16388" name="Picture 4" descr="http://www.gbou-bpt.ru/images/stories/sf-t5awm_wi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3568" y="4005064"/>
            <a:ext cx="3708412" cy="2472275"/>
          </a:xfrm>
          <a:prstGeom prst="rect">
            <a:avLst/>
          </a:prstGeom>
          <a:noFill/>
        </p:spPr>
      </p:pic>
      <p:pic>
        <p:nvPicPr>
          <p:cNvPr id="16389" name="Picture 5" descr="http://www.gbou-bpt.ru/images/stories/2h-bkijvzfc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528" y="1021127"/>
            <a:ext cx="3287774" cy="2191849"/>
          </a:xfrm>
          <a:prstGeom prst="rect">
            <a:avLst/>
          </a:prstGeom>
          <a:noFill/>
        </p:spPr>
      </p:pic>
      <p:pic>
        <p:nvPicPr>
          <p:cNvPr id="16386" name="Picture 2" descr="http://www.gbou-bpt.ru/images/stories/gut6w1qaof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388681" y="1052736"/>
            <a:ext cx="3240361" cy="2160240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1907704" y="260648"/>
            <a:ext cx="493936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/>
              <a:t>БОГОРОДСКИЙ ПОЛИТЕХНИЧЕСКИЙ ТЕХНИКУМ</a:t>
            </a:r>
          </a:p>
          <a:p>
            <a:pPr algn="ctr"/>
            <a:r>
              <a:rPr lang="ru-RU" b="1" dirty="0" smtClean="0"/>
              <a:t>Нижегородская область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b="1" u="sng" dirty="0" smtClean="0"/>
              <a:t>Литературный «калейдоскоп»</a:t>
            </a:r>
            <a:r>
              <a:rPr lang="ru-RU" dirty="0" smtClean="0"/>
              <a:t>. 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r>
              <a:rPr lang="ru-RU" dirty="0" smtClean="0"/>
              <a:t>Слово </a:t>
            </a:r>
            <a:r>
              <a:rPr lang="ru-RU" b="1" dirty="0" smtClean="0"/>
              <a:t>«калейдоскоп» в переводе с греческого означает  - «Красивый вид» и …скоп -</a:t>
            </a:r>
            <a:r>
              <a:rPr lang="ru-RU" dirty="0" smtClean="0"/>
              <a:t> трубка с зеркальными пластинками и осколками разноцветного стекла, в которой можно наблюдать </a:t>
            </a:r>
            <a:r>
              <a:rPr lang="ru-RU" b="1" dirty="0" smtClean="0"/>
              <a:t>быстро сменяющиеся симметричные цветовые узоры.</a:t>
            </a:r>
            <a:r>
              <a:rPr lang="ru-RU" dirty="0" smtClean="0"/>
              <a:t> Это детская игрушка. А в переносном смысле – </a:t>
            </a:r>
            <a:r>
              <a:rPr lang="ru-RU" b="1" dirty="0" smtClean="0"/>
              <a:t>калейдоскоп – это быстрая смена лиц, событий, в данном случае, связанных с литературой, творчеством писателей.</a:t>
            </a:r>
            <a:r>
              <a:rPr lang="ru-RU" dirty="0" smtClean="0"/>
              <a:t> Можно брать какие-то </a:t>
            </a:r>
            <a:r>
              <a:rPr lang="ru-RU" b="1" dirty="0" smtClean="0"/>
              <a:t>отдельные факты из биографий писателей, истории создания их произведений, отрывки из фильмов по произведениям, викторины и литературно-поэтические конкурсы</a:t>
            </a:r>
            <a:r>
              <a:rPr lang="ru-RU" dirty="0" smtClean="0"/>
              <a:t>. 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Формы массовой работы</a:t>
            </a: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97152"/>
          </a:xfrm>
        </p:spPr>
        <p:txBody>
          <a:bodyPr>
            <a:normAutofit fontScale="70000" lnSpcReduction="20000"/>
          </a:bodyPr>
          <a:lstStyle/>
          <a:p>
            <a:r>
              <a:rPr lang="ru-RU" sz="3400" b="1" u="sng" dirty="0" err="1" smtClean="0"/>
              <a:t>Библиотерапевтические</a:t>
            </a:r>
            <a:r>
              <a:rPr lang="ru-RU" sz="3400" b="1" u="sng" dirty="0" smtClean="0"/>
              <a:t> часы</a:t>
            </a:r>
            <a:r>
              <a:rPr lang="ru-RU" sz="3400" dirty="0" smtClean="0"/>
              <a:t>. </a:t>
            </a:r>
            <a:endParaRPr lang="ru-RU" sz="3400" dirty="0" smtClean="0"/>
          </a:p>
          <a:p>
            <a:r>
              <a:rPr lang="ru-RU" sz="3400" b="1" i="1" dirty="0" smtClean="0"/>
              <a:t>«Словом можно убить. Словом можно спасти. Словом можно полки за собой повести</a:t>
            </a:r>
            <a:r>
              <a:rPr lang="ru-RU" sz="3400" b="1" i="1" dirty="0" smtClean="0"/>
              <a:t>»</a:t>
            </a:r>
            <a:r>
              <a:rPr lang="ru-RU" sz="3400" dirty="0" smtClean="0"/>
              <a:t>.</a:t>
            </a:r>
          </a:p>
          <a:p>
            <a:r>
              <a:rPr lang="ru-RU" sz="3400" b="1" dirty="0" smtClean="0"/>
              <a:t>Коррекция психологического восприятия жизни</a:t>
            </a:r>
            <a:r>
              <a:rPr lang="ru-RU" sz="3400" dirty="0" smtClean="0"/>
              <a:t> – так коротко можно охарактеризовать </a:t>
            </a:r>
            <a:r>
              <a:rPr lang="ru-RU" sz="3400" b="1" dirty="0" smtClean="0"/>
              <a:t>основной стержень </a:t>
            </a:r>
            <a:r>
              <a:rPr lang="ru-RU" sz="3400" b="1" dirty="0" err="1" smtClean="0"/>
              <a:t>библиотерапевтических</a:t>
            </a:r>
            <a:r>
              <a:rPr lang="ru-RU" sz="3400" b="1" dirty="0" smtClean="0"/>
              <a:t> часов</a:t>
            </a:r>
            <a:r>
              <a:rPr lang="ru-RU" sz="3400" dirty="0" smtClean="0"/>
              <a:t>. </a:t>
            </a:r>
            <a:r>
              <a:rPr lang="ru-RU" sz="3400" b="1" dirty="0" smtClean="0"/>
              <a:t>Принципиальное их отличие от традиционных массовых мероприятий состоит в том, что воздействие осуществляется художественным словом и музыкой.</a:t>
            </a:r>
            <a:r>
              <a:rPr lang="ru-RU" sz="3400" dirty="0" smtClean="0"/>
              <a:t> Полностью отсутствуют формы привычной пропаганды книги (элементы библиографического обзора, беседы и т.п.). </a:t>
            </a:r>
            <a:r>
              <a:rPr lang="ru-RU" sz="3400" b="1" dirty="0" smtClean="0"/>
              <a:t>Задача библиотекаря сводится к роли искусного чтеца, исполнителя. Главное соответствие музыки и текста. </a:t>
            </a:r>
            <a:endParaRPr lang="ru-RU" sz="3400" dirty="0" smtClean="0"/>
          </a:p>
          <a:p>
            <a:pPr>
              <a:buNone/>
            </a:pP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Формы массовой работы</a:t>
            </a: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1772816"/>
            <a:ext cx="4572000" cy="267765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dirty="0" smtClean="0"/>
              <a:t>Проект Тверского библиотечного общества и Тверской ОУНБ </a:t>
            </a:r>
            <a:r>
              <a:rPr lang="ru-RU" sz="2400" b="1" dirty="0" smtClean="0"/>
              <a:t>«Магия книги: приглашение к разговору в </a:t>
            </a:r>
            <a:r>
              <a:rPr lang="ru-RU" sz="2400" b="1" dirty="0" err="1" smtClean="0"/>
              <a:t>радиоэфире</a:t>
            </a:r>
            <a:r>
              <a:rPr lang="ru-RU" sz="2400" b="1" dirty="0" smtClean="0"/>
              <a:t> и цифровом пространстве» </a:t>
            </a:r>
            <a:r>
              <a:rPr lang="ru-RU" sz="2400" dirty="0" smtClean="0"/>
              <a:t>получил грант Общественной палаты президента РФ. </a:t>
            </a:r>
            <a:endParaRPr lang="ru-RU" sz="24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5364088" y="4941168"/>
            <a:ext cx="377991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err="1" smtClean="0"/>
              <a:t>Латохина</a:t>
            </a:r>
            <a:r>
              <a:rPr lang="ru-RU" dirty="0" smtClean="0"/>
              <a:t>, Г. С. Город на ладони / Г. С. </a:t>
            </a:r>
            <a:r>
              <a:rPr lang="ru-RU" dirty="0" err="1" smtClean="0"/>
              <a:t>Латохина</a:t>
            </a:r>
            <a:r>
              <a:rPr lang="ru-RU" dirty="0" smtClean="0"/>
              <a:t> // Современная библиотека. – 2010. – № 2. – С. 13 - 21.</a:t>
            </a:r>
            <a:endParaRPr lang="ru-RU" dirty="0"/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1200" cap="none" spc="0" normalizeH="0" baseline="0" noProof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Формы массовой работы</a:t>
            </a: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028" name="Picture 4" descr="https://pp.vk.me/c625318/v625318880/1bb62/97XSo_3Jqe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32040" y="1988840"/>
            <a:ext cx="3463358" cy="22669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4" name="Picture 4" descr="ГБПОУ Нижегородский авиационный технический колледж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0"/>
            <a:ext cx="6915150" cy="2381250"/>
          </a:xfrm>
          <a:prstGeom prst="rect">
            <a:avLst/>
          </a:prstGeom>
          <a:noFill/>
        </p:spPr>
      </p:pic>
      <p:pic>
        <p:nvPicPr>
          <p:cNvPr id="4" name="Рисунок 3"/>
          <p:cNvPicPr/>
          <p:nvPr/>
        </p:nvPicPr>
        <p:blipFill>
          <a:blip r:embed="rId3" cstate="print"/>
          <a:srcRect l="11705" t="26854" r="9241" b="10621"/>
          <a:stretch>
            <a:fillRect/>
          </a:stretch>
        </p:blipFill>
        <p:spPr bwMode="auto">
          <a:xfrm>
            <a:off x="323528" y="2276872"/>
            <a:ext cx="5040560" cy="34563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5940152" y="2333685"/>
            <a:ext cx="2862064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u="sng" dirty="0" smtClean="0"/>
              <a:t>Выставка – диалог</a:t>
            </a:r>
            <a:r>
              <a:rPr lang="ru-RU" dirty="0" smtClean="0"/>
              <a:t>:  Диалог двух точек зрения, двух авторов. Представляется литература авторов с диаметрально- противоположными точками зрения по данной теме, вопросу, проблеме. Читатели могут выразить свое мнение по данному вопросу с помощью карандаша и бумаги, которые располагаются рядом с выставкой.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Библиотека и молодежь: надежды, желания, мечты</a:t>
            </a: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92500" lnSpcReduction="20000"/>
          </a:bodyPr>
          <a:lstStyle/>
          <a:p>
            <a:pPr algn="r"/>
            <a:r>
              <a:rPr lang="ru-RU" dirty="0" smtClean="0"/>
              <a:t>Деятельность библиотеки обусловлена тем, что она является социальным </a:t>
            </a:r>
            <a:br>
              <a:rPr lang="ru-RU" dirty="0" smtClean="0"/>
            </a:br>
            <a:r>
              <a:rPr lang="ru-RU" dirty="0" smtClean="0"/>
              <a:t>институтом, выполняющим определенные функции.</a:t>
            </a:r>
          </a:p>
          <a:p>
            <a:r>
              <a:rPr lang="ru-RU" dirty="0" smtClean="0"/>
              <a:t>Реализуясь в различных формах массовой работы, </a:t>
            </a:r>
            <a:r>
              <a:rPr lang="ru-RU" dirty="0" err="1" smtClean="0"/>
              <a:t>культурно-досуговая</a:t>
            </a: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деятельность позволяет библиотеке проявить особое отношение к своим читателям, </a:t>
            </a:r>
            <a:br>
              <a:rPr lang="ru-RU" dirty="0" smtClean="0"/>
            </a:br>
            <a:r>
              <a:rPr lang="ru-RU" dirty="0" smtClean="0"/>
              <a:t>способствовать их духовно-нравственному и эстетическому развитию, сохранять </a:t>
            </a:r>
            <a:br>
              <a:rPr lang="ru-RU" dirty="0" smtClean="0"/>
            </a:br>
            <a:r>
              <a:rPr lang="ru-RU" dirty="0" smtClean="0"/>
              <a:t>национальную культуру. 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2555776" y="476672"/>
            <a:ext cx="6336704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30480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itchFamily="34" charset="0"/>
                <a:ea typeface="Times New Roman" pitchFamily="18" charset="0"/>
              </a:rPr>
              <a:t>                                             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 сердцах у юных пробуждать мечтанья,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30480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			Красоты мира всем нам открывать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30480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			Одной лишь фразой – вот в чем книги тайна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30480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			И волшебство, и свет, и благодать!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30480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					                                                                                                         М.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Бреднева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83568" y="5373216"/>
            <a:ext cx="777686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Путь к вашей профессии лежит через нашу библиотеку !</a:t>
            </a:r>
            <a:endParaRPr lang="ru-RU" sz="2400" dirty="0">
              <a:solidFill>
                <a:schemeClr val="accent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3314" name="Picture 2" descr="http://artsarov.ru/wp-content/gallery/libs/04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124744"/>
            <a:ext cx="4419183" cy="33123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ntgt.ru/bitrix/templates/books/images/logo201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88640"/>
            <a:ext cx="8419895" cy="884089"/>
          </a:xfrm>
          <a:prstGeom prst="rect">
            <a:avLst/>
          </a:prstGeom>
          <a:noFill/>
        </p:spPr>
      </p:pic>
      <p:pic>
        <p:nvPicPr>
          <p:cNvPr id="1028" name="Picture 4" descr="http://www.ntgt.ru/nasha/vospit-rabota/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1412776"/>
            <a:ext cx="3333750" cy="2219326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3995936" y="1124744"/>
            <a:ext cx="4572000" cy="286232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Традиционным стало проведение со студентами таких мероприятий как: 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День знаний</a:t>
            </a:r>
          </a:p>
          <a:p>
            <a:r>
              <a:rPr lang="ru-RU" dirty="0" smtClean="0"/>
              <a:t>Посвящение в студенты</a:t>
            </a:r>
          </a:p>
          <a:p>
            <a:r>
              <a:rPr lang="ru-RU" dirty="0" smtClean="0"/>
              <a:t>Международный День учителя</a:t>
            </a:r>
          </a:p>
          <a:p>
            <a:r>
              <a:rPr lang="ru-RU" dirty="0" smtClean="0"/>
              <a:t>Студенческий творческий конкурс «Зажги звезду свою сам»</a:t>
            </a:r>
          </a:p>
          <a:p>
            <a:r>
              <a:rPr lang="ru-RU" dirty="0" smtClean="0"/>
              <a:t>Конкурс «Студент года»</a:t>
            </a:r>
          </a:p>
          <a:p>
            <a:r>
              <a:rPr lang="ru-RU" dirty="0" smtClean="0"/>
              <a:t>Конкурс «А, ну-ка, парни!»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995936" y="3861048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Фестиваль «Студенческая весна»</a:t>
            </a:r>
          </a:p>
          <a:p>
            <a:r>
              <a:rPr lang="ru-RU" dirty="0" smtClean="0"/>
              <a:t>Ежегодный концерт «День Победы, как он был от нас далек…»</a:t>
            </a:r>
          </a:p>
          <a:p>
            <a:r>
              <a:rPr lang="ru-RU" dirty="0" smtClean="0"/>
              <a:t>Акция: «Помню! Горжусь!»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995936" y="5013176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День призывника</a:t>
            </a:r>
          </a:p>
          <a:p>
            <a:r>
              <a:rPr lang="ru-RU" dirty="0" smtClean="0"/>
              <a:t>Трудовой десант</a:t>
            </a:r>
          </a:p>
          <a:p>
            <a:r>
              <a:rPr lang="ru-RU" dirty="0" smtClean="0"/>
              <a:t>«Я гражданин России!»</a:t>
            </a:r>
          </a:p>
          <a:p>
            <a:r>
              <a:rPr lang="ru-RU" dirty="0" smtClean="0"/>
              <a:t>Конкурс «Мисс – НТЖТ»</a:t>
            </a:r>
          </a:p>
        </p:txBody>
      </p:sp>
      <p:pic>
        <p:nvPicPr>
          <p:cNvPr id="1030" name="Picture 6" descr="http://www.ntgt.ru/upload/iblock/f28/img_339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512" y="4005064"/>
            <a:ext cx="3789419" cy="252375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http://1.bp.blogspot.com/-XRzeRjm6y2o/VCSVQB51RMI/AAAAAAAATxY/glOSEe46sbU/s1600/0_957f7_6a9ee26e_X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7" y="404665"/>
            <a:ext cx="2664296" cy="2579838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3923928" y="548680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 err="1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Дайвинг-Экскурсия</a:t>
            </a:r>
            <a:endParaRPr lang="ru-RU" dirty="0" smtClean="0">
              <a:solidFill>
                <a:schemeClr val="accent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b="1" i="1" dirty="0" smtClean="0">
                <a:latin typeface="Arial" pitchFamily="34" charset="0"/>
                <a:cs typeface="Arial" pitchFamily="34" charset="0"/>
              </a:rPr>
              <a:t>«Библиотека – окно в мир информации и литературы»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23556" name="Picture 4" descr="http://1.bp.blogspot.com/-EAcv1idZfC0/VCSVtjUvuII/AAAAAAAATxo/6ot-Dv2O2go/s1600/DSC0340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01010" y="2564904"/>
            <a:ext cx="5242959" cy="3678337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79512" y="3212976"/>
            <a:ext cx="3168352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Рекламно-виртуальный сёрфинг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 </a:t>
            </a:r>
          </a:p>
          <a:p>
            <a:r>
              <a:rPr lang="ru-RU" b="1" i="1" dirty="0" smtClean="0">
                <a:latin typeface="Arial" pitchFamily="34" charset="0"/>
                <a:cs typeface="Arial" pitchFamily="34" charset="0"/>
              </a:rPr>
              <a:t>«Библиотека в виртуальном пространстве. Виртуальные услуги библиотеки»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.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23558" name="Picture 6" descr="http://1.bp.blogspot.com/-u0P4GAdrsdw/VCSWVfO9U6I/AAAAAAAATyA/REd1kCOIXXA/s1600/DSC0341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91880" y="2420888"/>
            <a:ext cx="5256584" cy="383912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35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35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35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Формы массовой работы</a:t>
            </a: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85000" lnSpcReduction="20000"/>
          </a:bodyPr>
          <a:lstStyle/>
          <a:p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Агитбригада</a:t>
            </a:r>
            <a:r>
              <a:rPr lang="ru-RU" b="1" dirty="0" smtClean="0"/>
              <a:t> </a:t>
            </a:r>
            <a:r>
              <a:rPr lang="ru-RU" dirty="0" smtClean="0"/>
              <a:t>- небольшой, обычно передвижной, самодеятельный или профессиональный концертный коллектив, репертуар которого строился на остросовременном, злободневном материале.</a:t>
            </a:r>
          </a:p>
          <a:p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Ассамблея</a:t>
            </a:r>
            <a:r>
              <a:rPr lang="ru-RU" b="1" dirty="0" smtClean="0"/>
              <a:t> - </a:t>
            </a:r>
            <a:r>
              <a:rPr lang="ru-RU" dirty="0" smtClean="0"/>
              <a:t>разновидность литературного вечера, стилизованная под эпоху ХУIII века. В России ассамблею насаждал Петр I. На ассамблеях танцевали, играли в шахматы, пили кофе и, в отличие от салонов ХIХ века, практически не вели умных разговоров. В библиотечных условиях возможны творческие выступления как читателей, так и библиотекарей.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85000" lnSpcReduction="20000"/>
          </a:bodyPr>
          <a:lstStyle/>
          <a:p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Аукцион знаний</a:t>
            </a:r>
            <a:r>
              <a:rPr lang="ru-RU" b="1" dirty="0" smtClean="0"/>
              <a:t> </a:t>
            </a:r>
            <a:r>
              <a:rPr lang="ru-RU" dirty="0" smtClean="0"/>
              <a:t>— творческое мероприятие, разновидность викторины, способствующие привитию интереса к познанию, расширению кругозора, росту творческой активности участников, приобретению знаний всеми участниками. Интеллектуальное развлечение. На аукционе «продаётся» вопрос или приз и его можно «купить»: «покупка» совершается путём предъявления каких-либо знаний, затребованных «продавцом». По сути, это открытое соревнование на лучшее знание темы — приз получает тот, кто ответит последним. Сохраняется атрибутика аукциона: кафедра, молоток, колокольчик.</a:t>
            </a:r>
            <a:endParaRPr lang="ru-RU" dirty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Формы массовой работы</a:t>
            </a: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62500" lnSpcReduction="20000"/>
          </a:bodyPr>
          <a:lstStyle/>
          <a:p>
            <a:pPr fontAlgn="base"/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Аукцион интеллектуальный</a:t>
            </a:r>
            <a:r>
              <a:rPr lang="ru-RU" b="1" dirty="0" smtClean="0"/>
              <a:t> </a:t>
            </a:r>
            <a:r>
              <a:rPr lang="ru-RU" dirty="0" smtClean="0"/>
              <a:t>— интеллектуальное состязание, где можно «продать» и «купить» материализованную в книге, репродукции, пластинке, фотографии, слайде духовную ценность. «Покупка» совершается путем предъявления каких-либо знаний, затребованных «продавцом». Цель: укрепление авторитета. Знания, стимулирование интереса к интеллектуальным и художественным ценностям, источникам информации.</a:t>
            </a:r>
          </a:p>
          <a:p>
            <a:pPr fontAlgn="base"/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Аукцион литературный</a:t>
            </a:r>
            <a:r>
              <a:rPr lang="ru-RU" b="1" dirty="0" smtClean="0"/>
              <a:t> </a:t>
            </a:r>
            <a:r>
              <a:rPr lang="ru-RU" dirty="0" smtClean="0"/>
              <a:t>— литературная игра, где копируются правила настоящих аукционов: выигрывает тот, чей правильный ответ на предложенный вопрос будет последним и самым полным. В «торги» вступают знатоки литературных произведений. Самые начитанные получают возможность «купить» книгу. Для проведения игры необходимо заготовить книги для «продажи», а также вопросы, на которые будет предложено ответить участникам аукциона. Например; перечислить названия книг, где в заглавиях встречается цифра (цвет, имя, кличка животного и т. д.). На аукцион могут быть выставлены и «вещи» литературных героев.</a:t>
            </a:r>
          </a:p>
          <a:p>
            <a:endParaRPr lang="ru-RU" dirty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Формы массовой работы</a:t>
            </a: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85000" lnSpcReduction="10000"/>
          </a:bodyPr>
          <a:lstStyle/>
          <a:p>
            <a:r>
              <a:rPr lang="ru-RU" b="1" dirty="0" err="1" smtClean="0">
                <a:solidFill>
                  <a:schemeClr val="accent2">
                    <a:lumMod val="75000"/>
                  </a:schemeClr>
                </a:solidFill>
              </a:rPr>
              <a:t>Библио-глобус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 </a:t>
            </a:r>
            <a:r>
              <a:rPr lang="ru-RU" dirty="0" smtClean="0"/>
              <a:t>— мероприятие, посвященное книгам об истории, культуре, традициях разных стран, путешествиях и путешественниках.</a:t>
            </a:r>
          </a:p>
          <a:p>
            <a:r>
              <a:rPr lang="ru-RU" b="1" dirty="0" err="1" smtClean="0">
                <a:solidFill>
                  <a:schemeClr val="accent2">
                    <a:lumMod val="75000"/>
                  </a:schemeClr>
                </a:solidFill>
              </a:rPr>
              <a:t>Библио-кросс</a:t>
            </a:r>
            <a:r>
              <a:rPr lang="ru-RU" b="1" dirty="0" smtClean="0"/>
              <a:t> </a:t>
            </a:r>
            <a:r>
              <a:rPr lang="ru-RU" dirty="0" smtClean="0"/>
              <a:t>— акция, направленная на привлечение к чтению книг по определенной теме или за определенное время, выигрывает тот читатель, который прочитает наибольшее количество книг.</a:t>
            </a:r>
          </a:p>
          <a:p>
            <a:r>
              <a:rPr lang="ru-RU" b="1" dirty="0" err="1" smtClean="0">
                <a:solidFill>
                  <a:schemeClr val="accent2">
                    <a:lumMod val="75000"/>
                  </a:schemeClr>
                </a:solidFill>
              </a:rPr>
              <a:t>Библио-шоу</a:t>
            </a: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 </a:t>
            </a:r>
            <a:r>
              <a:rPr lang="ru-RU" dirty="0" smtClean="0"/>
              <a:t>— библиотечное мероприятие яркое, показное, рассчитанное на шумный внешний эффект.</a:t>
            </a:r>
            <a:endParaRPr lang="ru-RU" dirty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Формы массовой работы</a:t>
            </a: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325</TotalTime>
  <Words>309</Words>
  <Application>Microsoft Office PowerPoint</Application>
  <PresentationFormat>Экран (4:3)</PresentationFormat>
  <Paragraphs>61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БИБЛИОТЕКА приглашает…: творческие идеи продвижения книги и чтения </vt:lpstr>
      <vt:lpstr>Библиотека и молодежь: надежды, желания, мечты</vt:lpstr>
      <vt:lpstr>Слайд 3</vt:lpstr>
      <vt:lpstr>Слайд 4</vt:lpstr>
      <vt:lpstr>Слайд 5</vt:lpstr>
      <vt:lpstr>Формы массовой работы</vt:lpstr>
      <vt:lpstr>Формы массовой работы</vt:lpstr>
      <vt:lpstr>Формы массовой работы</vt:lpstr>
      <vt:lpstr>Формы массовой работы</vt:lpstr>
      <vt:lpstr>Слайд 10</vt:lpstr>
      <vt:lpstr>Слайд 11</vt:lpstr>
      <vt:lpstr>Слайд 12</vt:lpstr>
      <vt:lpstr>Формы массовой работы</vt:lpstr>
      <vt:lpstr>Формы массовой работы</vt:lpstr>
      <vt:lpstr>Слайд 15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Сотрудник</cp:lastModifiedBy>
  <cp:revision>64</cp:revision>
  <dcterms:modified xsi:type="dcterms:W3CDTF">2015-05-26T04:39:47Z</dcterms:modified>
</cp:coreProperties>
</file>