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94" r:id="rId2"/>
    <p:sldId id="286" r:id="rId3"/>
    <p:sldId id="280" r:id="rId4"/>
    <p:sldId id="290" r:id="rId5"/>
    <p:sldId id="291" r:id="rId6"/>
    <p:sldId id="282" r:id="rId7"/>
    <p:sldId id="271" r:id="rId8"/>
    <p:sldId id="284" r:id="rId9"/>
    <p:sldId id="285" r:id="rId10"/>
    <p:sldId id="289" r:id="rId11"/>
    <p:sldId id="273" r:id="rId12"/>
    <p:sldId id="276" r:id="rId13"/>
    <p:sldId id="287" r:id="rId14"/>
    <p:sldId id="277" r:id="rId15"/>
    <p:sldId id="283" r:id="rId16"/>
    <p:sldId id="295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4">
          <p15:clr>
            <a:srgbClr val="A4A3A4"/>
          </p15:clr>
        </p15:guide>
        <p15:guide id="2" orient="horz" pos="3909">
          <p15:clr>
            <a:srgbClr val="A4A3A4"/>
          </p15:clr>
        </p15:guide>
        <p15:guide id="3" orient="horz" pos="1273">
          <p15:clr>
            <a:srgbClr val="A4A3A4"/>
          </p15:clr>
        </p15:guide>
        <p15:guide id="4" orient="horz" pos="2790">
          <p15:clr>
            <a:srgbClr val="A4A3A4"/>
          </p15:clr>
        </p15:guide>
        <p15:guide id="5" pos="390">
          <p15:clr>
            <a:srgbClr val="A4A3A4"/>
          </p15:clr>
        </p15:guide>
        <p15:guide id="6" pos="7189">
          <p15:clr>
            <a:srgbClr val="A4A3A4"/>
          </p15:clr>
        </p15:guide>
        <p15:guide id="7" pos="1045">
          <p15:clr>
            <a:srgbClr val="A4A3A4"/>
          </p15:clr>
        </p15:guide>
        <p15:guide id="8" pos="6613">
          <p15:clr>
            <a:srgbClr val="A4A3A4"/>
          </p15:clr>
        </p15:guide>
        <p15:guide id="9" pos="3839">
          <p15:clr>
            <a:srgbClr val="A4A3A4"/>
          </p15:clr>
        </p15:guide>
        <p15:guide id="10" pos="728">
          <p15:clr>
            <a:srgbClr val="A4A3A4"/>
          </p15:clr>
        </p15:guide>
        <p15:guide id="11" pos="43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D5F2"/>
    <a:srgbClr val="F2F2F2"/>
    <a:srgbClr val="00BBE3"/>
    <a:srgbClr val="0074AA"/>
    <a:srgbClr val="4C4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1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-774" y="-102"/>
      </p:cViewPr>
      <p:guideLst>
        <p:guide orient="horz" pos="1074"/>
        <p:guide orient="horz" pos="3909"/>
        <p:guide orient="horz" pos="1273"/>
        <p:guide orient="horz" pos="2790"/>
        <p:guide pos="390"/>
        <p:guide pos="7189"/>
        <p:guide pos="1045"/>
        <p:guide pos="6613"/>
        <p:guide pos="3839"/>
        <p:guide pos="728"/>
        <p:guide pos="4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E1E9B8-7200-4450-8531-6BFC19C8A591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1DDEB3-6BC2-49BC-BE88-DC575C38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17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6513-7401-41AB-9D98-15F06DB9693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BD34-38CF-4AF8-BAE6-9FFADEE9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EF24-37C2-4F60-A79D-F4E5F43CF5F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B01D-3DEF-4987-80F7-4F1F8260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B07C-A4B1-4DD7-8F08-AEEEBBBF1881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2970-758D-4C91-90FB-8BE519E42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FC08-930D-4471-8769-2D4EB7E94DC5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07C0-8B3B-48ED-90C9-51113ADB6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4455-5837-4DA8-AA0C-6D27173A64D4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B91B-D811-4633-9C4F-244C17A1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D118-F045-407F-8395-F921A4FEFF0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B870-B4C1-4CAD-AB24-454F7597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4CAA-F36E-428B-94F6-3404AB1C722B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F7C5-14BA-421F-8FBD-AE119B23A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0F2-1D98-4DA9-97B8-B1227DA5798B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0908-DD45-4730-B71E-1C3EA95B6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C094-F7A6-4BF5-897E-79F8C0F5FC76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B32D-F038-4261-8DC9-4DF332ED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8163-0ACA-4708-846C-A8E803F27EFC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731F-C7D0-4DA6-9412-54F2EA9B5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1A25-9A52-4A24-AF8E-0946C891D24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A290-6798-42E3-A10A-EF700865B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052A2C-57E0-47E8-BA72-C87EB2E01A1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DD9A7-D04A-4B8C-B746-9EA916698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8" descr="триколор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роцесс 9"/>
          <p:cNvSpPr/>
          <p:nvPr/>
        </p:nvSpPr>
        <p:spPr>
          <a:xfrm>
            <a:off x="0" y="1643865"/>
            <a:ext cx="12192000" cy="3585681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150" y="2617788"/>
            <a:ext cx="9772650" cy="1439862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3200" spc="300" dirty="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АИС «СЕТЕВОЙ ГОРОД. ОБРАЗОВАНИЕ»</a:t>
            </a:r>
            <a:br>
              <a:rPr lang="ru-RU" altLang="ru-RU" sz="3200" spc="300" dirty="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</a:br>
            <a:r>
              <a:rPr lang="ru-RU" altLang="ru-RU" sz="3200" spc="300" dirty="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РЕШЕНИЕ « ПРОФЕССИОНАЛЬНЫЕ ОБРАЗОВАТЕЛЬНЫЕ ОРГАНИЗАЦИИ»</a:t>
            </a:r>
          </a:p>
        </p:txBody>
      </p:sp>
      <p:sp>
        <p:nvSpPr>
          <p:cNvPr id="27" name="Овал 26"/>
          <p:cNvSpPr/>
          <p:nvPr/>
        </p:nvSpPr>
        <p:spPr>
          <a:xfrm>
            <a:off x="4165600" y="5164138"/>
            <a:ext cx="3979863" cy="160178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4000"/>
                </a:schemeClr>
              </a:gs>
              <a:gs pos="53000">
                <a:schemeClr val="tx1">
                  <a:lumMod val="95000"/>
                  <a:lumOff val="5000"/>
                  <a:alpha val="11000"/>
                </a:schemeClr>
              </a:gs>
              <a:gs pos="100000">
                <a:srgbClr val="4C4C4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21325"/>
            <a:ext cx="12192000" cy="10048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ЗАО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ИРТех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new.ir-tech.ru</a:t>
            </a: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г. Самара</a:t>
            </a:r>
            <a:endParaRPr lang="en-US" sz="18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057" name="Группа 13"/>
          <p:cNvGrpSpPr>
            <a:grpSpLocks/>
          </p:cNvGrpSpPr>
          <p:nvPr/>
        </p:nvGrpSpPr>
        <p:grpSpPr bwMode="auto">
          <a:xfrm>
            <a:off x="95250" y="347663"/>
            <a:ext cx="11815763" cy="950912"/>
            <a:chOff x="164386" y="389046"/>
            <a:chExt cx="11815282" cy="950014"/>
          </a:xfrm>
        </p:grpSpPr>
        <p:pic>
          <p:nvPicPr>
            <p:cNvPr id="2058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4904" y="389046"/>
              <a:ext cx="898358" cy="950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64386" y="595226"/>
              <a:ext cx="11815282" cy="421876"/>
            </a:xfrm>
            <a:prstGeom prst="rect">
              <a:avLst/>
            </a:prstGeom>
            <a:effectLst/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1400" b="1" cap="all" spc="300" dirty="0" smtClean="0">
                  <a:solidFill>
                    <a:srgbClr val="0070C0"/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</a:t>
              </a:r>
              <a:r>
                <a:rPr lang="ru-RU" sz="1400" b="1" cap="all" spc="300" dirty="0" smtClean="0">
                  <a:solidFill>
                    <a:srgbClr val="0070C0"/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Инновационные</a:t>
              </a:r>
              <a:r>
                <a:rPr lang="en-US" sz="1400" b="1" cap="all" spc="300" dirty="0" smtClean="0">
                  <a:solidFill>
                    <a:srgbClr val="0070C0"/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cap="all" spc="300" dirty="0" smtClean="0">
                  <a:solidFill>
                    <a:srgbClr val="0070C0"/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решения</a:t>
              </a:r>
              <a:r>
                <a:rPr lang="en-US" sz="1400" b="1" cap="all" spc="300" dirty="0" smtClean="0">
                  <a:solidFill>
                    <a:srgbClr val="0070C0"/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     </a:t>
              </a:r>
              <a:r>
                <a:rPr lang="ru-RU" sz="1400" b="1" cap="all" spc="3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для</a:t>
              </a:r>
              <a:r>
                <a:rPr lang="en-US" sz="1400" b="1" cap="all" spc="3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c</a:t>
              </a:r>
              <a:r>
                <a:rPr lang="ru-RU" sz="1400" b="1" cap="all" spc="300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истемы образования</a:t>
              </a:r>
              <a:endParaRPr lang="ru-RU" sz="1400" b="1" cap="all" spc="3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763" y="1611313"/>
            <a:ext cx="6423025" cy="4519612"/>
          </a:xfrm>
        </p:spPr>
        <p:txBody>
          <a:bodyPr/>
          <a:lstStyle/>
          <a:p>
            <a:pPr marL="457200" indent="-457200" algn="l" eaLnBrk="1" hangingPunct="1">
              <a:lnSpc>
                <a:spcPct val="13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altLang="ru-RU" sz="2200" smtClean="0">
                <a:solidFill>
                  <a:srgbClr val="4C4C4C"/>
                </a:solidFill>
                <a:latin typeface="Trebuchet MS" pitchFamily="34" charset="0"/>
              </a:rPr>
              <a:t>Доступ к актуальной информации о процессе обучения.</a:t>
            </a:r>
          </a:p>
          <a:p>
            <a:pPr marL="457200" indent="-457200" algn="l" eaLnBrk="1" hangingPunct="1">
              <a:lnSpc>
                <a:spcPct val="13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altLang="ru-RU" sz="2200" smtClean="0">
                <a:solidFill>
                  <a:srgbClr val="4C4C4C"/>
                </a:solidFill>
                <a:latin typeface="Trebuchet MS" pitchFamily="34" charset="0"/>
              </a:rPr>
              <a:t>Просмотр расписания своей группы обучения.</a:t>
            </a:r>
          </a:p>
          <a:p>
            <a:pPr marL="457200" indent="-457200" algn="l" eaLnBrk="1" hangingPunct="1">
              <a:lnSpc>
                <a:spcPct val="13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altLang="ru-RU" sz="2200" smtClean="0">
                <a:solidFill>
                  <a:srgbClr val="4C4C4C"/>
                </a:solidFill>
                <a:latin typeface="Trebuchet MS" pitchFamily="34" charset="0"/>
              </a:rPr>
              <a:t>Мониторинг текущей успеваемости и посещаемости, а также назначенных и выполненных заданий.</a:t>
            </a:r>
          </a:p>
          <a:p>
            <a:pPr marL="457200" indent="-457200" algn="l" eaLnBrk="1" hangingPunct="1">
              <a:lnSpc>
                <a:spcPct val="13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altLang="ru-RU" sz="2200" smtClean="0">
                <a:solidFill>
                  <a:srgbClr val="4C4C4C"/>
                </a:solidFill>
                <a:latin typeface="Trebuchet MS" pitchFamily="34" charset="0"/>
              </a:rPr>
              <a:t>Мониторинг итоговой успеваемости.</a:t>
            </a:r>
          </a:p>
          <a:p>
            <a:pPr marL="457200" indent="-457200" algn="l" eaLnBrk="1" hangingPunct="1">
              <a:lnSpc>
                <a:spcPct val="13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altLang="ru-RU" sz="2200" smtClean="0">
                <a:solidFill>
                  <a:srgbClr val="4C4C4C"/>
                </a:solidFill>
                <a:latin typeface="Trebuchet MS" pitchFamily="34" charset="0"/>
              </a:rPr>
              <a:t>Формирование отчетов об успеваемости и посещаемости.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88" y="1479550"/>
            <a:ext cx="3282950" cy="286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825" y="2605088"/>
            <a:ext cx="3214688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900488"/>
            <a:ext cx="2971800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Блок-схема: процесс 10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1271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ДЛЯ СТУДЕНТОВ И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8"/>
          <p:cNvSpPr>
            <a:spLocks noChangeArrowheads="1"/>
          </p:cNvSpPr>
          <p:nvPr/>
        </p:nvSpPr>
        <p:spPr bwMode="auto">
          <a:xfrm>
            <a:off x="536575" y="1611313"/>
            <a:ext cx="39306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1600">
                <a:solidFill>
                  <a:srgbClr val="4C4C4C"/>
                </a:solidFill>
                <a:latin typeface="Trebuchet MS" pitchFamily="34" charset="0"/>
              </a:rPr>
              <a:t>Система функционирует в сети с использованием типа доступа на базе протокола TCP/IP (является интернет-приложением)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1600">
                <a:solidFill>
                  <a:srgbClr val="4C4C4C"/>
                </a:solidFill>
                <a:latin typeface="Trebuchet MS" pitchFamily="34" charset="0"/>
              </a:rPr>
              <a:t>Обеспечивает работу пользователей с любого компьютера, подключенного к сети, без установки на клиентском компьютере какого-либо дополнительного программного обеспечения</a:t>
            </a:r>
            <a:endParaRPr lang="en-US" sz="1600">
              <a:solidFill>
                <a:srgbClr val="4C4C4C"/>
              </a:solidFill>
              <a:latin typeface="Trebuchet MS" pitchFamily="34" charset="0"/>
            </a:endParaRP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1600">
                <a:solidFill>
                  <a:srgbClr val="4C4C4C"/>
                </a:solidFill>
                <a:latin typeface="Trebuchet MS" pitchFamily="34" charset="0"/>
              </a:rPr>
              <a:t>Осуществляет возможность одновременного использования любым количеством подключенных пользователей любых функций системы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991225" y="5803900"/>
            <a:ext cx="568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rgbClr val="4C4C4C"/>
                </a:solidFill>
                <a:latin typeface="Trebuchet MS" pitchFamily="34" charset="0"/>
              </a:rPr>
              <a:t>Вариант установки и архитектура системы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29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ОСОБЕННОСТИ ИСПОЛЬЗОВАНИЯ СИСТЕМЫ</a:t>
            </a:r>
          </a:p>
        </p:txBody>
      </p:sp>
      <p:pic>
        <p:nvPicPr>
          <p:cNvPr id="12295" name="Рисунок 13" descr="Блок-схема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423988"/>
            <a:ext cx="75723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766763" y="1611313"/>
            <a:ext cx="1064577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2400" dirty="0">
                <a:solidFill>
                  <a:srgbClr val="4C4C4C"/>
                </a:solidFill>
                <a:latin typeface="Trebuchet MS" pitchFamily="34" charset="0"/>
              </a:rPr>
              <a:t>Полномасштабная интеграция с единым и региональными порталами государственных услуг, системой межведомственного электронного взаимодействия и </a:t>
            </a:r>
            <a:r>
              <a:rPr lang="ru-RU" sz="2400" dirty="0" smtClean="0">
                <a:solidFill>
                  <a:srgbClr val="4C4C4C"/>
                </a:solidFill>
                <a:latin typeface="Trebuchet MS" pitchFamily="34" charset="0"/>
              </a:rPr>
              <a:t>ЕСИА (е</a:t>
            </a:r>
            <a:r>
              <a:rPr lang="ru-RU" sz="2400" dirty="0" smtClean="0">
                <a:solidFill>
                  <a:srgbClr val="4C4C4C"/>
                </a:solidFill>
                <a:latin typeface="Trebuchet MS" pitchFamily="34" charset="0"/>
              </a:rPr>
              <a:t>диная </a:t>
            </a:r>
            <a:r>
              <a:rPr lang="ru-RU" sz="2400" dirty="0" smtClean="0">
                <a:solidFill>
                  <a:srgbClr val="4C4C4C"/>
                </a:solidFill>
                <a:latin typeface="Trebuchet MS" pitchFamily="34" charset="0"/>
              </a:rPr>
              <a:t>система идентификации и аутентификации).</a:t>
            </a:r>
            <a:endParaRPr lang="ru-RU" sz="2400" dirty="0">
              <a:solidFill>
                <a:srgbClr val="4C4C4C"/>
              </a:solidFill>
              <a:latin typeface="Trebuchet MS" pitchFamily="34" charset="0"/>
            </a:endParaRP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2400" dirty="0">
                <a:solidFill>
                  <a:srgbClr val="4C4C4C"/>
                </a:solidFill>
                <a:latin typeface="Trebuchet MS" pitchFamily="34" charset="0"/>
              </a:rPr>
              <a:t>Легкость в освоении. Система адаптирована под любого пользователя, умеющего входить в интернет.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2400" dirty="0">
                <a:solidFill>
                  <a:srgbClr val="4C4C4C"/>
                </a:solidFill>
                <a:latin typeface="Trebuchet MS" pitchFamily="34" charset="0"/>
              </a:rPr>
              <a:t>Возможность ведения электронного журнала образовательных организаций с отказом от бумажного.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2400" dirty="0">
                <a:solidFill>
                  <a:srgbClr val="4C4C4C"/>
                </a:solidFill>
                <a:latin typeface="Trebuchet MS" pitchFamily="34" charset="0"/>
              </a:rPr>
              <a:t>Система интегрируется с другими системами управления образовательным процессом и системами дистанционного обучения.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sz="2400" dirty="0">
                <a:solidFill>
                  <a:srgbClr val="4C4C4C"/>
                </a:solidFill>
                <a:latin typeface="Trebuchet MS" pitchFamily="34" charset="0"/>
              </a:rPr>
              <a:t>Реализована защита персональных данных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ДОСТОИНСТВА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8"/>
          <p:cNvSpPr>
            <a:spLocks noChangeArrowheads="1"/>
          </p:cNvSpPr>
          <p:nvPr/>
        </p:nvSpPr>
        <p:spPr bwMode="auto">
          <a:xfrm>
            <a:off x="766763" y="1611313"/>
            <a:ext cx="69262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Система полностью соответствует требованиям, методам и средствам защиты </a:t>
            </a:r>
            <a:r>
              <a:rPr lang="ru-RU" altLang="ru-RU" sz="2000" dirty="0" err="1">
                <a:solidFill>
                  <a:srgbClr val="4C4C4C"/>
                </a:solidFill>
                <a:latin typeface="Trebuchet MS" pitchFamily="34" charset="0"/>
              </a:rPr>
              <a:t>ПДн</a:t>
            </a: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 при их обработке в </a:t>
            </a:r>
            <a:r>
              <a:rPr lang="ru-RU" altLang="ru-RU" sz="2000" dirty="0" err="1">
                <a:solidFill>
                  <a:srgbClr val="4C4C4C"/>
                </a:solidFill>
                <a:latin typeface="Trebuchet MS" pitchFamily="34" charset="0"/>
              </a:rPr>
              <a:t>ИСПДн</a:t>
            </a: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, определенных в Федеральном законе № 152-ФЗ от 27.07.2006 «О персональных данных», в постановлениях Правительства РФ, подзаконных актах и прочих определяющих документах Регуляторов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Разработанный и встроенный в систему модуль защиты информации сертифицирован по требованиям </a:t>
            </a:r>
            <a:r>
              <a:rPr lang="ru-RU" altLang="ru-RU" sz="2000" dirty="0" smtClean="0">
                <a:solidFill>
                  <a:srgbClr val="4C4C4C"/>
                </a:solidFill>
                <a:latin typeface="Trebuchet MS" pitchFamily="34" charset="0"/>
              </a:rPr>
              <a:t>ФСТЭК </a:t>
            </a:r>
            <a:r>
              <a:rPr lang="ru-RU" altLang="ru-RU" sz="2000" dirty="0" smtClean="0">
                <a:solidFill>
                  <a:srgbClr val="4C4C4C"/>
                </a:solidFill>
                <a:latin typeface="Trebuchet MS" pitchFamily="34" charset="0"/>
              </a:rPr>
              <a:t>- </a:t>
            </a: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Федеральная служба по техническому и экспортному контролю </a:t>
            </a: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(</a:t>
            </a: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Сертификат соответствия №2813 от 15 января 2013 по требованиям безопасности информации)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0363" y="1476375"/>
            <a:ext cx="3414712" cy="4702175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4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ЗАЩИТА ПЕРСОНАЛЬНЫХ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ПОСЛЕДОВАТЕЛЬНОСТЬ ВНЕДРЕНИЯ</a:t>
            </a:r>
          </a:p>
        </p:txBody>
      </p:sp>
      <p:pic>
        <p:nvPicPr>
          <p:cNvPr id="15365" name="Рисунок 14" descr="заголовок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913" y="5172075"/>
            <a:ext cx="4384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5" descr="заголовок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088" y="3378200"/>
            <a:ext cx="4384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6" descr="заголовок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6713" y="1460500"/>
            <a:ext cx="3787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низ 20"/>
          <p:cNvSpPr/>
          <p:nvPr/>
        </p:nvSpPr>
        <p:spPr>
          <a:xfrm>
            <a:off x="5683250" y="4787900"/>
            <a:ext cx="763588" cy="374650"/>
          </a:xfrm>
          <a:prstGeom prst="downArrow">
            <a:avLst/>
          </a:prstGeom>
          <a:gradFill flip="none" rotWithShape="1">
            <a:gsLst>
              <a:gs pos="0">
                <a:srgbClr val="0074AA"/>
              </a:gs>
              <a:gs pos="100000">
                <a:srgbClr val="00BBE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7613" y="3851275"/>
            <a:ext cx="9704387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78488" y="2995613"/>
            <a:ext cx="762000" cy="374650"/>
          </a:xfrm>
          <a:prstGeom prst="downArrow">
            <a:avLst/>
          </a:prstGeom>
          <a:gradFill flip="none" rotWithShape="1">
            <a:gsLst>
              <a:gs pos="0">
                <a:srgbClr val="0074AA"/>
              </a:gs>
              <a:gs pos="100000">
                <a:srgbClr val="00BBE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23963" y="5654675"/>
            <a:ext cx="9702800" cy="798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23963" y="1938338"/>
            <a:ext cx="9702800" cy="1273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15373" name="Прямоугольник 21"/>
          <p:cNvSpPr>
            <a:spLocks noChangeArrowheads="1"/>
          </p:cNvSpPr>
          <p:nvPr/>
        </p:nvSpPr>
        <p:spPr bwMode="auto">
          <a:xfrm>
            <a:off x="1371600" y="1981200"/>
            <a:ext cx="94043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Принятие нормативной документации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Автоматическая установка системы на сервер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Создание БД организаций профессионального образования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Подготовка кадров, проведение обучения по работе с системой</a:t>
            </a:r>
          </a:p>
        </p:txBody>
      </p:sp>
      <p:sp>
        <p:nvSpPr>
          <p:cNvPr id="15374" name="Прямоугольник 22"/>
          <p:cNvSpPr>
            <a:spLocks noChangeArrowheads="1"/>
          </p:cNvSpPr>
          <p:nvPr/>
        </p:nvSpPr>
        <p:spPr bwMode="auto">
          <a:xfrm>
            <a:off x="1355725" y="3941763"/>
            <a:ext cx="95313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Создание личных кабинетов сотрудников, студентов и родителей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Заполнение справочников в системе и создание ОПОП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Ввод расписания и заполнение электронных журналов</a:t>
            </a:r>
          </a:p>
        </p:txBody>
      </p:sp>
      <p:sp>
        <p:nvSpPr>
          <p:cNvPr id="15375" name="Прямоугольник 24"/>
          <p:cNvSpPr>
            <a:spLocks noChangeArrowheads="1"/>
          </p:cNvSpPr>
          <p:nvPr/>
        </p:nvSpPr>
        <p:spPr bwMode="auto">
          <a:xfrm>
            <a:off x="1357313" y="5842000"/>
            <a:ext cx="95075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700">
                <a:solidFill>
                  <a:srgbClr val="4C4C4C"/>
                </a:solidFill>
                <a:latin typeface="Trebuchet MS" pitchFamily="34" charset="0"/>
              </a:rPr>
              <a:t> Полномасштабное использование системы всеми категориями пользователей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5" descr="checkbo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4065588"/>
            <a:ext cx="9302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2" descr="checkbo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4071938"/>
            <a:ext cx="9302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29" descr="checkbo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813" y="2255838"/>
            <a:ext cx="9286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24" descr="checkbo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2263775"/>
            <a:ext cx="9302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процесс 12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39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РЕЗУЛЬТАТЫ ВНЕДРЕНИЯ</a:t>
            </a:r>
          </a:p>
        </p:txBody>
      </p:sp>
      <p:sp>
        <p:nvSpPr>
          <p:cNvPr id="16393" name="Прямоугольник 19"/>
          <p:cNvSpPr>
            <a:spLocks noChangeArrowheads="1"/>
          </p:cNvSpPr>
          <p:nvPr/>
        </p:nvSpPr>
        <p:spPr bwMode="auto">
          <a:xfrm>
            <a:off x="1387475" y="2333625"/>
            <a:ext cx="4667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70C0"/>
                </a:solidFill>
                <a:latin typeface="Trebuchet MS" pitchFamily="34" charset="0"/>
              </a:rPr>
              <a:t>Единая информационная      образовательная среда ПОО и органов управления образованием</a:t>
            </a:r>
          </a:p>
        </p:txBody>
      </p:sp>
      <p:sp>
        <p:nvSpPr>
          <p:cNvPr id="16394" name="Прямоугольник 20"/>
          <p:cNvSpPr>
            <a:spLocks noChangeArrowheads="1"/>
          </p:cNvSpPr>
          <p:nvPr/>
        </p:nvSpPr>
        <p:spPr bwMode="auto">
          <a:xfrm>
            <a:off x="6716713" y="2333625"/>
            <a:ext cx="48021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rgbClr val="0070C0"/>
                </a:solidFill>
                <a:latin typeface="Trebuchet MS" pitchFamily="34" charset="0"/>
              </a:rPr>
              <a:t>Повышение качества профессионального </a:t>
            </a:r>
            <a:r>
              <a:rPr lang="en-US" altLang="ru-RU" sz="220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altLang="ru-RU" sz="2200">
                <a:solidFill>
                  <a:srgbClr val="0070C0"/>
                </a:solidFill>
                <a:latin typeface="Trebuchet MS" pitchFamily="34" charset="0"/>
              </a:rPr>
              <a:t>образования, получение и контроль новых</a:t>
            </a:r>
            <a:r>
              <a:rPr lang="en-US" altLang="ru-RU" sz="220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altLang="ru-RU" sz="2200">
                <a:solidFill>
                  <a:srgbClr val="0070C0"/>
                </a:solidFill>
                <a:latin typeface="Trebuchet MS" pitchFamily="34" charset="0"/>
              </a:rPr>
              <a:t>образовательных результатов</a:t>
            </a:r>
            <a:endParaRPr lang="ru-RU" sz="220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6395" name="Прямоугольник 21"/>
          <p:cNvSpPr>
            <a:spLocks noChangeArrowheads="1"/>
          </p:cNvSpPr>
          <p:nvPr/>
        </p:nvSpPr>
        <p:spPr bwMode="auto">
          <a:xfrm>
            <a:off x="1387475" y="4141788"/>
            <a:ext cx="4392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rgbClr val="0070C0"/>
                </a:solidFill>
                <a:latin typeface="Trebuchet MS" pitchFamily="34" charset="0"/>
              </a:rPr>
              <a:t>Автоматизация управления системой профессионального образования</a:t>
            </a:r>
            <a:endParaRPr lang="ru-RU" sz="220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6396" name="Прямоугольник 22"/>
          <p:cNvSpPr>
            <a:spLocks noChangeArrowheads="1"/>
          </p:cNvSpPr>
          <p:nvPr/>
        </p:nvSpPr>
        <p:spPr bwMode="auto">
          <a:xfrm>
            <a:off x="6726238" y="4135438"/>
            <a:ext cx="51609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70C0"/>
                </a:solidFill>
                <a:latin typeface="Trebuchet MS" pitchFamily="34" charset="0"/>
              </a:rPr>
              <a:t>Оказание первоочередных государственных и муниципальных услуг в электронном 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>
          <a:xfrm>
            <a:off x="0" y="1"/>
            <a:ext cx="12192000" cy="6857999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B9D5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66875" y="1798908"/>
            <a:ext cx="7000893" cy="30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fontAlgn="base">
              <a:lnSpc>
                <a:spcPct val="150000"/>
              </a:lnSpc>
              <a:spcAft>
                <a:spcPct val="0"/>
              </a:spcAft>
              <a:buClrTx/>
              <a:buSzPct val="100000"/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altLang="ru-RU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ИРТех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fontAlgn="base">
              <a:lnSpc>
                <a:spcPct val="150000"/>
              </a:lnSpc>
              <a:spcAft>
                <a:spcPct val="0"/>
              </a:spcAft>
              <a:buClrTx/>
              <a:buSzPct val="100000"/>
              <a:buNone/>
            </a:pPr>
            <a:endParaRPr lang="ru-RU" altLang="ru-RU" sz="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new.ir-tech.ru</a:t>
            </a:r>
            <a:endParaRPr lang="ru-RU" alt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(846) 972 02 05</a:t>
            </a:r>
          </a:p>
          <a:p>
            <a:pPr marL="457200" indent="-4572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+7 (846) 263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  <a:p>
            <a:pPr marL="457200" indent="-4572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nc@ir-tech.ru</a:t>
            </a:r>
            <a:endParaRPr lang="ru-RU" alt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"/>
            <a:ext cx="12191999" cy="1172584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26068" y="1"/>
            <a:ext cx="10653550" cy="1172584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altLang="ru-RU" sz="2000" kern="0" cap="all" spc="300" dirty="0" smtClean="0">
                <a:solidFill>
                  <a:schemeClr val="bg1"/>
                </a:solidFill>
                <a:latin typeface="AGLettericaCompressed" pitchFamily="2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altLang="ru-RU" sz="2000" kern="0" cap="all" spc="300" dirty="0">
              <a:solidFill>
                <a:schemeClr val="bg1"/>
              </a:solidFill>
              <a:latin typeface="AGLettericaCompressed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59" y="288040"/>
            <a:ext cx="567934" cy="6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6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8538" y="1878013"/>
            <a:ext cx="10006012" cy="3924300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anose="020B0603020202020204" pitchFamily="34" charset="0"/>
              </a:rPr>
              <a:t>Реализация в электронном виде основных направлений деятельности</a:t>
            </a:r>
            <a:r>
              <a:rPr lang="en-US" altLang="ru-RU" dirty="0" smtClean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dirty="0" smtClean="0">
                <a:solidFill>
                  <a:srgbClr val="4C4C4C"/>
                </a:solidFill>
                <a:latin typeface="Trebuchet MS" panose="020B0603020202020204" pitchFamily="34" charset="0"/>
              </a:rPr>
              <a:t>профессиональных образовательных организаций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  <a:defRPr/>
            </a:pPr>
            <a:endParaRPr lang="en-US" altLang="ru-RU" sz="800" dirty="0" smtClean="0">
              <a:solidFill>
                <a:srgbClr val="4C4C4C"/>
              </a:solidFill>
              <a:latin typeface="Trebuchet MS" panose="020B0603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anose="020B0603020202020204" pitchFamily="34" charset="0"/>
              </a:rPr>
              <a:t>Реализация в электронном виде первоочередных государственных и муниципальных услуг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  <a:defRPr/>
            </a:pPr>
            <a:endParaRPr lang="en-US" altLang="ru-RU" sz="800" dirty="0" smtClean="0">
              <a:solidFill>
                <a:srgbClr val="4C4C4C"/>
              </a:solidFill>
              <a:latin typeface="Trebuchet MS" panose="020B0603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anose="020B0603020202020204" pitchFamily="34" charset="0"/>
              </a:rPr>
              <a:t>Формирование и организация электронного документооборота для органов, осуществляющих управление в сфере образования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ru-RU" altLang="ru-RU" dirty="0" smtClean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НАЗНАЧЕНИЕ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763" y="1611313"/>
            <a:ext cx="10645775" cy="4519612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altLang="ru-RU" sz="2200" b="1" dirty="0" smtClean="0"/>
              <a:t>Реализация в электронном виде основных направлений деятельности </a:t>
            </a:r>
            <a:r>
              <a:rPr lang="ru-RU" altLang="ru-RU" sz="2200" b="1" dirty="0"/>
              <a:t>профессиональных образовательных </a:t>
            </a:r>
            <a:r>
              <a:rPr lang="ru-RU" altLang="ru-RU" sz="2200" b="1" dirty="0" smtClean="0"/>
              <a:t>организаций: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Ведение единой картотеки личных дел обучающихся и сотрудников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приказов о движении обучающихся и сотрудников и учет контингента обучающихся и сотрудников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Ведение реестра дисциплин в рамках ПОО и формирование рабочих программ дисциплин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образовательных программ в соответствии с ФГОС нового поколения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учебных планов, учебных графиков и расписания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и ведение электронных журналов и дневников</a:t>
            </a:r>
          </a:p>
          <a:p>
            <a:pPr marL="800100" lvl="1" indent="-342900" algn="l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Учет успеваемости и посещаемости обучающихся</a:t>
            </a:r>
          </a:p>
          <a:p>
            <a:pPr algn="l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ru-RU" altLang="ru-RU" sz="2000" dirty="0" smtClean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НАЗНАЧЕНИЕ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763" y="1611313"/>
            <a:ext cx="10645775" cy="4519612"/>
          </a:xfrm>
        </p:spPr>
        <p:txBody>
          <a:bodyPr/>
          <a:lstStyle/>
          <a:p>
            <a:pPr algn="l"/>
            <a:r>
              <a:rPr lang="ru-RU" altLang="ru-RU" sz="2200" b="1" dirty="0" smtClean="0"/>
              <a:t>Реализация в электронном виде первоочередных государственных и муниципальных услуг: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Предоставление информации о </a:t>
            </a:r>
            <a:r>
              <a:rPr lang="ru-RU" altLang="ru-RU" sz="1800" dirty="0">
                <a:solidFill>
                  <a:srgbClr val="4C4C4C"/>
                </a:solidFill>
                <a:latin typeface="Trebuchet MS" pitchFamily="34" charset="0"/>
              </a:rPr>
              <a:t>профессиональных образовательных </a:t>
            </a: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организациях</a:t>
            </a:r>
            <a:endParaRPr lang="ru-RU" altLang="ru-RU" sz="1800" dirty="0">
              <a:solidFill>
                <a:srgbClr val="4C4C4C"/>
              </a:solidFill>
              <a:latin typeface="Trebuchet MS" pitchFamily="34" charset="0"/>
            </a:endParaRP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Предоставление информации о текущей успеваемости учащегося, ведение электронного дневника и электронного журнала успеваемости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Предоставление информации о результатах сданных экзаменов, тестирования и иных вступительных испытаний, а также о зачислении в образовательную организацию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НАЗНАЧЕНИЕ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763" y="1611313"/>
            <a:ext cx="10645775" cy="4519612"/>
          </a:xfrm>
        </p:spPr>
        <p:txBody>
          <a:bodyPr/>
          <a:lstStyle/>
          <a:p>
            <a:pPr algn="l"/>
            <a:r>
              <a:rPr lang="ru-RU" altLang="ru-RU" sz="2200" b="1" dirty="0" smtClean="0"/>
              <a:t>Формирование и организация электронного документооборота для органов, осуществляющих управление в сфере образования</a:t>
            </a:r>
            <a:r>
              <a:rPr lang="ru-RU" altLang="ru-RU" dirty="0" smtClean="0"/>
              <a:t>: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Автоматическое заполнение форм статистической отчетности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административных отчетов о наполняемости и контингенте обучающихся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отчетов по успеваемости и посещаемости обучающихся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Формирование отчетов по итоговой аттестации и других форм отчетности для анализа результатов образовательного процесса</a:t>
            </a: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Интеграции со </a:t>
            </a: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СМЭВ (</a:t>
            </a:r>
            <a:r>
              <a:rPr lang="vi-VN" altLang="ru-RU" sz="1800" dirty="0" smtClean="0">
                <a:solidFill>
                  <a:srgbClr val="4C4C4C"/>
                </a:solidFill>
                <a:latin typeface="Trebuchet MS" pitchFamily="34" charset="0"/>
              </a:rPr>
              <a:t>Систе́ма межве́домственного электро́нного </a:t>
            </a:r>
            <a:r>
              <a:rPr lang="vi-VN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взаимоде́йствия</a:t>
            </a: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) </a:t>
            </a: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и порталами оказания государственных и муниципальных услуг</a:t>
            </a:r>
            <a:endParaRPr lang="en-US" altLang="ru-RU" sz="1800" dirty="0" smtClean="0">
              <a:solidFill>
                <a:srgbClr val="4C4C4C"/>
              </a:solidFill>
              <a:latin typeface="Trebuchet MS" pitchFamily="34" charset="0"/>
            </a:endParaRPr>
          </a:p>
          <a:p>
            <a:pPr marL="914400" lvl="1" indent="-457200"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AutoNum type="arabicPeriod"/>
            </a:pPr>
            <a:r>
              <a:rPr lang="ru-RU" altLang="ru-RU" sz="1800" dirty="0" smtClean="0">
                <a:solidFill>
                  <a:srgbClr val="4C4C4C"/>
                </a:solidFill>
                <a:latin typeface="Trebuchet MS" pitchFamily="34" charset="0"/>
              </a:rPr>
              <a:t>Ориентация на федеральные государственные образовательные стандарты, федеральные государственные требования и образовательные программы нового поколения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4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НАЗНАЧЕНИЕ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7"/>
          <p:cNvSpPr>
            <a:spLocks noChangeArrowheads="1"/>
          </p:cNvSpPr>
          <p:nvPr/>
        </p:nvSpPr>
        <p:spPr bwMode="auto">
          <a:xfrm>
            <a:off x="766763" y="1611313"/>
            <a:ext cx="10645775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200">
                <a:solidFill>
                  <a:srgbClr val="4C4C4C"/>
                </a:solidFill>
                <a:latin typeface="Trebuchet MS" pitchFamily="34" charset="0"/>
              </a:rPr>
              <a:t>Создание единой информационной среды ПОО и органов, осуществляющих управление в сфере образования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200">
                <a:solidFill>
                  <a:srgbClr val="4C4C4C"/>
                </a:solidFill>
                <a:latin typeface="Trebuchet MS" pitchFamily="34" charset="0"/>
              </a:rPr>
              <a:t>Оказание первоочередных государственных и муниципальных услуг в электронном виде в сфере образования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200">
                <a:solidFill>
                  <a:srgbClr val="4C4C4C"/>
                </a:solidFill>
                <a:latin typeface="Trebuchet MS" pitchFamily="34" charset="0"/>
              </a:rPr>
              <a:t>Автоматизированный мониторинг целевых показателей качества образования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200">
                <a:solidFill>
                  <a:srgbClr val="4C4C4C"/>
                </a:solidFill>
                <a:latin typeface="Trebuchet MS" pitchFamily="34" charset="0"/>
              </a:rPr>
              <a:t>Формирование типовых сводных отчетов по основным направлениям деятельности ПОО и контроль полноты предоставляемых данных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200">
                <a:solidFill>
                  <a:srgbClr val="4C4C4C"/>
                </a:solidFill>
                <a:latin typeface="Trebuchet MS" pitchFamily="34" charset="0"/>
              </a:rPr>
              <a:t>Автоматизированный сбор, обработка и анализ статистической информации от подотчетных ПОО в любой момент времени</a:t>
            </a:r>
          </a:p>
          <a:p>
            <a:pPr marL="457200" indent="-457200">
              <a:spcBef>
                <a:spcPts val="1200"/>
              </a:spcBef>
              <a:buClr>
                <a:srgbClr val="4C4C4C"/>
              </a:buClr>
              <a:buFont typeface="Calibri Light" pitchFamily="34" charset="0"/>
              <a:buAutoNum type="arabicPeriod"/>
            </a:pPr>
            <a:r>
              <a:rPr lang="ru-RU" altLang="ru-RU" sz="2200">
                <a:solidFill>
                  <a:srgbClr val="4C4C4C"/>
                </a:solidFill>
                <a:latin typeface="Trebuchet MS" pitchFamily="34" charset="0"/>
              </a:rPr>
              <a:t>Информационная поддержка принятия управленческих решений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ДЛЯ ОРГАНОВ, ОСУЩЕСТВЛЯЮЩИХ УПРАВЛЕНИЕ В СФЕРЕ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188" y="1284288"/>
            <a:ext cx="3943350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766763" y="1901825"/>
            <a:ext cx="9731375" cy="4016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4C4C4C"/>
                </a:solidFill>
                <a:latin typeface="Trebuchet MS" pitchFamily="34" charset="0"/>
              </a:rPr>
              <a:t>Управление информацией об ПОО:</a:t>
            </a:r>
          </a:p>
          <a:p>
            <a:pPr marL="857250" lvl="1" indent="-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актуализация основной информации о ПОО;</a:t>
            </a:r>
          </a:p>
          <a:p>
            <a:pPr marL="857250" lvl="1" indent="-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ведение справочника аудиторного фонда ПОО.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4C4C4C"/>
                </a:solidFill>
                <a:latin typeface="Trebuchet MS" pitchFamily="34" charset="0"/>
              </a:rPr>
              <a:t>Управление личными делами:</a:t>
            </a:r>
          </a:p>
          <a:p>
            <a:pPr marL="857250" lvl="1" indent="-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ведение справочников ролей и должностей сотрудников;</a:t>
            </a:r>
          </a:p>
          <a:p>
            <a:pPr marL="857250" lvl="1" indent="-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гибкая настройка прав доступа;</a:t>
            </a:r>
          </a:p>
          <a:p>
            <a:pPr marL="857250" lvl="1" indent="-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ведение личных дел абитуриентов, студентов, родителей и сотрудников.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4C4C4C"/>
                </a:solidFill>
                <a:latin typeface="Trebuchet MS" pitchFamily="34" charset="0"/>
              </a:rPr>
              <a:t>Управление движением обучающихся и сотрудников: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создание приказов о приеме, переводе, выпуске и выбытии студентов;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создание приказов о приеме, изменении должности и увольнении сотрудников;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4C4C4C"/>
                </a:solidFill>
                <a:latin typeface="Trebuchet MS" pitchFamily="34" charset="0"/>
              </a:rPr>
              <a:t>ведение приказов о движении студентов и сотрудников.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ДЛЯ АДМИНИСТРАЦИИ ПОО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8"/>
          <p:cNvSpPr>
            <a:spLocks noChangeArrowheads="1"/>
          </p:cNvSpPr>
          <p:nvPr/>
        </p:nvSpPr>
        <p:spPr bwMode="auto">
          <a:xfrm>
            <a:off x="766763" y="1516063"/>
            <a:ext cx="642302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ru-RU" altLang="ru-RU" sz="2000" b="1">
                <a:solidFill>
                  <a:srgbClr val="4C4C4C"/>
                </a:solidFill>
                <a:latin typeface="Trebuchet MS" pitchFamily="34" charset="0"/>
              </a:rPr>
              <a:t>1. Управление образовательными программами: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ведение справочника образовательных программ;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формирование учебных планов.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ru-RU" altLang="ru-RU" sz="2000" b="1">
                <a:solidFill>
                  <a:srgbClr val="4C4C4C"/>
                </a:solidFill>
                <a:latin typeface="Trebuchet MS" pitchFamily="34" charset="0"/>
              </a:rPr>
              <a:t>2. Управление учебными дисциплинами: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ведение справочника учебных дисциплин;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ведение справочника рабочих программ дисциплин;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управление подгруппами в рамках учебной дисциплины.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ru-RU" altLang="ru-RU" sz="2000" b="1">
                <a:solidFill>
                  <a:srgbClr val="4C4C4C"/>
                </a:solidFill>
                <a:latin typeface="Trebuchet MS" pitchFamily="34" charset="0"/>
              </a:rPr>
              <a:t>3. Управление расписанием: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ведение расписания звонков;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ведение расписания занятий;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C4C4C"/>
                </a:solidFill>
                <a:latin typeface="Trebuchet MS" pitchFamily="34" charset="0"/>
              </a:rPr>
              <a:t>ведение расписания сессий.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088" y="1516063"/>
            <a:ext cx="4140200" cy="18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541588"/>
            <a:ext cx="4110038" cy="247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88" y="3552825"/>
            <a:ext cx="4225925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Блок-схема: процесс 10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23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ДЛЯ ПРЕПОДАВАТЕЛЕЙ ПОО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8"/>
          <p:cNvSpPr>
            <a:spLocks noChangeArrowheads="1"/>
          </p:cNvSpPr>
          <p:nvPr/>
        </p:nvSpPr>
        <p:spPr bwMode="auto">
          <a:xfrm>
            <a:off x="766763" y="1758950"/>
            <a:ext cx="60642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ru-RU" altLang="ru-RU" sz="2000" b="1" dirty="0">
                <a:solidFill>
                  <a:srgbClr val="4C4C4C"/>
                </a:solidFill>
                <a:latin typeface="Trebuchet MS" pitchFamily="34" charset="0"/>
              </a:rPr>
              <a:t>4. Управление журналом и отчетностью: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заполнение журнала текущей успеваемости и посещаемости;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заполнение ведомостей итоговой успеваемости;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управление </a:t>
            </a:r>
            <a:r>
              <a:rPr lang="ru-RU" altLang="ru-RU" sz="2000" dirty="0" smtClean="0">
                <a:solidFill>
                  <a:srgbClr val="4C4C4C"/>
                </a:solidFill>
                <a:latin typeface="Trebuchet MS" pitchFamily="34" charset="0"/>
              </a:rPr>
              <a:t>заданиями </a:t>
            </a: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с использованием тематических планов;</a:t>
            </a:r>
          </a:p>
          <a:p>
            <a:pPr marL="857250" lvl="1" indent="-457200">
              <a:lnSpc>
                <a:spcPct val="13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rgbClr val="4C4C4C"/>
                </a:solidFill>
                <a:latin typeface="Trebuchet MS" pitchFamily="34" charset="0"/>
              </a:rPr>
              <a:t>формирование отчетов (административных, отчетов по текущей и итоговой успеваемости и т.д.).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25" y="1484313"/>
            <a:ext cx="4529138" cy="277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713" y="3282950"/>
            <a:ext cx="4476750" cy="245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13" y="4510088"/>
            <a:ext cx="3900487" cy="189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Блок-схема: процесс 10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47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" y="2873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14425" y="0"/>
            <a:ext cx="10664825" cy="1173163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altLang="ru-RU" sz="2000" spc="300" smtClean="0">
                <a:solidFill>
                  <a:schemeClr val="bg1"/>
                </a:solidFill>
                <a:latin typeface="AGLettericaCompressed" pitchFamily="2" charset="0"/>
                <a:cs typeface="Tahoma" pitchFamily="34" charset="0"/>
              </a:rPr>
              <a:t>ДЛЯ ПРЕПОДАВАТЕЛЕЙ ПОО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916</Words>
  <Application>Microsoft Office PowerPoint</Application>
  <PresentationFormat>Произвольный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АИС «СЕТЕВОЙ ГОРОД. ОБРАЗОВАНИЕ» РЕШЕНИЕ « ПРОФЕССИОНАЛЬНЫЕ ОБРАЗОВАТЕЛЬНЫЕ ОРГАНИЗАЦИИ»</vt:lpstr>
      <vt:lpstr>НАЗНАЧЕНИЕ СИСТЕМЫ</vt:lpstr>
      <vt:lpstr>НАЗНАЧЕНИЕ СИСТЕМЫ</vt:lpstr>
      <vt:lpstr>НАЗНАЧЕНИЕ СИСТЕМЫ</vt:lpstr>
      <vt:lpstr>НАЗНАЧЕНИЕ СИСТЕМЫ</vt:lpstr>
      <vt:lpstr>ДЛЯ ОРГАНОВ, ОСУЩЕСТВЛЯЮЩИХ УПРАВЛЕНИЕ В СФЕРЕ ОБРАЗОВАНИЯ</vt:lpstr>
      <vt:lpstr>ДЛЯ АДМИНИСТРАЦИИ ПОО</vt:lpstr>
      <vt:lpstr>ДЛЯ ПРЕПОДАВАТЕЛЕЙ ПОО</vt:lpstr>
      <vt:lpstr>ДЛЯ ПРЕПОДАВАТЕЛЕЙ ПОО</vt:lpstr>
      <vt:lpstr>ДЛЯ СТУДЕНТОВ И РОДИТЕЛЕЙ</vt:lpstr>
      <vt:lpstr>ОСОБЕННОСТИ ИСПОЛЬЗОВАНИЯ СИСТЕМЫ</vt:lpstr>
      <vt:lpstr>ДОСТОИНСТВА СИСТЕМЫ</vt:lpstr>
      <vt:lpstr>ЗАЩИТА ПЕРСОНАЛЬНЫХ ДАННЫХ</vt:lpstr>
      <vt:lpstr>ПОСЛЕДОВАТЕЛЬНОСТЬ ВНЕДРЕНИЯ</vt:lpstr>
      <vt:lpstr>РЕЗУЛЬТАТЫ ВНЕДРЕНИЯ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Гибадуллин</dc:creator>
  <cp:lastModifiedBy>Марина</cp:lastModifiedBy>
  <cp:revision>232</cp:revision>
  <dcterms:created xsi:type="dcterms:W3CDTF">2013-12-03T11:01:44Z</dcterms:created>
  <dcterms:modified xsi:type="dcterms:W3CDTF">2014-11-17T19:35:38Z</dcterms:modified>
</cp:coreProperties>
</file>