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5"/>
  </p:notesMasterIdLst>
  <p:handoutMasterIdLst>
    <p:handoutMasterId r:id="rId16"/>
  </p:handoutMasterIdLst>
  <p:sldIdLst>
    <p:sldId id="275" r:id="rId2"/>
    <p:sldId id="373" r:id="rId3"/>
    <p:sldId id="433" r:id="rId4"/>
    <p:sldId id="418" r:id="rId5"/>
    <p:sldId id="434" r:id="rId6"/>
    <p:sldId id="437" r:id="rId7"/>
    <p:sldId id="439" r:id="rId8"/>
    <p:sldId id="441" r:id="rId9"/>
    <p:sldId id="440" r:id="rId10"/>
    <p:sldId id="429" r:id="rId11"/>
    <p:sldId id="420" r:id="rId12"/>
    <p:sldId id="421" r:id="rId13"/>
    <p:sldId id="436" r:id="rId14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gray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FFFF"/>
    <a:srgbClr val="FF66FF"/>
    <a:srgbClr val="CC0099"/>
    <a:srgbClr val="66FF99"/>
    <a:srgbClr val="0099FF"/>
    <a:srgbClr val="FFFF66"/>
    <a:srgbClr val="006600"/>
    <a:srgbClr val="CCFFFF"/>
    <a:srgbClr val="33CC33"/>
    <a:srgbClr val="BDFFD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70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программы подготовки квалифицированных рабочих, служащих</c:v>
                </c:pt>
              </c:strCache>
            </c:strRef>
          </c:tx>
          <c:spPr>
            <a:solidFill>
              <a:srgbClr val="FFC000"/>
            </a:solidFill>
          </c:spPr>
          <c:dLbls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 formatCode="0.0">
                  <c:v>84</c:v>
                </c:pt>
                <c:pt idx="1">
                  <c:v>83.7</c:v>
                </c:pt>
                <c:pt idx="2">
                  <c:v>80.8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программы подготовки специалистов среднего звена</c:v>
                </c:pt>
              </c:strCache>
            </c:strRef>
          </c:tx>
          <c:spPr>
            <a:solidFill>
              <a:srgbClr val="0070C0"/>
            </a:solidFill>
          </c:spPr>
          <c:dLbls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 formatCode="0.0">
                  <c:v>94</c:v>
                </c:pt>
                <c:pt idx="1">
                  <c:v>94.8</c:v>
                </c:pt>
                <c:pt idx="2">
                  <c:v>97.3</c:v>
                </c:pt>
              </c:numCache>
            </c:numRef>
          </c:val>
        </c:ser>
        <c:dLbls/>
        <c:axId val="81558528"/>
        <c:axId val="81580800"/>
      </c:barChart>
      <c:catAx>
        <c:axId val="815585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81580800"/>
        <c:crosses val="autoZero"/>
        <c:auto val="1"/>
        <c:lblAlgn val="ctr"/>
        <c:lblOffset val="100"/>
      </c:catAx>
      <c:valAx>
        <c:axId val="81580800"/>
        <c:scaling>
          <c:orientation val="minMax"/>
        </c:scaling>
        <c:delete val="1"/>
        <c:axPos val="l"/>
        <c:majorGridlines/>
        <c:numFmt formatCode="0.0" sourceLinked="1"/>
        <c:tickLblPos val="nextTo"/>
        <c:crossAx val="815585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302639984446176"/>
          <c:y val="0.12897908464566929"/>
          <c:w val="0.33752524521084976"/>
          <c:h val="0.79516683070866134"/>
        </c:manualLayout>
      </c:layout>
      <c:txPr>
        <a:bodyPr/>
        <a:lstStyle/>
        <a:p>
          <a:pPr>
            <a:defRPr sz="1800" b="1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выпускники 9 классов</c:v>
                </c:pt>
              </c:strCache>
            </c:strRef>
          </c:tx>
          <c:spPr>
            <a:solidFill>
              <a:srgbClr val="FFC000"/>
            </a:solidFill>
          </c:spPr>
          <c:dLbls>
            <c:txPr>
              <a:bodyPr/>
              <a:lstStyle/>
              <a:p>
                <a:pPr>
                  <a:defRPr i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25100</c:v>
                </c:pt>
                <c:pt idx="1">
                  <c:v>24723</c:v>
                </c:pt>
                <c:pt idx="2">
                  <c:v>25301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выпускники 11 классов</c:v>
                </c:pt>
              </c:strCache>
            </c:strRef>
          </c:tx>
          <c:dLbls>
            <c:txPr>
              <a:bodyPr/>
              <a:lstStyle/>
              <a:p>
                <a:pPr>
                  <a:defRPr i="1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14054</c:v>
                </c:pt>
                <c:pt idx="1">
                  <c:v>13125</c:v>
                </c:pt>
                <c:pt idx="2">
                  <c:v>13387</c:v>
                </c:pt>
              </c:numCache>
            </c:numRef>
          </c:val>
        </c:ser>
        <c:dLbls/>
        <c:axId val="95306112"/>
        <c:axId val="95307648"/>
      </c:barChart>
      <c:catAx>
        <c:axId val="9530611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5307648"/>
        <c:crosses val="autoZero"/>
        <c:auto val="1"/>
        <c:lblAlgn val="ctr"/>
        <c:lblOffset val="100"/>
      </c:catAx>
      <c:valAx>
        <c:axId val="95307648"/>
        <c:scaling>
          <c:orientation val="minMax"/>
        </c:scaling>
        <c:delete val="1"/>
        <c:axPos val="b"/>
        <c:numFmt formatCode="General" sourceLinked="1"/>
        <c:tickLblPos val="nextTo"/>
        <c:crossAx val="953061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382861864489203"/>
          <c:y val="0.30944530478927917"/>
          <c:w val="0.2469121220958492"/>
          <c:h val="0.42881172470919454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45279959932767333"/>
          <c:y val="1.5118630397488304E-2"/>
          <c:w val="0.50737507660439174"/>
          <c:h val="0.80495763818450194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КЦП 2014</c:v>
                </c:pt>
              </c:strCache>
            </c:strRef>
          </c:tx>
          <c:spPr>
            <a:solidFill>
              <a:srgbClr val="FFC000"/>
            </a:solidFill>
          </c:spPr>
          <c:dLbls>
            <c:dLbl>
              <c:idx val="1"/>
              <c:layout>
                <c:manualLayout>
                  <c:x val="-8.1382758546541409E-2"/>
                  <c:y val="0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-0.12872046475122839"/>
                  <c:y val="0"/>
                </c:manualLayout>
              </c:layout>
              <c:dLblPos val="outEnd"/>
              <c:showVal val="1"/>
            </c:dLbl>
            <c:dLbl>
              <c:idx val="3"/>
              <c:layout>
                <c:manualLayout>
                  <c:x val="-8.4707769925205456E-2"/>
                  <c:y val="0"/>
                </c:manualLayout>
              </c:layout>
              <c:dLblPos val="outEnd"/>
              <c:showVal val="1"/>
            </c:dLbl>
            <c:dLbl>
              <c:idx val="4"/>
              <c:layout>
                <c:manualLayout>
                  <c:x val="-3.9790045729685954E-2"/>
                  <c:y val="-2.2905102896215003E-3"/>
                </c:manualLayout>
              </c:layout>
              <c:dLblPos val="outEnd"/>
              <c:showVal val="1"/>
            </c:dLbl>
            <c:dLbl>
              <c:idx val="5"/>
              <c:layout>
                <c:manualLayout>
                  <c:x val="-0.1307770238790672"/>
                  <c:y val="-2.2905102896215003E-3"/>
                </c:manualLayout>
              </c:layout>
              <c:dLblPos val="outEnd"/>
              <c:showVal val="1"/>
            </c:dLbl>
            <c:dLbl>
              <c:idx val="6"/>
              <c:layout>
                <c:manualLayout>
                  <c:x val="-0.10892472520974379"/>
                  <c:y val="6.8715308688644975E-3"/>
                </c:manualLayout>
              </c:layout>
              <c:dLblPos val="outEnd"/>
              <c:showVal val="1"/>
            </c:dLbl>
            <c:dLbl>
              <c:idx val="8"/>
              <c:layout>
                <c:manualLayout>
                  <c:x val="-9.0238181420702349E-2"/>
                  <c:y val="2.2905102896215003E-3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ctr"/>
            <c:showVal val="1"/>
          </c:dLbls>
          <c:cat>
            <c:strRef>
              <c:f>Лист1!$A$2:$A$10</c:f>
              <c:strCache>
                <c:ptCount val="9"/>
                <c:pt idx="0">
                  <c:v>профессии и специальности сферы IT-технологий, электро- и теплоэнергетика, машиностроения, химические технологии</c:v>
                </c:pt>
                <c:pt idx="1">
                  <c:v>строительство </c:v>
                </c:pt>
                <c:pt idx="2">
                  <c:v>транспорт</c:v>
                </c:pt>
                <c:pt idx="3">
                  <c:v>сельское хозяйство</c:v>
                </c:pt>
                <c:pt idx="4">
                  <c:v>профессии и специальности пищевой промышленности</c:v>
                </c:pt>
                <c:pt idx="5">
                  <c:v>здравоохранение</c:v>
                </c:pt>
                <c:pt idx="6">
                  <c:v>образование</c:v>
                </c:pt>
                <c:pt idx="7">
                  <c:v>культура</c:v>
                </c:pt>
                <c:pt idx="8">
                  <c:v>науки об обществе (экономика, социология, юриспруденция, сервис и туризм)</c:v>
                </c:pt>
              </c:strCache>
            </c:strRef>
          </c:cat>
          <c:val>
            <c:numRef>
              <c:f>Лист1!$B$2:$B$10</c:f>
              <c:numCache>
                <c:formatCode>0.0</c:formatCode>
                <c:ptCount val="9"/>
                <c:pt idx="0">
                  <c:v>33.300000000000011</c:v>
                </c:pt>
                <c:pt idx="1">
                  <c:v>6.7</c:v>
                </c:pt>
                <c:pt idx="2">
                  <c:v>10.5</c:v>
                </c:pt>
                <c:pt idx="3">
                  <c:v>7</c:v>
                </c:pt>
                <c:pt idx="4">
                  <c:v>5.3</c:v>
                </c:pt>
                <c:pt idx="5">
                  <c:v>10.6</c:v>
                </c:pt>
                <c:pt idx="6">
                  <c:v>8.8000000000000007</c:v>
                </c:pt>
                <c:pt idx="7">
                  <c:v>3.5</c:v>
                </c:pt>
                <c:pt idx="8">
                  <c:v>14.3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КЦП 2015</c:v>
                </c:pt>
              </c:strCache>
            </c:strRef>
          </c:tx>
          <c:spPr>
            <a:solidFill>
              <a:srgbClr val="00FFFF"/>
            </a:solidFill>
          </c:spPr>
          <c:dLbls>
            <c:dLbl>
              <c:idx val="0"/>
              <c:layout>
                <c:manualLayout>
                  <c:x val="-0.19324924918736636"/>
                  <c:y val="-2.2905102896215003E-3"/>
                </c:manualLayout>
              </c:layout>
              <c:dLblPos val="outEnd"/>
              <c:showVal val="1"/>
            </c:dLbl>
            <c:dLbl>
              <c:idx val="8"/>
              <c:layout>
                <c:manualLayout>
                  <c:x val="-0.13611838827943851"/>
                  <c:y val="-2.2905102896215003E-3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dLblPos val="ctr"/>
            <c:showVal val="1"/>
          </c:dLbls>
          <c:cat>
            <c:strRef>
              <c:f>Лист1!$A$2:$A$10</c:f>
              <c:strCache>
                <c:ptCount val="9"/>
                <c:pt idx="0">
                  <c:v>профессии и специальности сферы IT-технологий, электро- и теплоэнергетика, машиностроения, химические технологии</c:v>
                </c:pt>
                <c:pt idx="1">
                  <c:v>строительство </c:v>
                </c:pt>
                <c:pt idx="2">
                  <c:v>транспорт</c:v>
                </c:pt>
                <c:pt idx="3">
                  <c:v>сельское хозяйство</c:v>
                </c:pt>
                <c:pt idx="4">
                  <c:v>профессии и специальности пищевой промышленности</c:v>
                </c:pt>
                <c:pt idx="5">
                  <c:v>здравоохранение</c:v>
                </c:pt>
                <c:pt idx="6">
                  <c:v>образование</c:v>
                </c:pt>
                <c:pt idx="7">
                  <c:v>культура</c:v>
                </c:pt>
                <c:pt idx="8">
                  <c:v>науки об обществе (экономика, социология, юриспруденция, сервис и туризм)</c:v>
                </c:pt>
              </c:strCache>
            </c:strRef>
          </c:cat>
          <c:val>
            <c:numRef>
              <c:f>Лист1!$C$2:$C$10</c:f>
              <c:numCache>
                <c:formatCode>0.0</c:formatCode>
                <c:ptCount val="9"/>
                <c:pt idx="0">
                  <c:v>33.9</c:v>
                </c:pt>
                <c:pt idx="1">
                  <c:v>7</c:v>
                </c:pt>
                <c:pt idx="2">
                  <c:v>10.3</c:v>
                </c:pt>
                <c:pt idx="3">
                  <c:v>7.2</c:v>
                </c:pt>
                <c:pt idx="4">
                  <c:v>4.0999999999999996</c:v>
                </c:pt>
                <c:pt idx="5">
                  <c:v>10.3</c:v>
                </c:pt>
                <c:pt idx="6">
                  <c:v>8.5</c:v>
                </c:pt>
                <c:pt idx="7">
                  <c:v>3.8</c:v>
                </c:pt>
                <c:pt idx="8">
                  <c:v>14.8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КЦП 2016</c:v>
                </c:pt>
              </c:strCache>
            </c:strRef>
          </c:tx>
          <c:spPr>
            <a:solidFill>
              <a:srgbClr val="FF66FF"/>
            </a:solidFill>
          </c:spPr>
          <c:dLbls>
            <c:dLbl>
              <c:idx val="0"/>
              <c:layout>
                <c:manualLayout>
                  <c:x val="-0.17950436062659708"/>
                  <c:y val="-6.8715308688644975E-3"/>
                </c:manualLayout>
              </c:layout>
              <c:dLblPos val="outEnd"/>
              <c:showVal val="1"/>
            </c:dLbl>
            <c:dLbl>
              <c:idx val="1"/>
              <c:layout>
                <c:manualLayout>
                  <c:x val="-6.9733627267221238E-2"/>
                  <c:y val="2.2905102896215003E-3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-6.9462824023137248E-2"/>
                  <c:y val="0"/>
                </c:manualLayout>
              </c:layout>
              <c:dLblPos val="outEnd"/>
              <c:showVal val="1"/>
            </c:dLbl>
            <c:dLbl>
              <c:idx val="3"/>
              <c:layout>
                <c:manualLayout>
                  <c:x val="-4.0461566098390495E-2"/>
                  <c:y val="0"/>
                </c:manualLayout>
              </c:layout>
              <c:dLblPos val="outEnd"/>
              <c:showVal val="1"/>
            </c:dLbl>
            <c:dLbl>
              <c:idx val="4"/>
              <c:layout>
                <c:manualLayout>
                  <c:x val="-5.1611760879615526E-2"/>
                  <c:y val="0"/>
                </c:manualLayout>
              </c:layout>
              <c:dLblPos val="outEnd"/>
              <c:showVal val="1"/>
            </c:dLbl>
            <c:dLbl>
              <c:idx val="5"/>
              <c:layout>
                <c:manualLayout>
                  <c:x val="-5.2222356118137414E-2"/>
                  <c:y val="-2.2905102896215003E-3"/>
                </c:manualLayout>
              </c:layout>
              <c:dLblPos val="outEnd"/>
              <c:showVal val="1"/>
            </c:dLbl>
            <c:dLbl>
              <c:idx val="6"/>
              <c:layout>
                <c:manualLayout>
                  <c:x val="-4.4285513975149723E-2"/>
                  <c:y val="-4.5810205792429989E-3"/>
                </c:manualLayout>
              </c:layout>
              <c:dLblPos val="outEnd"/>
              <c:showVal val="1"/>
            </c:dLbl>
            <c:dLbl>
              <c:idx val="8"/>
              <c:layout>
                <c:manualLayout>
                  <c:x val="-0.12366535886693596"/>
                  <c:y val="-6.871530868864501E-3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ctr"/>
            <c:showVal val="1"/>
          </c:dLbls>
          <c:cat>
            <c:strRef>
              <c:f>Лист1!$A$2:$A$10</c:f>
              <c:strCache>
                <c:ptCount val="9"/>
                <c:pt idx="0">
                  <c:v>профессии и специальности сферы IT-технологий, электро- и теплоэнергетика, машиностроения, химические технологии</c:v>
                </c:pt>
                <c:pt idx="1">
                  <c:v>строительство </c:v>
                </c:pt>
                <c:pt idx="2">
                  <c:v>транспорт</c:v>
                </c:pt>
                <c:pt idx="3">
                  <c:v>сельское хозяйство</c:v>
                </c:pt>
                <c:pt idx="4">
                  <c:v>профессии и специальности пищевой промышленности</c:v>
                </c:pt>
                <c:pt idx="5">
                  <c:v>здравоохранение</c:v>
                </c:pt>
                <c:pt idx="6">
                  <c:v>образование</c:v>
                </c:pt>
                <c:pt idx="7">
                  <c:v>культура</c:v>
                </c:pt>
                <c:pt idx="8">
                  <c:v>науки об обществе (экономика, социология, юриспруденция, сервис и туризм)</c:v>
                </c:pt>
              </c:strCache>
            </c:strRef>
          </c:cat>
          <c:val>
            <c:numRef>
              <c:f>Лист1!$D$2:$D$10</c:f>
              <c:numCache>
                <c:formatCode>0.0</c:formatCode>
                <c:ptCount val="9"/>
                <c:pt idx="0">
                  <c:v>36</c:v>
                </c:pt>
                <c:pt idx="1">
                  <c:v>8.9</c:v>
                </c:pt>
                <c:pt idx="2">
                  <c:v>10.8</c:v>
                </c:pt>
                <c:pt idx="3">
                  <c:v>7.2</c:v>
                </c:pt>
                <c:pt idx="4">
                  <c:v>3.8</c:v>
                </c:pt>
                <c:pt idx="5">
                  <c:v>10.1</c:v>
                </c:pt>
                <c:pt idx="6">
                  <c:v>8.7000000000000011</c:v>
                </c:pt>
                <c:pt idx="7">
                  <c:v>3.9</c:v>
                </c:pt>
                <c:pt idx="8">
                  <c:v>10.6</c:v>
                </c:pt>
              </c:numCache>
            </c:numRef>
          </c:val>
        </c:ser>
        <c:dLbls/>
        <c:axId val="95414912"/>
        <c:axId val="95437184"/>
      </c:barChart>
      <c:catAx>
        <c:axId val="95414912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95437184"/>
        <c:crosses val="autoZero"/>
        <c:auto val="1"/>
        <c:lblAlgn val="ctr"/>
        <c:lblOffset val="100"/>
      </c:catAx>
      <c:valAx>
        <c:axId val="95437184"/>
        <c:scaling>
          <c:orientation val="minMax"/>
        </c:scaling>
        <c:delete val="1"/>
        <c:axPos val="b"/>
        <c:numFmt formatCode="0.0" sourceLinked="1"/>
        <c:tickLblPos val="nextTo"/>
        <c:crossAx val="954149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"/>
          <c:y val="0.91379198607562129"/>
          <c:w val="0.99951999061036223"/>
          <c:h val="8.6208013924378768E-2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spPr>
              <a:solidFill>
                <a:srgbClr val="CCFFFF"/>
              </a:solidFill>
            </c:spPr>
          </c:dPt>
          <c:dPt>
            <c:idx val="1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Pt>
            <c:idx val="3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4"/>
            <c:spPr>
              <a:solidFill>
                <a:srgbClr val="FFFF66"/>
              </a:solidFill>
            </c:spPr>
          </c:dPt>
          <c:dPt>
            <c:idx val="5"/>
            <c:spPr>
              <a:solidFill>
                <a:srgbClr val="0099FF"/>
              </a:solidFill>
            </c:spPr>
          </c:dPt>
          <c:dPt>
            <c:idx val="8"/>
            <c:spPr>
              <a:solidFill>
                <a:srgbClr val="66FF99"/>
              </a:solidFill>
            </c:spPr>
          </c:dPt>
          <c:dPt>
            <c:idx val="9"/>
            <c:spPr>
              <a:solidFill>
                <a:srgbClr val="CC0099"/>
              </a:solidFill>
            </c:spPr>
          </c:dPt>
          <c:dLbls>
            <c:dLbl>
              <c:idx val="0"/>
              <c:delete val="1"/>
            </c:dLbl>
            <c:dLbl>
              <c:idx val="5"/>
              <c:layout>
                <c:manualLayout>
                  <c:x val="6.8979482299237713E-2"/>
                  <c:y val="-0.13141821938207265"/>
                </c:manualLayout>
              </c:layout>
              <c:showVal val="1"/>
            </c:dLbl>
            <c:dLbl>
              <c:idx val="8"/>
              <c:layout>
                <c:manualLayout>
                  <c:x val="6.1611940778509976E-2"/>
                  <c:y val="3.6838275562884985E-2"/>
                </c:manualLayout>
              </c:layout>
              <c:showVal val="1"/>
            </c:dLbl>
            <c:txPr>
              <a:bodyPr/>
              <a:lstStyle/>
              <a:p>
                <a:pPr>
                  <a:defRPr b="1" i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Лист1!$A$2:$A$11</c:f>
              <c:strCache>
                <c:ptCount val="10"/>
                <c:pt idx="1">
                  <c:v>промышленно-технический профиль</c:v>
                </c:pt>
                <c:pt idx="2">
                  <c:v>строительство</c:v>
                </c:pt>
                <c:pt idx="3">
                  <c:v>транспорт</c:v>
                </c:pt>
                <c:pt idx="4">
                  <c:v>сельское хозяйство</c:v>
                </c:pt>
                <c:pt idx="5">
                  <c:v>профессии и специальности пищевой промышленности</c:v>
                </c:pt>
                <c:pt idx="6">
                  <c:v>здравоохранение</c:v>
                </c:pt>
                <c:pt idx="7">
                  <c:v>образование</c:v>
                </c:pt>
                <c:pt idx="8">
                  <c:v>культура</c:v>
                </c:pt>
                <c:pt idx="9">
                  <c:v>науки об обществе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0</c:v>
                </c:pt>
                <c:pt idx="1">
                  <c:v>36</c:v>
                </c:pt>
                <c:pt idx="2">
                  <c:v>8.9</c:v>
                </c:pt>
                <c:pt idx="3">
                  <c:v>10.8</c:v>
                </c:pt>
                <c:pt idx="4">
                  <c:v>7.2</c:v>
                </c:pt>
                <c:pt idx="5">
                  <c:v>3.7600000000000002</c:v>
                </c:pt>
                <c:pt idx="6">
                  <c:v>10.1</c:v>
                </c:pt>
                <c:pt idx="7">
                  <c:v>8.7000000000000011</c:v>
                </c:pt>
                <c:pt idx="8">
                  <c:v>3.9</c:v>
                </c:pt>
                <c:pt idx="9">
                  <c:v>10.6</c:v>
                </c:pt>
              </c:numCache>
            </c:numRef>
          </c:val>
        </c:ser>
        <c:dLbls/>
      </c:pie3DChart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62143119575407801"/>
          <c:y val="1.9314654084954249E-2"/>
          <c:w val="0.36052171103795494"/>
          <c:h val="0.95358564189501016"/>
        </c:manualLayout>
      </c:layout>
      <c:txPr>
        <a:bodyPr/>
        <a:lstStyle/>
        <a:p>
          <a:pPr>
            <a:defRPr sz="1400" b="1" i="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5224FA-ED40-47D8-B746-01E058916298}" type="doc">
      <dgm:prSet loTypeId="urn:microsoft.com/office/officeart/2005/8/layout/venn3" loCatId="relationship" qsTypeId="urn:microsoft.com/office/officeart/2005/8/quickstyle/3d3" qsCatId="3D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352F890C-9BE3-4333-85CE-B71F560B93EB}" type="pres">
      <dgm:prSet presAssocID="{425224FA-ED40-47D8-B746-01E05891629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3E1B44C-E171-4CA4-B765-F534FFE33208}" type="presOf" srcId="{425224FA-ED40-47D8-B746-01E058916298}" destId="{352F890C-9BE3-4333-85CE-B71F560B93EB}" srcOrd="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6400" cy="493792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90" y="3"/>
            <a:ext cx="2946400" cy="493792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3E01732E-8E21-4517-B008-E1F58A90DF12}" type="datetimeFigureOut">
              <a:rPr lang="ru-RU" smtClean="0"/>
              <a:pPr/>
              <a:t>19.11.2015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3" y="9378872"/>
            <a:ext cx="2946400" cy="493791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90" y="9378872"/>
            <a:ext cx="2946400" cy="493791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75370E17-DB1F-4B1D-81E8-F168BCEF7F3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08540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6400" cy="493792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90" y="2"/>
            <a:ext cx="2946400" cy="493792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F92E4489-3AC3-4F83-A4F3-652DF2BA60CD}" type="datetimeFigureOut">
              <a:rPr lang="ru-RU" smtClean="0"/>
              <a:pPr/>
              <a:t>19.11.2015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2" y="4690230"/>
            <a:ext cx="5438775" cy="4444127"/>
          </a:xfrm>
          <a:prstGeom prst="rect">
            <a:avLst/>
          </a:prstGeom>
        </p:spPr>
        <p:txBody>
          <a:bodyPr vert="horz" lIns="91429" tIns="45714" rIns="91429" bIns="4571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378872"/>
            <a:ext cx="2946400" cy="493791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90" y="9378872"/>
            <a:ext cx="2946400" cy="493791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450B1444-E2E0-4E73-AD44-C50195D3D3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8277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srgbClr val="000000"/>
                </a:solidFill>
              </a:rPr>
              <a:t>Слайд № </a:t>
            </a:r>
            <a:fld id="{17A1687E-92B5-41A2-9327-4342B109D8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6506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srgbClr val="000000"/>
                </a:solidFill>
              </a:rPr>
              <a:t>Слайд № </a:t>
            </a:r>
            <a:fld id="{8E92D8DF-0E1B-49D0-94D5-D55B9DEC85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2931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srgbClr val="000000"/>
                </a:solidFill>
              </a:rPr>
              <a:t>Слайд № </a:t>
            </a:r>
            <a:fld id="{BC101193-BFF1-4C63-8113-0C2140CC77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7695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srgbClr val="000000"/>
                </a:solidFill>
              </a:rPr>
              <a:t>Слайд № </a:t>
            </a:r>
            <a:fld id="{747AC4CF-5E6A-4045-BD31-61D1FC566F7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8175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B8CE4-D85C-4D99-8835-631D20DD216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25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srgbClr val="000000"/>
                </a:solidFill>
              </a:rPr>
              <a:t>Слайд № </a:t>
            </a:r>
            <a:fld id="{DC3B4D1B-9ABF-4B89-9F34-D3A5878518B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8004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srgbClr val="000000"/>
                </a:solidFill>
              </a:rPr>
              <a:t>Слайд № </a:t>
            </a:r>
            <a:fld id="{3FD99ACB-B9A7-4F89-80C5-8BA102C136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8290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srgbClr val="000000"/>
                </a:solidFill>
              </a:rPr>
              <a:t>Слайд № </a:t>
            </a:r>
            <a:fld id="{71C2E7D5-8298-408A-8512-C00CB7DC8C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30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srgbClr val="000000"/>
                </a:solidFill>
              </a:rPr>
              <a:t>Слайд № </a:t>
            </a:r>
            <a:fld id="{A6D421CC-C572-410E-9773-A893DF1FFC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952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srgbClr val="000000"/>
                </a:solidFill>
              </a:rPr>
              <a:t>Слайд № </a:t>
            </a:r>
            <a:fld id="{DF7CF7E8-DE6D-4A75-AC92-99ED876C8E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215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srgbClr val="000000"/>
                </a:solidFill>
              </a:rPr>
              <a:t>Слайд № </a:t>
            </a:r>
            <a:fld id="{93CB71D1-1CF8-4B87-AA89-1704B2B5788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5895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srgbClr val="000000"/>
                </a:solidFill>
              </a:rPr>
              <a:t>Слайд № </a:t>
            </a:r>
            <a:fld id="{F3C6D17A-578B-467F-B72B-EC1EBA4B18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1960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srgbClr val="000000"/>
                </a:solidFill>
              </a:rPr>
              <a:t>Слайд № </a:t>
            </a:r>
            <a:fld id="{687E2242-58F2-4A1A-9778-49B286EB20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6328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CCECFF">
                <a:alpha val="50000"/>
              </a:srgb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56550" y="6632575"/>
            <a:ext cx="11874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rgbClr val="000000"/>
                </a:solidFill>
              </a:rPr>
              <a:t>Слайд № </a:t>
            </a:r>
            <a:fld id="{1E41D65E-C565-4973-9799-1CFFB7C98E3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grpSp>
        <p:nvGrpSpPr>
          <p:cNvPr id="1027" name="Group 13"/>
          <p:cNvGrpSpPr>
            <a:grpSpLocks/>
          </p:cNvGrpSpPr>
          <p:nvPr userDrawn="1"/>
        </p:nvGrpSpPr>
        <p:grpSpPr bwMode="auto">
          <a:xfrm>
            <a:off x="0" y="0"/>
            <a:ext cx="9144000" cy="1125538"/>
            <a:chOff x="0" y="0"/>
            <a:chExt cx="5760" cy="709"/>
          </a:xfrm>
        </p:grpSpPr>
        <p:pic>
          <p:nvPicPr>
            <p:cNvPr id="1028" name="Picture 11"/>
            <p:cNvPicPr>
              <a:picLocks noChangeAspect="1" noChangeArrowheads="1"/>
            </p:cNvPicPr>
            <p:nvPr userDrawn="1"/>
          </p:nvPicPr>
          <p:blipFill>
            <a:blip r:embed="rId15" cstate="print">
              <a:lum bright="-10000" contrast="2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128"/>
            <a:stretch>
              <a:fillRect/>
            </a:stretch>
          </p:blipFill>
          <p:spPr bwMode="auto">
            <a:xfrm>
              <a:off x="0" y="0"/>
              <a:ext cx="5760" cy="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9" name="Rectangle 2"/>
            <p:cNvSpPr>
              <a:spLocks noChangeArrowheads="1"/>
            </p:cNvSpPr>
            <p:nvPr userDrawn="1"/>
          </p:nvSpPr>
          <p:spPr bwMode="auto">
            <a:xfrm>
              <a:off x="1882" y="0"/>
              <a:ext cx="3878" cy="618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b="1" dirty="0" smtClean="0">
                <a:solidFill>
                  <a:srgbClr val="000066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53703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9"/>
          <p:cNvSpPr>
            <a:spLocks noChangeArrowheads="1"/>
          </p:cNvSpPr>
          <p:nvPr/>
        </p:nvSpPr>
        <p:spPr bwMode="auto">
          <a:xfrm>
            <a:off x="0" y="0"/>
            <a:ext cx="9144000" cy="1412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0000"/>
              </a:solidFill>
            </a:endParaRPr>
          </a:p>
        </p:txBody>
      </p:sp>
      <p:pic>
        <p:nvPicPr>
          <p:cNvPr id="4099" name="Picture 16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981"/>
          <a:stretch>
            <a:fillRect/>
          </a:stretch>
        </p:blipFill>
        <p:spPr bwMode="auto">
          <a:xfrm>
            <a:off x="-58093" y="0"/>
            <a:ext cx="9191303" cy="681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 Box 8"/>
          <p:cNvSpPr txBox="1">
            <a:spLocks noChangeArrowheads="1"/>
          </p:cNvSpPr>
          <p:nvPr/>
        </p:nvSpPr>
        <p:spPr bwMode="auto">
          <a:xfrm>
            <a:off x="-21704" y="2276872"/>
            <a:ext cx="9144000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ru-RU" sz="2800" b="1" dirty="0" smtClean="0"/>
          </a:p>
          <a:p>
            <a:pPr algn="ctr"/>
            <a:endParaRPr lang="ru-RU" sz="2800" b="1" dirty="0"/>
          </a:p>
          <a:p>
            <a:pPr algn="ctr"/>
            <a:r>
              <a:rPr lang="ru-RU" sz="32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Государственное задание на подготовку кадров – инструмент управления трудовыми ресурсами региона. </a:t>
            </a:r>
          </a:p>
          <a:p>
            <a:pPr algn="ctr"/>
            <a:r>
              <a:rPr lang="ru-RU" sz="32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Итоги приемной кампании 2015 года. </a:t>
            </a:r>
          </a:p>
          <a:p>
            <a:pPr algn="ctr"/>
            <a:r>
              <a:rPr lang="ru-RU" sz="32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Особенности формирования контрольных цифр приема на 2016 год</a:t>
            </a:r>
          </a:p>
        </p:txBody>
      </p:sp>
    </p:spTree>
    <p:extLst>
      <p:ext uri="{BB962C8B-B14F-4D97-AF65-F5344CB8AC3E}">
        <p14:creationId xmlns:p14="http://schemas.microsoft.com/office/powerpoint/2010/main" xmlns="" val="111122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9460207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srgbClr val="000000"/>
                </a:solidFill>
              </a:rPr>
              <a:t>Слайд № </a:t>
            </a:r>
            <a:fld id="{DC3B4D1B-9ABF-4B89-9F34-D3A5878518B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308555"/>
            <a:ext cx="5904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Контрольные цифры приема 2016 год</a:t>
            </a:r>
            <a:endParaRPr lang="ru-RU" altLang="ru-RU" sz="20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335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srgbClr val="000000"/>
                </a:solidFill>
              </a:rPr>
              <a:t>Слайд № </a:t>
            </a:r>
            <a:fld id="{93CB71D1-1CF8-4B87-AA89-1704B2B5788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332656"/>
            <a:ext cx="5904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Контрольные цифры приема 2016 год</a:t>
            </a:r>
            <a:endParaRPr lang="ru-RU" altLang="ru-RU" sz="20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17578718"/>
              </p:ext>
            </p:extLst>
          </p:nvPr>
        </p:nvGraphicFramePr>
        <p:xfrm>
          <a:off x="107504" y="1124744"/>
          <a:ext cx="8928992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53342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srgbClr val="000000"/>
                </a:solidFill>
              </a:rPr>
              <a:t>Слайд № </a:t>
            </a:r>
            <a:fld id="{93CB71D1-1CF8-4B87-AA89-1704B2B5788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ru-RU" dirty="0">
              <a:solidFill>
                <a:srgbClr val="00000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2423637676"/>
              </p:ext>
            </p:extLst>
          </p:nvPr>
        </p:nvGraphicFramePr>
        <p:xfrm>
          <a:off x="395536" y="1397000"/>
          <a:ext cx="8208912" cy="5200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987824" y="260648"/>
            <a:ext cx="5904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Контрольные цифры приема 2016 год</a:t>
            </a:r>
            <a:endParaRPr lang="ru-RU" altLang="ru-RU" sz="20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271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srgbClr val="000000"/>
                </a:solidFill>
              </a:rPr>
              <a:t>Слайд № </a:t>
            </a:r>
            <a:fld id="{93CB71D1-1CF8-4B87-AA89-1704B2B5788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260648"/>
            <a:ext cx="5904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Контрольные цифры приема 2016 год</a:t>
            </a:r>
            <a:endParaRPr lang="ru-RU" altLang="ru-RU" sz="20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510" t="13474" r="5631" b="24463"/>
          <a:stretch/>
        </p:blipFill>
        <p:spPr bwMode="auto">
          <a:xfrm>
            <a:off x="3447453" y="2974606"/>
            <a:ext cx="5445027" cy="3478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76" t="8554" r="3290" b="20026"/>
          <a:stretch/>
        </p:blipFill>
        <p:spPr bwMode="auto">
          <a:xfrm>
            <a:off x="9154" y="1124744"/>
            <a:ext cx="5580111" cy="3464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3203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xmlns="" val="1930404271"/>
              </p:ext>
            </p:extLst>
          </p:nvPr>
        </p:nvGraphicFramePr>
        <p:xfrm>
          <a:off x="179512" y="1196752"/>
          <a:ext cx="878684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055727" y="284942"/>
            <a:ext cx="5404705" cy="461665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Итоги приемной кампании 2015 года</a:t>
            </a:r>
            <a:endParaRPr lang="ru-RU" alt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xmlns="" val="3642437176"/>
              </p:ext>
            </p:extLst>
          </p:nvPr>
        </p:nvGraphicFramePr>
        <p:xfrm>
          <a:off x="683568" y="1397000"/>
          <a:ext cx="8064896" cy="491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422276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srgbClr val="000000"/>
                </a:solidFill>
              </a:rPr>
              <a:t>Слайд № </a:t>
            </a:r>
            <a:fld id="{93CB71D1-1CF8-4B87-AA89-1704B2B5788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5727" y="284942"/>
            <a:ext cx="5404705" cy="461665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Итоги приемной кампании 2015 года</a:t>
            </a:r>
            <a:endParaRPr lang="ru-RU" alt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00054053"/>
              </p:ext>
            </p:extLst>
          </p:nvPr>
        </p:nvGraphicFramePr>
        <p:xfrm>
          <a:off x="789299" y="1988840"/>
          <a:ext cx="7560838" cy="44744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32534"/>
                <a:gridCol w="676366"/>
                <a:gridCol w="675572"/>
                <a:gridCol w="676366"/>
              </a:tblGrid>
              <a:tr h="3055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213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профессии и специальности сферы IT-технологий, электро- и теплоэнергетика, машиностроения,  химические технологии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85,9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86,0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55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строительство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55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5579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промышленно-технический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85,9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89,1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89,9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</a:tr>
              <a:tr h="3055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77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профессии и специальности пищевой промышленности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55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55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055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67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науки об обществе (социология, экономика, юриспруденция, сервис и туризм)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97,4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80942" y="1369313"/>
            <a:ext cx="69775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Динамика выполнения КЦП по профилям подготовки</a:t>
            </a: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650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srgbClr val="000000"/>
                </a:solidFill>
              </a:rPr>
              <a:t>Слайд № </a:t>
            </a:r>
            <a:fld id="{93CB71D1-1CF8-4B87-AA89-1704B2B5788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ru-RU" dirty="0">
              <a:solidFill>
                <a:srgbClr val="00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75169949"/>
              </p:ext>
            </p:extLst>
          </p:nvPr>
        </p:nvGraphicFramePr>
        <p:xfrm>
          <a:off x="828675" y="1200150"/>
          <a:ext cx="7448550" cy="981075"/>
        </p:xfrm>
        <a:graphic>
          <a:graphicData uri="http://schemas.openxmlformats.org/presentationml/2006/ole">
            <p:oleObj spid="_x0000_s7199" name="Документ" r:id="rId3" imgW="6248343" imgH="826856" progId="Word.Document.12">
              <p:embed/>
            </p:oleObj>
          </a:graphicData>
        </a:graphic>
      </p:graphicFrame>
      <p:sp>
        <p:nvSpPr>
          <p:cNvPr id="6" name="Стрелка вправо 5"/>
          <p:cNvSpPr/>
          <p:nvPr/>
        </p:nvSpPr>
        <p:spPr>
          <a:xfrm rot="5400000">
            <a:off x="4391980" y="1952836"/>
            <a:ext cx="504056" cy="576064"/>
          </a:xfrm>
          <a:prstGeom prst="rightArrow">
            <a:avLst/>
          </a:prstGeom>
          <a:solidFill>
            <a:srgbClr val="CC00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55727" y="284942"/>
            <a:ext cx="5404705" cy="461665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Итоги приемной кампании 2015 года</a:t>
            </a:r>
            <a:endParaRPr lang="ru-RU" alt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95112938"/>
              </p:ext>
            </p:extLst>
          </p:nvPr>
        </p:nvGraphicFramePr>
        <p:xfrm>
          <a:off x="539552" y="2537867"/>
          <a:ext cx="7920880" cy="3700831"/>
        </p:xfrm>
        <a:graphic>
          <a:graphicData uri="http://schemas.openxmlformats.org/drawingml/2006/table">
            <a:tbl>
              <a:tblPr firstRow="1" firstCol="1" bandRow="1"/>
              <a:tblGrid>
                <a:gridCol w="6408712"/>
                <a:gridCol w="1512168"/>
              </a:tblGrid>
              <a:tr h="4548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 УГС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 выполнения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Электроника, радиотехника и системы связи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Приборостроение, оптические и биотехнические системы и технологии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6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Химические технологии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Техносферная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безопасность и </a:t>
                      </a:r>
                      <a:r>
                        <a:rPr lang="ru-RU" sz="16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природообустройство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Прикладная геология, горное дело, нефтегазовое дело и геодезия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Управление в технических системах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Информатика и вычислительная техника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99,6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Машиностроение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89,0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Технологии материалов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85,6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27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Электро- и </a:t>
                      </a:r>
                      <a:r>
                        <a:rPr lang="ru-RU" sz="16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теплоэнеретика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78,1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27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Авиационная и ракетно-космическая техника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290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srgbClr val="000000"/>
                </a:solidFill>
              </a:rPr>
              <a:t>Слайд № </a:t>
            </a:r>
            <a:fld id="{93CB71D1-1CF8-4B87-AA89-1704B2B5788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5727" y="284942"/>
            <a:ext cx="5404705" cy="461665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Итоги приемной кампании 2015 года</a:t>
            </a:r>
            <a:endParaRPr lang="ru-RU" alt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13404934"/>
              </p:ext>
            </p:extLst>
          </p:nvPr>
        </p:nvGraphicFramePr>
        <p:xfrm>
          <a:off x="467545" y="1844824"/>
          <a:ext cx="8280920" cy="4389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4956"/>
                <a:gridCol w="3071390"/>
                <a:gridCol w="764133"/>
                <a:gridCol w="1152128"/>
                <a:gridCol w="1319281"/>
                <a:gridCol w="1489032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п/п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территориального управления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плану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зачислено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выполнения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ОУ, выполнившие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КЦП на 100%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Самарское управление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6358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5796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Тольяттинское управление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3204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Западное управление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1404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Юго-Восточное управление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1590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Северо-Западное управление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Поволжское управление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Юго-Западное управление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977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Отрадненское управление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514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516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Северо-Восточное управление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Центральное управление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Южное управление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Северное управление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88,9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Кинельское управление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14350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13431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93,6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9512" y="119675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Выполнение контрольных цифр приема в разрезе территориальных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управлений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180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070061416"/>
              </p:ext>
            </p:extLst>
          </p:nvPr>
        </p:nvGraphicFramePr>
        <p:xfrm>
          <a:off x="179512" y="1412776"/>
          <a:ext cx="4038600" cy="5325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Жигулевский государственный колледж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Образовательный центр с. Камышла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Чапаевский губернский колледж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Нефтегорский государственный техникум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Сызранский техникум металлообрабатывающих и сервисных технологий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Губернский колледж г. Сызрани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Сызранский колледж искусств и культуры                                  им. О.Н. Носцовой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Сызранский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политехнический техникум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Сызранский политехнический колледж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Октябрьский техникум строительных и сервисных технологий им. В.Г. Кубасова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Новокуйбышевский нефтехимический техникум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Новокуйбышевский государственный гуманитарно-технологический колледж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822885175"/>
              </p:ext>
            </p:extLst>
          </p:nvPr>
        </p:nvGraphicFramePr>
        <p:xfrm>
          <a:off x="4648200" y="1412776"/>
          <a:ext cx="4038600" cy="537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Отрадненский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нефтяной техникум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Отрадненский государственный техникум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Тольяттинский индустриально-педагогический колледж 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Тольяттинский политехнический техникум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Тольяттинский химико-технологический техникум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Тольяттинский социально-педагогический колледж 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Поволжский государственный колледж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Самарское художественное училище имени К.С. Петрова-Водкина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механико-технологический техникум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государственный колледж сервисных технологий и дизайна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техникум индустрии торговли и общественного питания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техникум космического машиностроения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srgbClr val="000000"/>
                </a:solidFill>
              </a:rPr>
              <a:t>Слайд № </a:t>
            </a:r>
            <a:fld id="{93CB71D1-1CF8-4B87-AA89-1704B2B5788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5727" y="284942"/>
            <a:ext cx="5404705" cy="461665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Итоги приемной кампании 2015 года</a:t>
            </a:r>
            <a:endParaRPr lang="ru-RU" alt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44080" y="989906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ПОО, выполнившие КЦП на 100%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6937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2843814836"/>
              </p:ext>
            </p:extLst>
          </p:nvPr>
        </p:nvGraphicFramePr>
        <p:xfrm>
          <a:off x="217748" y="1772816"/>
          <a:ext cx="4038600" cy="4584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социально-педагогический колледж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Самарское областное училище культуры и искусств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техникум легкой промышленности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техникум кулинарного искусства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энергетический колледж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машиностроительный колледж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государственный колледж 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торгово-экономический колледж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политехнический колледж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Самарское музыкальное училище им. Д.Г.Шаталова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Пестравское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профессиональное училище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67178276"/>
              </p:ext>
            </p:extLst>
          </p:nvPr>
        </p:nvGraphicFramePr>
        <p:xfrm>
          <a:off x="4649316" y="1772816"/>
          <a:ext cx="4038600" cy="4955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Красноармейское профессиональное училище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Профессиональное училище с.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Домашка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Богатовское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профессиональное училище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Обшаровский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государственный техникум им. В.И. Суркова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Хворостянский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государственный техникум им. Юрия Рябова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Кинельский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государственный техникум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Кинель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-Черкасский сельскохозяйственный техникум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Борский государственный техникум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Шенталинское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профессиональное училище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srgbClr val="000000"/>
                </a:solidFill>
              </a:rPr>
              <a:t>Слайд № </a:t>
            </a:r>
            <a:fld id="{93CB71D1-1CF8-4B87-AA89-1704B2B5788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5727" y="284942"/>
            <a:ext cx="5404705" cy="461665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Итоги приемной кампании 2015 года</a:t>
            </a:r>
            <a:endParaRPr lang="ru-RU" alt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7704" y="1174572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ПОО, выполнившие КЦП на 100%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6409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2349561551"/>
              </p:ext>
            </p:extLst>
          </p:nvPr>
        </p:nvGraphicFramePr>
        <p:xfrm>
          <a:off x="217748" y="1397084"/>
          <a:ext cx="8458708" cy="5128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4572"/>
                <a:gridCol w="1224136"/>
              </a:tblGrid>
              <a:tr h="33566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Тольяттинский медицинский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колледж</a:t>
                      </a:r>
                    </a:p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99,8%</a:t>
                      </a:r>
                    </a:p>
                  </a:txBody>
                  <a:tcPr marL="9525" marR="9525" marT="9525" marB="0"/>
                </a:tc>
              </a:tr>
              <a:tr h="33566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Чапаевский химико-технологический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техникум</a:t>
                      </a:r>
                    </a:p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98,0%</a:t>
                      </a:r>
                    </a:p>
                  </a:txBody>
                  <a:tcPr marL="9525" marR="9525" marT="9525" marB="0"/>
                </a:tc>
              </a:tr>
              <a:tr h="33566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Большеглушицкий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государственный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техникум</a:t>
                      </a:r>
                    </a:p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97,0%</a:t>
                      </a:r>
                    </a:p>
                  </a:txBody>
                  <a:tcPr marL="9525" marR="9525" marT="9525" marB="0"/>
                </a:tc>
              </a:tr>
              <a:tr h="30205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медицинский колледж им. Н. </a:t>
                      </a:r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Ляпиной</a:t>
                      </a: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96,9%</a:t>
                      </a:r>
                    </a:p>
                  </a:txBody>
                  <a:tcPr marL="9525" marR="9525" marT="9525" marB="0"/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Колледж технического и художественного образования г.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Тольятти</a:t>
                      </a:r>
                    </a:p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96,1%</a:t>
                      </a:r>
                    </a:p>
                  </a:txBody>
                  <a:tcPr marL="9525" marR="9525" marT="9525" marB="0"/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Тольяттинский социально-экономический колледж </a:t>
                      </a: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95,6%</a:t>
                      </a:r>
                    </a:p>
                  </a:txBody>
                  <a:tcPr marL="9525" marR="9525" marT="9525" marB="0"/>
                </a:tc>
              </a:tr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Колледж гуманитарных и социально-педагогических дисциплин имени Святителя Алексия, Митрополита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Московского</a:t>
                      </a:r>
                    </a:p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93,4%</a:t>
                      </a:r>
                    </a:p>
                  </a:txBody>
                  <a:tcPr marL="9525" marR="9525" marT="9525" marB="0"/>
                </a:tc>
              </a:tr>
              <a:tr h="33566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Безенчукский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аграрный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техникум</a:t>
                      </a:r>
                    </a:p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92,0%</a:t>
                      </a:r>
                    </a:p>
                  </a:txBody>
                  <a:tcPr marL="9525" marR="9525" marT="9525" marB="0"/>
                </a:tc>
              </a:tr>
              <a:tr h="33566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Сызранский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медико-гуманитарный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колледж</a:t>
                      </a:r>
                    </a:p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91,7%</a:t>
                      </a:r>
                    </a:p>
                  </a:txBody>
                  <a:tcPr marL="9525" marR="9525" marT="9525" marB="0"/>
                </a:tc>
              </a:tr>
              <a:tr h="33566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Тольяттинский электротехнический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техникум</a:t>
                      </a:r>
                    </a:p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91,2%</a:t>
                      </a:r>
                    </a:p>
                  </a:txBody>
                  <a:tcPr marL="9525" marR="9525" marT="9525" marB="0"/>
                </a:tc>
              </a:tr>
              <a:tr h="33566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многопрофильный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техникум</a:t>
                      </a:r>
                    </a:p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89,5%</a:t>
                      </a:r>
                    </a:p>
                  </a:txBody>
                  <a:tcPr marL="9525" marR="9525" marT="9525" marB="0"/>
                </a:tc>
              </a:tr>
              <a:tr h="10654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колледж сервиса производственного оборудования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89,0%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srgbClr val="000000"/>
                </a:solidFill>
              </a:rPr>
              <a:t>Слайд № </a:t>
            </a:r>
            <a:fld id="{93CB71D1-1CF8-4B87-AA89-1704B2B5788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5727" y="284942"/>
            <a:ext cx="5404705" cy="461665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Итоги приемной кампании 2015 года</a:t>
            </a:r>
            <a:endParaRPr lang="ru-RU" alt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3728" y="1011953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ПОО, выполнившие КЦП менее 100%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1185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442764420"/>
              </p:ext>
            </p:extLst>
          </p:nvPr>
        </p:nvGraphicFramePr>
        <p:xfrm>
          <a:off x="323528" y="1628800"/>
          <a:ext cx="8352928" cy="4922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9494"/>
                <a:gridCol w="1203434"/>
              </a:tblGrid>
              <a:tr h="32888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Сергиевский губернский техникум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87,0%</a:t>
                      </a:r>
                    </a:p>
                  </a:txBody>
                  <a:tcPr marL="9525" marR="9525" marT="9525" marB="0"/>
                </a:tc>
              </a:tr>
              <a:tr h="32888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Тольяттинский колледж сервисных технологий и предпринимательства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85,8%</a:t>
                      </a:r>
                    </a:p>
                  </a:txBody>
                  <a:tcPr marL="9525" marR="9525" marT="9525" marB="0"/>
                </a:tc>
              </a:tr>
              <a:tr h="34531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Алексеевское профессиональное училище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84,7%</a:t>
                      </a:r>
                    </a:p>
                  </a:txBody>
                  <a:tcPr marL="9525" marR="9525" marT="9525" marB="0"/>
                </a:tc>
              </a:tr>
              <a:tr h="50908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областной техникум аграрного и промышленного сервиса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84,2%</a:t>
                      </a:r>
                    </a:p>
                  </a:txBody>
                  <a:tcPr marL="9525" marR="9525" marT="9525" marB="0"/>
                </a:tc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техникум авиационного и промышленного машиностроения имени Д.И. Козлова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84,0%</a:t>
                      </a:r>
                    </a:p>
                  </a:txBody>
                  <a:tcPr marL="9525" marR="9525" marT="9525" marB="0"/>
                </a:tc>
              </a:tr>
              <a:tr h="34531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Губернский колледж города Похвистнево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83,1%</a:t>
                      </a:r>
                    </a:p>
                  </a:txBody>
                  <a:tcPr marL="9525" marR="9525" marT="9525" marB="0"/>
                </a:tc>
              </a:tr>
              <a:tr h="34531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Усольский сельскохозяйственный техникум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82,2%</a:t>
                      </a:r>
                    </a:p>
                  </a:txBody>
                  <a:tcPr marL="9525" marR="9525" marT="9525" marB="0"/>
                </a:tc>
              </a:tr>
              <a:tr h="34531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Красноярское профессиональное училище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80,0%</a:t>
                      </a:r>
                    </a:p>
                  </a:txBody>
                  <a:tcPr marL="9525" marR="9525" marT="9525" marB="0"/>
                </a:tc>
              </a:tr>
              <a:tr h="34531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Тольяттинский машиностроительный колледж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76,0%</a:t>
                      </a:r>
                    </a:p>
                  </a:txBody>
                  <a:tcPr marL="9525" marR="9525" marT="9525" marB="0"/>
                </a:tc>
              </a:tr>
              <a:tr h="34531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Поволжский строительно-энергетический колледж им. П. Мачнева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73,0%</a:t>
                      </a:r>
                    </a:p>
                  </a:txBody>
                  <a:tcPr marL="9525" marR="9525" marT="9525" marB="0"/>
                </a:tc>
              </a:tr>
              <a:tr h="34531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Губернский техникум м.р. Кошкинский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68,6%</a:t>
                      </a:r>
                    </a:p>
                  </a:txBody>
                  <a:tcPr marL="9525" marR="9525" marT="9525" marB="0"/>
                </a:tc>
              </a:tr>
              <a:tr h="34531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металлургический колледж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66,2%</a:t>
                      </a:r>
                    </a:p>
                  </a:txBody>
                  <a:tcPr marL="9525" marR="9525" marT="9525" marB="0"/>
                </a:tc>
              </a:tr>
              <a:tr h="34531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Самарский техникум промышленных технологий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64,7%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srgbClr val="000000"/>
                </a:solidFill>
              </a:rPr>
              <a:t>Слайд № </a:t>
            </a:r>
            <a:fld id="{93CB71D1-1CF8-4B87-AA89-1704B2B5788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5727" y="284942"/>
            <a:ext cx="5404705" cy="461665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Итоги приемной кампании 2015 года</a:t>
            </a:r>
            <a:endParaRPr lang="ru-RU" alt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7704" y="1174572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ПОО, выполнившие КЦП менее 100%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7550311"/>
      </p:ext>
    </p:extLst>
  </p:cSld>
  <p:clrMapOvr>
    <a:masterClrMapping/>
  </p:clrMapOvr>
</p:sld>
</file>

<file path=ppt/theme/theme1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5079</TotalTime>
  <Words>769</Words>
  <Application>Microsoft Office PowerPoint</Application>
  <PresentationFormat>Экран (4:3)</PresentationFormat>
  <Paragraphs>287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1_Оформление по умолчанию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 Кирина</dc:creator>
  <cp:lastModifiedBy>ФинДиректор</cp:lastModifiedBy>
  <cp:revision>381</cp:revision>
  <cp:lastPrinted>2015-11-18T13:16:01Z</cp:lastPrinted>
  <dcterms:created xsi:type="dcterms:W3CDTF">2013-08-13T12:20:00Z</dcterms:created>
  <dcterms:modified xsi:type="dcterms:W3CDTF">2015-11-19T06:24:24Z</dcterms:modified>
</cp:coreProperties>
</file>