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957" r:id="rId1"/>
  </p:sldMasterIdLst>
  <p:notesMasterIdLst>
    <p:notesMasterId r:id="rId11"/>
  </p:notesMasterIdLst>
  <p:handoutMasterIdLst>
    <p:handoutMasterId r:id="rId12"/>
  </p:handoutMasterIdLst>
  <p:sldIdLst>
    <p:sldId id="463" r:id="rId2"/>
    <p:sldId id="534" r:id="rId3"/>
    <p:sldId id="517" r:id="rId4"/>
    <p:sldId id="536" r:id="rId5"/>
    <p:sldId id="525" r:id="rId6"/>
    <p:sldId id="514" r:id="rId7"/>
    <p:sldId id="535" r:id="rId8"/>
    <p:sldId id="519" r:id="rId9"/>
    <p:sldId id="522" r:id="rId10"/>
  </p:sldIdLst>
  <p:sldSz cx="9906000" cy="6858000" type="A4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D2F0C2"/>
    <a:srgbClr val="83C937"/>
    <a:srgbClr val="DA3C78"/>
    <a:srgbClr val="0066FF"/>
    <a:srgbClr val="FF9933"/>
    <a:srgbClr val="577EFB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78" y="4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12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51ADEB-8702-4E3A-8B47-72FB95C21E06}" type="doc">
      <dgm:prSet loTypeId="urn:microsoft.com/office/officeart/2005/8/layout/hierarchy4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F7EF9D2-5751-48D0-A4EC-3D354FB6D27F}">
      <dgm:prSet phldrT="[Текст]" custT="1"/>
      <dgm:spPr/>
      <dgm:t>
        <a:bodyPr/>
        <a:lstStyle/>
        <a:p>
          <a:r>
            <a:rPr lang="ru-RU" sz="1800" b="1" dirty="0" smtClean="0"/>
            <a:t>НАПРАВЛЕНИЯ ОПТИМИЗАЦИИ КЦП</a:t>
          </a:r>
          <a:endParaRPr lang="ru-RU" sz="1800" dirty="0"/>
        </a:p>
      </dgm:t>
    </dgm:pt>
    <dgm:pt modelId="{DBD64BBC-8998-4166-90E0-352001A89D94}" type="parTrans" cxnId="{13945C6D-C2AA-4A26-98BD-806F6A69A728}">
      <dgm:prSet/>
      <dgm:spPr/>
      <dgm:t>
        <a:bodyPr/>
        <a:lstStyle/>
        <a:p>
          <a:endParaRPr lang="ru-RU"/>
        </a:p>
      </dgm:t>
    </dgm:pt>
    <dgm:pt modelId="{569A53A5-E9F6-4782-9112-C4B73AC994B6}" type="sibTrans" cxnId="{13945C6D-C2AA-4A26-98BD-806F6A69A728}">
      <dgm:prSet/>
      <dgm:spPr/>
      <dgm:t>
        <a:bodyPr/>
        <a:lstStyle/>
        <a:p>
          <a:endParaRPr lang="ru-RU"/>
        </a:p>
      </dgm:t>
    </dgm:pt>
    <dgm:pt modelId="{6595A22F-E88B-4DB4-96C6-2635F90BF6C1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 anchor="t"/>
        <a:lstStyle/>
        <a:p>
          <a:pPr algn="l"/>
          <a:r>
            <a:rPr lang="ru-RU" sz="1600" b="1" dirty="0" smtClean="0">
              <a:solidFill>
                <a:schemeClr val="tx1"/>
              </a:solidFill>
            </a:rPr>
            <a:t>Сохранение в прежнем объеме КЦП </a:t>
          </a:r>
          <a:br>
            <a:rPr lang="ru-RU" sz="1600" b="1" dirty="0" smtClean="0">
              <a:solidFill>
                <a:schemeClr val="tx1"/>
              </a:solidFill>
            </a:rPr>
          </a:br>
          <a:r>
            <a:rPr lang="ru-RU" sz="1600" b="1" dirty="0" smtClean="0">
              <a:solidFill>
                <a:schemeClr val="tx1"/>
              </a:solidFill>
            </a:rPr>
            <a:t>по специальностям:</a:t>
          </a:r>
        </a:p>
        <a:p>
          <a:pPr algn="l"/>
          <a:r>
            <a:rPr lang="ru-RU" sz="1400" dirty="0" smtClean="0">
              <a:solidFill>
                <a:schemeClr val="tx1"/>
              </a:solidFill>
            </a:rPr>
            <a:t>- входящим в Госплан подготовки кадров для ОПК;</a:t>
          </a:r>
        </a:p>
        <a:p>
          <a:pPr algn="l"/>
          <a:r>
            <a:rPr lang="ru-RU" sz="1400" dirty="0" smtClean="0">
              <a:solidFill>
                <a:schemeClr val="tx1"/>
              </a:solidFill>
            </a:rPr>
            <a:t>- определенным Стратегией развития отрасли информационных технологий</a:t>
          </a:r>
          <a:endParaRPr lang="ru-RU" sz="1400" dirty="0">
            <a:solidFill>
              <a:schemeClr val="tx1"/>
            </a:solidFill>
          </a:endParaRPr>
        </a:p>
      </dgm:t>
    </dgm:pt>
    <dgm:pt modelId="{E797B8F7-917C-4F20-A0E4-6C7D1CBCCAE5}" type="parTrans" cxnId="{E33C2F2B-173D-4CFA-AC7E-1C63ABA29997}">
      <dgm:prSet/>
      <dgm:spPr/>
      <dgm:t>
        <a:bodyPr/>
        <a:lstStyle/>
        <a:p>
          <a:endParaRPr lang="ru-RU"/>
        </a:p>
      </dgm:t>
    </dgm:pt>
    <dgm:pt modelId="{52BC8225-45AE-4D5B-9DC9-FC9F5A8ED8EB}" type="sibTrans" cxnId="{E33C2F2B-173D-4CFA-AC7E-1C63ABA29997}">
      <dgm:prSet/>
      <dgm:spPr/>
      <dgm:t>
        <a:bodyPr/>
        <a:lstStyle/>
        <a:p>
          <a:endParaRPr lang="ru-RU"/>
        </a:p>
      </dgm:t>
    </dgm:pt>
    <dgm:pt modelId="{C00F42F9-65FC-43E1-9BB0-00108F37971F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ru-RU" sz="1600" b="1" dirty="0" smtClean="0">
              <a:solidFill>
                <a:schemeClr val="tx1"/>
              </a:solidFill>
            </a:rPr>
            <a:t>Сохранение подготовки:</a:t>
          </a:r>
        </a:p>
        <a:p>
          <a:pPr algn="l"/>
          <a:r>
            <a:rPr lang="ru-RU" sz="1200" dirty="0" smtClean="0">
              <a:solidFill>
                <a:schemeClr val="tx1"/>
              </a:solidFill>
            </a:rPr>
            <a:t>- </a:t>
          </a:r>
          <a:r>
            <a:rPr lang="ru-RU" sz="1400" dirty="0" smtClean="0">
              <a:solidFill>
                <a:schemeClr val="tx1"/>
              </a:solidFill>
            </a:rPr>
            <a:t>только по крайне необходимым, обоснованным потребностью субъектов РФ, специальностям, в том числе для наукоемких и высокотехнологичных  производств</a:t>
          </a:r>
        </a:p>
        <a:p>
          <a:pPr algn="l"/>
          <a:r>
            <a:rPr lang="ru-RU" sz="1400" dirty="0" smtClean="0">
              <a:solidFill>
                <a:schemeClr val="tx1"/>
              </a:solidFill>
            </a:rPr>
            <a:t>- по узкопрофильным уникальным специальностям (например, УГС 54.00.00 Изобразительное и прикладные виды искусств)</a:t>
          </a:r>
          <a:endParaRPr lang="ru-RU" sz="1400" dirty="0">
            <a:solidFill>
              <a:schemeClr val="tx1"/>
            </a:solidFill>
          </a:endParaRPr>
        </a:p>
      </dgm:t>
    </dgm:pt>
    <dgm:pt modelId="{2DE18F52-EE05-4FFF-A9AC-A29246422778}" type="parTrans" cxnId="{323FCE18-02C9-4707-BB21-9E3C0C92C439}">
      <dgm:prSet/>
      <dgm:spPr/>
      <dgm:t>
        <a:bodyPr/>
        <a:lstStyle/>
        <a:p>
          <a:endParaRPr lang="ru-RU"/>
        </a:p>
      </dgm:t>
    </dgm:pt>
    <dgm:pt modelId="{A191C1B4-6E6D-4614-A842-7A117E8EB929}" type="sibTrans" cxnId="{323FCE18-02C9-4707-BB21-9E3C0C92C439}">
      <dgm:prSet/>
      <dgm:spPr/>
      <dgm:t>
        <a:bodyPr/>
        <a:lstStyle/>
        <a:p>
          <a:endParaRPr lang="ru-RU"/>
        </a:p>
      </dgm:t>
    </dgm:pt>
    <dgm:pt modelId="{3CA7EF2B-4FAF-44E1-88DD-23FDBE98D35F}" type="pres">
      <dgm:prSet presAssocID="{A451ADEB-8702-4E3A-8B47-72FB95C21E0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0BC955-BC09-424B-8E03-FB041DC784E4}" type="pres">
      <dgm:prSet presAssocID="{2F7EF9D2-5751-48D0-A4EC-3D354FB6D27F}" presName="vertOne" presStyleCnt="0"/>
      <dgm:spPr/>
    </dgm:pt>
    <dgm:pt modelId="{12155E0A-4E7D-4BEA-A8C4-89602C79AE8E}" type="pres">
      <dgm:prSet presAssocID="{2F7EF9D2-5751-48D0-A4EC-3D354FB6D27F}" presName="txOne" presStyleLbl="node0" presStyleIdx="0" presStyleCnt="1" custScaleY="20140" custLinFactNeighborX="-307" custLinFactNeighborY="-33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292627-DBF3-4BC8-8AC4-F742ED4A50AE}" type="pres">
      <dgm:prSet presAssocID="{2F7EF9D2-5751-48D0-A4EC-3D354FB6D27F}" presName="parTransOne" presStyleCnt="0"/>
      <dgm:spPr/>
    </dgm:pt>
    <dgm:pt modelId="{199A26F8-6D92-4431-A36F-E5E889AD558F}" type="pres">
      <dgm:prSet presAssocID="{2F7EF9D2-5751-48D0-A4EC-3D354FB6D27F}" presName="horzOne" presStyleCnt="0"/>
      <dgm:spPr/>
    </dgm:pt>
    <dgm:pt modelId="{F6AA408D-1E2F-4966-AB73-A4FE83E10EC5}" type="pres">
      <dgm:prSet presAssocID="{6595A22F-E88B-4DB4-96C6-2635F90BF6C1}" presName="vertTwo" presStyleCnt="0"/>
      <dgm:spPr/>
    </dgm:pt>
    <dgm:pt modelId="{761FD2D4-A9A3-45E0-BA32-0B82A45A8A84}" type="pres">
      <dgm:prSet presAssocID="{6595A22F-E88B-4DB4-96C6-2635F90BF6C1}" presName="txTwo" presStyleLbl="node2" presStyleIdx="0" presStyleCnt="2" custScaleY="161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71B71D-5BBA-4199-873D-32856101F6BB}" type="pres">
      <dgm:prSet presAssocID="{6595A22F-E88B-4DB4-96C6-2635F90BF6C1}" presName="horzTwo" presStyleCnt="0"/>
      <dgm:spPr/>
    </dgm:pt>
    <dgm:pt modelId="{7C8B1E68-6D0D-4948-8076-D77A73F664CE}" type="pres">
      <dgm:prSet presAssocID="{52BC8225-45AE-4D5B-9DC9-FC9F5A8ED8EB}" presName="sibSpaceTwo" presStyleCnt="0"/>
      <dgm:spPr/>
    </dgm:pt>
    <dgm:pt modelId="{13527C80-A03B-4A56-B20A-0B208D29878B}" type="pres">
      <dgm:prSet presAssocID="{C00F42F9-65FC-43E1-9BB0-00108F37971F}" presName="vertTwo" presStyleCnt="0"/>
      <dgm:spPr/>
    </dgm:pt>
    <dgm:pt modelId="{B3731E5E-CA16-4D8F-908F-A9D169612E7C}" type="pres">
      <dgm:prSet presAssocID="{C00F42F9-65FC-43E1-9BB0-00108F37971F}" presName="txTwo" presStyleLbl="node2" presStyleIdx="1" presStyleCnt="2" custScaleY="161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CD8C37-F67E-4B99-A9D5-241BAEB866D5}" type="pres">
      <dgm:prSet presAssocID="{C00F42F9-65FC-43E1-9BB0-00108F37971F}" presName="horzTwo" presStyleCnt="0"/>
      <dgm:spPr/>
    </dgm:pt>
  </dgm:ptLst>
  <dgm:cxnLst>
    <dgm:cxn modelId="{323FCE18-02C9-4707-BB21-9E3C0C92C439}" srcId="{2F7EF9D2-5751-48D0-A4EC-3D354FB6D27F}" destId="{C00F42F9-65FC-43E1-9BB0-00108F37971F}" srcOrd="1" destOrd="0" parTransId="{2DE18F52-EE05-4FFF-A9AC-A29246422778}" sibTransId="{A191C1B4-6E6D-4614-A842-7A117E8EB929}"/>
    <dgm:cxn modelId="{A7D2814C-A22D-4954-9BAC-32700D96E468}" type="presOf" srcId="{A451ADEB-8702-4E3A-8B47-72FB95C21E06}" destId="{3CA7EF2B-4FAF-44E1-88DD-23FDBE98D35F}" srcOrd="0" destOrd="0" presId="urn:microsoft.com/office/officeart/2005/8/layout/hierarchy4"/>
    <dgm:cxn modelId="{13945C6D-C2AA-4A26-98BD-806F6A69A728}" srcId="{A451ADEB-8702-4E3A-8B47-72FB95C21E06}" destId="{2F7EF9D2-5751-48D0-A4EC-3D354FB6D27F}" srcOrd="0" destOrd="0" parTransId="{DBD64BBC-8998-4166-90E0-352001A89D94}" sibTransId="{569A53A5-E9F6-4782-9112-C4B73AC994B6}"/>
    <dgm:cxn modelId="{B39238CB-A9ED-447A-86A9-ECDE93CE0166}" type="presOf" srcId="{C00F42F9-65FC-43E1-9BB0-00108F37971F}" destId="{B3731E5E-CA16-4D8F-908F-A9D169612E7C}" srcOrd="0" destOrd="0" presId="urn:microsoft.com/office/officeart/2005/8/layout/hierarchy4"/>
    <dgm:cxn modelId="{E33C2F2B-173D-4CFA-AC7E-1C63ABA29997}" srcId="{2F7EF9D2-5751-48D0-A4EC-3D354FB6D27F}" destId="{6595A22F-E88B-4DB4-96C6-2635F90BF6C1}" srcOrd="0" destOrd="0" parTransId="{E797B8F7-917C-4F20-A0E4-6C7D1CBCCAE5}" sibTransId="{52BC8225-45AE-4D5B-9DC9-FC9F5A8ED8EB}"/>
    <dgm:cxn modelId="{6DA0A7D8-58E2-4E57-8387-2C443AA8DF24}" type="presOf" srcId="{6595A22F-E88B-4DB4-96C6-2635F90BF6C1}" destId="{761FD2D4-A9A3-45E0-BA32-0B82A45A8A84}" srcOrd="0" destOrd="0" presId="urn:microsoft.com/office/officeart/2005/8/layout/hierarchy4"/>
    <dgm:cxn modelId="{B9E13BBB-6EED-477F-AE4D-6C7306F287E4}" type="presOf" srcId="{2F7EF9D2-5751-48D0-A4EC-3D354FB6D27F}" destId="{12155E0A-4E7D-4BEA-A8C4-89602C79AE8E}" srcOrd="0" destOrd="0" presId="urn:microsoft.com/office/officeart/2005/8/layout/hierarchy4"/>
    <dgm:cxn modelId="{96864A7F-35CB-4D7C-98D2-FCC03DDA55C8}" type="presParOf" srcId="{3CA7EF2B-4FAF-44E1-88DD-23FDBE98D35F}" destId="{CF0BC955-BC09-424B-8E03-FB041DC784E4}" srcOrd="0" destOrd="0" presId="urn:microsoft.com/office/officeart/2005/8/layout/hierarchy4"/>
    <dgm:cxn modelId="{19B391CA-9177-49D1-9A2E-F23C2DE7DC00}" type="presParOf" srcId="{CF0BC955-BC09-424B-8E03-FB041DC784E4}" destId="{12155E0A-4E7D-4BEA-A8C4-89602C79AE8E}" srcOrd="0" destOrd="0" presId="urn:microsoft.com/office/officeart/2005/8/layout/hierarchy4"/>
    <dgm:cxn modelId="{CFED6FAC-2853-4B37-A0F0-6458F1794783}" type="presParOf" srcId="{CF0BC955-BC09-424B-8E03-FB041DC784E4}" destId="{7B292627-DBF3-4BC8-8AC4-F742ED4A50AE}" srcOrd="1" destOrd="0" presId="urn:microsoft.com/office/officeart/2005/8/layout/hierarchy4"/>
    <dgm:cxn modelId="{EDCF96DE-71C4-4D8D-8AF1-562DB71AC3FC}" type="presParOf" srcId="{CF0BC955-BC09-424B-8E03-FB041DC784E4}" destId="{199A26F8-6D92-4431-A36F-E5E889AD558F}" srcOrd="2" destOrd="0" presId="urn:microsoft.com/office/officeart/2005/8/layout/hierarchy4"/>
    <dgm:cxn modelId="{EC28AC18-C214-4FF3-8B8E-EED612BA3A25}" type="presParOf" srcId="{199A26F8-6D92-4431-A36F-E5E889AD558F}" destId="{F6AA408D-1E2F-4966-AB73-A4FE83E10EC5}" srcOrd="0" destOrd="0" presId="urn:microsoft.com/office/officeart/2005/8/layout/hierarchy4"/>
    <dgm:cxn modelId="{D87FC289-7A3B-4BF8-8B65-E10CDDCFC804}" type="presParOf" srcId="{F6AA408D-1E2F-4966-AB73-A4FE83E10EC5}" destId="{761FD2D4-A9A3-45E0-BA32-0B82A45A8A84}" srcOrd="0" destOrd="0" presId="urn:microsoft.com/office/officeart/2005/8/layout/hierarchy4"/>
    <dgm:cxn modelId="{BCB3606F-EE77-4C1A-A2E3-F343F7525041}" type="presParOf" srcId="{F6AA408D-1E2F-4966-AB73-A4FE83E10EC5}" destId="{7971B71D-5BBA-4199-873D-32856101F6BB}" srcOrd="1" destOrd="0" presId="urn:microsoft.com/office/officeart/2005/8/layout/hierarchy4"/>
    <dgm:cxn modelId="{941A70EF-BBB2-403A-98F1-B095D74521A7}" type="presParOf" srcId="{199A26F8-6D92-4431-A36F-E5E889AD558F}" destId="{7C8B1E68-6D0D-4948-8076-D77A73F664CE}" srcOrd="1" destOrd="0" presId="urn:microsoft.com/office/officeart/2005/8/layout/hierarchy4"/>
    <dgm:cxn modelId="{51C1C8D6-0FB2-4F2F-A8BC-B990D7F3F480}" type="presParOf" srcId="{199A26F8-6D92-4431-A36F-E5E889AD558F}" destId="{13527C80-A03B-4A56-B20A-0B208D29878B}" srcOrd="2" destOrd="0" presId="urn:microsoft.com/office/officeart/2005/8/layout/hierarchy4"/>
    <dgm:cxn modelId="{5E06A4A5-A90F-4505-9A1E-7C0AE65F54FA}" type="presParOf" srcId="{13527C80-A03B-4A56-B20A-0B208D29878B}" destId="{B3731E5E-CA16-4D8F-908F-A9D169612E7C}" srcOrd="0" destOrd="0" presId="urn:microsoft.com/office/officeart/2005/8/layout/hierarchy4"/>
    <dgm:cxn modelId="{876E3DEF-8ABA-4D21-9BF7-5704E746573A}" type="presParOf" srcId="{13527C80-A03B-4A56-B20A-0B208D29878B}" destId="{E2CD8C37-F67E-4B99-A9D5-241BAEB866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676CF0-A1E5-4BBB-A9FA-312FCF7D6F58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B7266AA-B848-47D5-BDE2-3954C1107811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Важность работы по профессиональной ориентации молодежи </a:t>
          </a:r>
          <a:endParaRPr lang="ru-RU" sz="1400" b="1" dirty="0">
            <a:solidFill>
              <a:schemeClr val="tx1"/>
            </a:solidFill>
          </a:endParaRPr>
        </a:p>
      </dgm:t>
    </dgm:pt>
    <dgm:pt modelId="{D0014E85-2965-4956-862C-9183715E26B4}" type="parTrans" cxnId="{8E985080-BB13-460C-A9C5-F7628FDBD960}">
      <dgm:prSet/>
      <dgm:spPr/>
      <dgm:t>
        <a:bodyPr/>
        <a:lstStyle/>
        <a:p>
          <a:endParaRPr lang="ru-RU"/>
        </a:p>
      </dgm:t>
    </dgm:pt>
    <dgm:pt modelId="{B2233C87-08C6-4CE9-92F8-B848DF3D248F}" type="sibTrans" cxnId="{8E985080-BB13-460C-A9C5-F7628FDBD960}">
      <dgm:prSet/>
      <dgm:spPr/>
      <dgm:t>
        <a:bodyPr/>
        <a:lstStyle/>
        <a:p>
          <a:endParaRPr lang="ru-RU"/>
        </a:p>
      </dgm:t>
    </dgm:pt>
    <dgm:pt modelId="{336D8825-CAB9-4A4B-814A-DC20CD4A4F7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В 2014 году 25% компаний принимали  выпускников СПО </a:t>
          </a:r>
          <a:endParaRPr lang="ru-RU" sz="1400" b="1" dirty="0">
            <a:solidFill>
              <a:schemeClr val="tx1"/>
            </a:solidFill>
          </a:endParaRPr>
        </a:p>
      </dgm:t>
    </dgm:pt>
    <dgm:pt modelId="{A40AD089-9CA5-4581-9489-AD45517C4526}" type="parTrans" cxnId="{38D9FABE-FA2B-4C6A-BD45-E8724D39FA68}">
      <dgm:prSet/>
      <dgm:spPr/>
      <dgm:t>
        <a:bodyPr/>
        <a:lstStyle/>
        <a:p>
          <a:endParaRPr lang="ru-RU"/>
        </a:p>
      </dgm:t>
    </dgm:pt>
    <dgm:pt modelId="{249C7244-F217-43B3-87BF-1B3625EF8E10}" type="sibTrans" cxnId="{38D9FABE-FA2B-4C6A-BD45-E8724D39FA68}">
      <dgm:prSet/>
      <dgm:spPr/>
      <dgm:t>
        <a:bodyPr/>
        <a:lstStyle/>
        <a:p>
          <a:endParaRPr lang="ru-RU"/>
        </a:p>
      </dgm:t>
    </dgm:pt>
    <dgm:pt modelId="{29841090-35C8-4AA5-93EC-6463911487B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У выпускников СПО уровень профессиональных  знаний  оценивается на 3,7 баллов, интерес учиться новому - на 4 балла </a:t>
          </a:r>
          <a:endParaRPr lang="ru-RU" sz="1400" b="1" dirty="0">
            <a:solidFill>
              <a:schemeClr val="tx1"/>
            </a:solidFill>
          </a:endParaRPr>
        </a:p>
      </dgm:t>
    </dgm:pt>
    <dgm:pt modelId="{BD938849-EF8A-4AD1-B242-DC0679AFB7A1}" type="parTrans" cxnId="{059C6A72-BF1F-4193-BDD4-8F23A3049C14}">
      <dgm:prSet/>
      <dgm:spPr/>
      <dgm:t>
        <a:bodyPr/>
        <a:lstStyle/>
        <a:p>
          <a:endParaRPr lang="ru-RU"/>
        </a:p>
      </dgm:t>
    </dgm:pt>
    <dgm:pt modelId="{EF6E87AA-E1CC-44E8-BE51-61B9976A7ECB}" type="sibTrans" cxnId="{059C6A72-BF1F-4193-BDD4-8F23A3049C14}">
      <dgm:prSet/>
      <dgm:spPr/>
      <dgm:t>
        <a:bodyPr/>
        <a:lstStyle/>
        <a:p>
          <a:endParaRPr lang="ru-RU"/>
        </a:p>
      </dgm:t>
    </dgm:pt>
    <dgm:pt modelId="{89F34C21-F3AF-4988-A45B-39A9285D4381}">
      <dgm:prSet phldrT="[Текст]" custT="1"/>
      <dgm:spPr/>
      <dgm:t>
        <a:bodyPr/>
        <a:lstStyle/>
        <a:p>
          <a:r>
            <a:rPr lang="ru-RU" sz="1600" i="1" dirty="0" smtClean="0"/>
            <a:t>За последние 5 лет число компаний, нанимавших выпускников, уменьшилось</a:t>
          </a:r>
          <a:endParaRPr lang="ru-RU" sz="1600" dirty="0"/>
        </a:p>
      </dgm:t>
    </dgm:pt>
    <dgm:pt modelId="{4106B946-293C-4EB4-9E85-3B7ECD5D9755}" type="parTrans" cxnId="{606E2B6F-C26B-463A-AC6F-8DB009C95D4D}">
      <dgm:prSet/>
      <dgm:spPr/>
      <dgm:t>
        <a:bodyPr/>
        <a:lstStyle/>
        <a:p>
          <a:endParaRPr lang="ru-RU"/>
        </a:p>
      </dgm:t>
    </dgm:pt>
    <dgm:pt modelId="{30FC0F08-2178-4FF2-A22F-D014F9B6C460}" type="sibTrans" cxnId="{606E2B6F-C26B-463A-AC6F-8DB009C95D4D}">
      <dgm:prSet/>
      <dgm:spPr/>
      <dgm:t>
        <a:bodyPr/>
        <a:lstStyle/>
        <a:p>
          <a:endParaRPr lang="ru-RU"/>
        </a:p>
      </dgm:t>
    </dgm:pt>
    <dgm:pt modelId="{AD0B55E7-528F-4615-A1B4-357C877EC8D3}">
      <dgm:prSet phldrT="[Текст]" custT="1"/>
      <dgm:spPr/>
      <dgm:t>
        <a:bodyPr/>
        <a:lstStyle/>
        <a:p>
          <a:r>
            <a:rPr lang="ru-RU" sz="1600" i="1" dirty="0" smtClean="0"/>
            <a:t>Снижение компетентности  педагогических работников, незнание ими современных производств/технологий </a:t>
          </a:r>
          <a:endParaRPr lang="ru-RU" sz="1600" i="1" dirty="0"/>
        </a:p>
      </dgm:t>
    </dgm:pt>
    <dgm:pt modelId="{CDCCC667-95B8-4FA6-B3DB-B51796D8EC7E}" type="parTrans" cxnId="{7C5613FA-8A73-466E-9116-C71CF47A9EE5}">
      <dgm:prSet/>
      <dgm:spPr/>
      <dgm:t>
        <a:bodyPr/>
        <a:lstStyle/>
        <a:p>
          <a:endParaRPr lang="ru-RU"/>
        </a:p>
      </dgm:t>
    </dgm:pt>
    <dgm:pt modelId="{70BADC2B-1D57-4C2E-84A9-B0B15D98ED43}" type="sibTrans" cxnId="{7C5613FA-8A73-466E-9116-C71CF47A9EE5}">
      <dgm:prSet/>
      <dgm:spPr/>
      <dgm:t>
        <a:bodyPr/>
        <a:lstStyle/>
        <a:p>
          <a:endParaRPr lang="ru-RU"/>
        </a:p>
      </dgm:t>
    </dgm:pt>
    <dgm:pt modelId="{FD0F1905-1032-4D01-AC67-B750955F3704}">
      <dgm:prSet custT="1"/>
      <dgm:spPr/>
      <dgm:t>
        <a:bodyPr/>
        <a:lstStyle/>
        <a:p>
          <a:r>
            <a:rPr lang="ru-RU" sz="1600" i="1" smtClean="0"/>
            <a:t>Отсутствие базовых практических навыков у студентов </a:t>
          </a:r>
          <a:endParaRPr lang="ru-RU" sz="1600" i="1" dirty="0"/>
        </a:p>
      </dgm:t>
    </dgm:pt>
    <dgm:pt modelId="{94329E40-4B7D-4805-9110-A29E2CD498AB}" type="parTrans" cxnId="{E1742040-A013-4387-B7AB-0E0076ADFD63}">
      <dgm:prSet/>
      <dgm:spPr/>
      <dgm:t>
        <a:bodyPr/>
        <a:lstStyle/>
        <a:p>
          <a:endParaRPr lang="ru-RU"/>
        </a:p>
      </dgm:t>
    </dgm:pt>
    <dgm:pt modelId="{FBD36CEE-B804-453F-8B8B-DDB15C7E42A7}" type="sibTrans" cxnId="{E1742040-A013-4387-B7AB-0E0076ADFD63}">
      <dgm:prSet/>
      <dgm:spPr/>
      <dgm:t>
        <a:bodyPr/>
        <a:lstStyle/>
        <a:p>
          <a:endParaRPr lang="ru-RU"/>
        </a:p>
      </dgm:t>
    </dgm:pt>
    <dgm:pt modelId="{1A4265BE-F43F-4604-BEB4-8C213CF36893}">
      <dgm:prSet custT="1"/>
      <dgm:spPr/>
      <dgm:t>
        <a:bodyPr/>
        <a:lstStyle/>
        <a:p>
          <a:r>
            <a:rPr lang="ru-RU" sz="1600" i="1" dirty="0" smtClean="0"/>
            <a:t>2% участвовали в наблюдательных советах, коллегиальных органах ПОО</a:t>
          </a:r>
          <a:endParaRPr lang="ru-RU" sz="1600" i="1" dirty="0"/>
        </a:p>
      </dgm:t>
    </dgm:pt>
    <dgm:pt modelId="{05FE74D6-321A-4739-8653-3C3BF83F0D0A}" type="parTrans" cxnId="{A9BDE03F-A537-4AD7-B406-1388D11D3F9C}">
      <dgm:prSet/>
      <dgm:spPr/>
      <dgm:t>
        <a:bodyPr/>
        <a:lstStyle/>
        <a:p>
          <a:endParaRPr lang="ru-RU"/>
        </a:p>
      </dgm:t>
    </dgm:pt>
    <dgm:pt modelId="{DDB19096-C09B-4EF8-9CB1-0F4A4632DF6C}" type="sibTrans" cxnId="{A9BDE03F-A537-4AD7-B406-1388D11D3F9C}">
      <dgm:prSet/>
      <dgm:spPr/>
      <dgm:t>
        <a:bodyPr/>
        <a:lstStyle/>
        <a:p>
          <a:endParaRPr lang="ru-RU"/>
        </a:p>
      </dgm:t>
    </dgm:pt>
    <dgm:pt modelId="{0257C033-E829-4999-833A-06F1456434B8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В 2014 году 36% предприятий сотрудничали с ПОО </a:t>
          </a:r>
          <a:endParaRPr lang="ru-RU" sz="1600" b="1" dirty="0">
            <a:solidFill>
              <a:schemeClr val="tx1"/>
            </a:solidFill>
          </a:endParaRPr>
        </a:p>
      </dgm:t>
    </dgm:pt>
    <dgm:pt modelId="{8A2E2143-67F6-4ABD-BC82-5F2392734C29}" type="parTrans" cxnId="{F5915505-16C5-4B2F-8DD6-994CDC2C6943}">
      <dgm:prSet/>
      <dgm:spPr/>
      <dgm:t>
        <a:bodyPr/>
        <a:lstStyle/>
        <a:p>
          <a:endParaRPr lang="ru-RU"/>
        </a:p>
      </dgm:t>
    </dgm:pt>
    <dgm:pt modelId="{85FAE8D2-A362-4059-956F-B9906B5E81C8}" type="sibTrans" cxnId="{F5915505-16C5-4B2F-8DD6-994CDC2C6943}">
      <dgm:prSet/>
      <dgm:spPr/>
      <dgm:t>
        <a:bodyPr/>
        <a:lstStyle/>
        <a:p>
          <a:endParaRPr lang="ru-RU"/>
        </a:p>
      </dgm:t>
    </dgm:pt>
    <dgm:pt modelId="{8B9366D0-01CE-468C-872E-856585EDBA95}">
      <dgm:prSet custT="1"/>
      <dgm:spPr/>
      <dgm:t>
        <a:bodyPr/>
        <a:lstStyle/>
        <a:p>
          <a:r>
            <a:rPr lang="ru-RU" sz="1600" i="1" dirty="0" smtClean="0"/>
            <a:t>Преимущественно принимали участие в организации производственных практик и в ярмарках вакансий</a:t>
          </a:r>
        </a:p>
      </dgm:t>
    </dgm:pt>
    <dgm:pt modelId="{96D8A427-5A33-4F0E-A73B-D47CCF6C069E}" type="parTrans" cxnId="{C9F3EFB4-38E0-45E5-B686-067564147A31}">
      <dgm:prSet/>
      <dgm:spPr/>
      <dgm:t>
        <a:bodyPr/>
        <a:lstStyle/>
        <a:p>
          <a:endParaRPr lang="ru-RU"/>
        </a:p>
      </dgm:t>
    </dgm:pt>
    <dgm:pt modelId="{BF362FC6-22AA-4C09-85DA-97E03940AD97}" type="sibTrans" cxnId="{C9F3EFB4-38E0-45E5-B686-067564147A31}">
      <dgm:prSet/>
      <dgm:spPr/>
      <dgm:t>
        <a:bodyPr/>
        <a:lstStyle/>
        <a:p>
          <a:endParaRPr lang="ru-RU"/>
        </a:p>
      </dgm:t>
    </dgm:pt>
    <dgm:pt modelId="{9530E517-C614-4682-9A4D-06C4DC077C87}">
      <dgm:prSet custT="1"/>
      <dgm:spPr/>
      <dgm:t>
        <a:bodyPr/>
        <a:lstStyle/>
        <a:p>
          <a:r>
            <a:rPr lang="ru-RU" sz="1600" i="1" dirty="0" smtClean="0"/>
            <a:t>36% – реализация производственных практики студентов</a:t>
          </a:r>
          <a:endParaRPr lang="ru-RU" sz="1600" i="1" dirty="0"/>
        </a:p>
      </dgm:t>
    </dgm:pt>
    <dgm:pt modelId="{CE5448F4-32AB-4825-84C8-581533116979}" type="parTrans" cxnId="{13ABACB7-E1BC-4A61-AD5C-F9CC8AF6997E}">
      <dgm:prSet/>
      <dgm:spPr/>
      <dgm:t>
        <a:bodyPr/>
        <a:lstStyle/>
        <a:p>
          <a:endParaRPr lang="ru-RU"/>
        </a:p>
      </dgm:t>
    </dgm:pt>
    <dgm:pt modelId="{7B1706C7-B521-470B-8C68-F2B54B06079D}" type="sibTrans" cxnId="{13ABACB7-E1BC-4A61-AD5C-F9CC8AF6997E}">
      <dgm:prSet/>
      <dgm:spPr/>
      <dgm:t>
        <a:bodyPr/>
        <a:lstStyle/>
        <a:p>
          <a:endParaRPr lang="ru-RU"/>
        </a:p>
      </dgm:t>
    </dgm:pt>
    <dgm:pt modelId="{C00BC5E4-AC0F-43C1-8DB6-69A52D9F2F18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Наиболее интересные для предприятий направления сотрудничества</a:t>
          </a:r>
          <a:endParaRPr lang="ru-RU" sz="1600" b="1" dirty="0">
            <a:solidFill>
              <a:schemeClr val="tx1"/>
            </a:solidFill>
          </a:endParaRPr>
        </a:p>
      </dgm:t>
    </dgm:pt>
    <dgm:pt modelId="{A2C76B01-5D5B-439B-B43B-226C91D41FE2}" type="parTrans" cxnId="{6CE54704-6C3D-4945-A087-982F1089CB1B}">
      <dgm:prSet/>
      <dgm:spPr/>
      <dgm:t>
        <a:bodyPr/>
        <a:lstStyle/>
        <a:p>
          <a:endParaRPr lang="ru-RU"/>
        </a:p>
      </dgm:t>
    </dgm:pt>
    <dgm:pt modelId="{DD9B63AB-6556-4821-8B7B-BF04AADB2416}" type="sibTrans" cxnId="{6CE54704-6C3D-4945-A087-982F1089CB1B}">
      <dgm:prSet/>
      <dgm:spPr/>
      <dgm:t>
        <a:bodyPr/>
        <a:lstStyle/>
        <a:p>
          <a:endParaRPr lang="ru-RU"/>
        </a:p>
      </dgm:t>
    </dgm:pt>
    <dgm:pt modelId="{81FDFC5B-8A68-473C-B22D-38C9F79466F9}">
      <dgm:prSet custT="1"/>
      <dgm:spPr/>
      <dgm:t>
        <a:bodyPr/>
        <a:lstStyle/>
        <a:p>
          <a:r>
            <a:rPr lang="ru-RU" sz="1600" i="1" smtClean="0"/>
            <a:t>32% – обучение сотрудников в МЦПК</a:t>
          </a:r>
          <a:endParaRPr lang="ru-RU" sz="1600" i="1" dirty="0" smtClean="0"/>
        </a:p>
      </dgm:t>
    </dgm:pt>
    <dgm:pt modelId="{712DC7B1-A431-4A3F-A8E6-8B131C469972}" type="parTrans" cxnId="{C14FDE45-0EB5-4D57-ACEF-FB21543151C1}">
      <dgm:prSet/>
      <dgm:spPr/>
      <dgm:t>
        <a:bodyPr/>
        <a:lstStyle/>
        <a:p>
          <a:endParaRPr lang="ru-RU"/>
        </a:p>
      </dgm:t>
    </dgm:pt>
    <dgm:pt modelId="{6E173E48-0BDD-42E2-AF86-CAE92BDF3993}" type="sibTrans" cxnId="{C14FDE45-0EB5-4D57-ACEF-FB21543151C1}">
      <dgm:prSet/>
      <dgm:spPr/>
      <dgm:t>
        <a:bodyPr/>
        <a:lstStyle/>
        <a:p>
          <a:endParaRPr lang="ru-RU"/>
        </a:p>
      </dgm:t>
    </dgm:pt>
    <dgm:pt modelId="{072DE09A-A4B0-44AC-B991-184DFA0DD162}">
      <dgm:prSet custT="1"/>
      <dgm:spPr/>
      <dgm:t>
        <a:bodyPr/>
        <a:lstStyle/>
        <a:p>
          <a:r>
            <a:rPr lang="ru-RU" sz="1600" i="1" smtClean="0"/>
            <a:t>10% – участие в организации «прикладного бакалавриата»</a:t>
          </a:r>
          <a:endParaRPr lang="ru-RU" sz="1600" i="1" dirty="0" smtClean="0"/>
        </a:p>
      </dgm:t>
    </dgm:pt>
    <dgm:pt modelId="{15CE9B3F-E412-4705-8D1C-0104158401D2}" type="parTrans" cxnId="{D0A4D43C-9354-4BE4-830D-B9B344FE0489}">
      <dgm:prSet/>
      <dgm:spPr/>
      <dgm:t>
        <a:bodyPr/>
        <a:lstStyle/>
        <a:p>
          <a:endParaRPr lang="ru-RU"/>
        </a:p>
      </dgm:t>
    </dgm:pt>
    <dgm:pt modelId="{57CF4E8B-0A12-4C11-A645-46460B922B8C}" type="sibTrans" cxnId="{D0A4D43C-9354-4BE4-830D-B9B344FE0489}">
      <dgm:prSet/>
      <dgm:spPr/>
      <dgm:t>
        <a:bodyPr/>
        <a:lstStyle/>
        <a:p>
          <a:endParaRPr lang="ru-RU"/>
        </a:p>
      </dgm:t>
    </dgm:pt>
    <dgm:pt modelId="{CD969037-DF62-41C5-8AF7-FFD6D6E5F40E}">
      <dgm:prSet custT="1"/>
      <dgm:spPr/>
      <dgm:t>
        <a:bodyPr/>
        <a:lstStyle/>
        <a:p>
          <a:r>
            <a:rPr lang="ru-RU" sz="1600" i="1" smtClean="0"/>
            <a:t>3% участвовали в финансировании инфраструктуры ПОО</a:t>
          </a:r>
          <a:endParaRPr lang="ru-RU" sz="1600" i="1" dirty="0"/>
        </a:p>
      </dgm:t>
    </dgm:pt>
    <dgm:pt modelId="{599B97D9-E6EF-46C9-BDB1-1209DE26BF4F}" type="parTrans" cxnId="{B829BF1F-FAE7-43A3-B3B2-B016AC6734EF}">
      <dgm:prSet/>
      <dgm:spPr/>
      <dgm:t>
        <a:bodyPr/>
        <a:lstStyle/>
        <a:p>
          <a:endParaRPr lang="ru-RU"/>
        </a:p>
      </dgm:t>
    </dgm:pt>
    <dgm:pt modelId="{859ADA71-BF78-4817-BDCB-4DA8983850F1}" type="sibTrans" cxnId="{B829BF1F-FAE7-43A3-B3B2-B016AC6734EF}">
      <dgm:prSet/>
      <dgm:spPr/>
      <dgm:t>
        <a:bodyPr/>
        <a:lstStyle/>
        <a:p>
          <a:endParaRPr lang="ru-RU"/>
        </a:p>
      </dgm:t>
    </dgm:pt>
    <dgm:pt modelId="{2AA46446-367B-4B11-B4E9-C5BF49539B37}">
      <dgm:prSet custT="1"/>
      <dgm:spPr/>
      <dgm:t>
        <a:bodyPr/>
        <a:lstStyle/>
        <a:p>
          <a:r>
            <a:rPr lang="ru-RU" sz="1600" i="1" smtClean="0"/>
            <a:t>4% вели преподавание в ПОО </a:t>
          </a:r>
          <a:endParaRPr lang="ru-RU" sz="1600" i="1" dirty="0"/>
        </a:p>
      </dgm:t>
    </dgm:pt>
    <dgm:pt modelId="{0A5F0B60-3A8E-4EC0-8F13-6FB62E77E488}" type="parTrans" cxnId="{0E79CAFB-C7F6-49BF-BE3D-4B0C96191CFD}">
      <dgm:prSet/>
      <dgm:spPr/>
      <dgm:t>
        <a:bodyPr/>
        <a:lstStyle/>
        <a:p>
          <a:endParaRPr lang="ru-RU"/>
        </a:p>
      </dgm:t>
    </dgm:pt>
    <dgm:pt modelId="{7D209F16-BD5C-487C-AC4B-1AB62285E6BE}" type="sibTrans" cxnId="{0E79CAFB-C7F6-49BF-BE3D-4B0C96191CFD}">
      <dgm:prSet/>
      <dgm:spPr/>
      <dgm:t>
        <a:bodyPr/>
        <a:lstStyle/>
        <a:p>
          <a:endParaRPr lang="ru-RU"/>
        </a:p>
      </dgm:t>
    </dgm:pt>
    <dgm:pt modelId="{7BC896A2-38F1-4233-BFEB-E171D480F7A3}">
      <dgm:prSet custT="1"/>
      <dgm:spPr/>
      <dgm:t>
        <a:bodyPr/>
        <a:lstStyle/>
        <a:p>
          <a:r>
            <a:rPr lang="ru-RU" sz="1600" i="1" dirty="0" smtClean="0"/>
            <a:t>13%  – организация стажировок преподавателей</a:t>
          </a:r>
        </a:p>
      </dgm:t>
    </dgm:pt>
    <dgm:pt modelId="{A3E6BEA2-A0DE-467E-8DAA-39E3D94C2AA7}" type="parTrans" cxnId="{84BE9CFC-C539-424D-9662-34E78F8DF3CC}">
      <dgm:prSet/>
      <dgm:spPr/>
      <dgm:t>
        <a:bodyPr/>
        <a:lstStyle/>
        <a:p>
          <a:endParaRPr lang="ru-RU"/>
        </a:p>
      </dgm:t>
    </dgm:pt>
    <dgm:pt modelId="{1C1C6924-1035-48F5-8E5C-94CC18CF6D65}" type="sibTrans" cxnId="{84BE9CFC-C539-424D-9662-34E78F8DF3CC}">
      <dgm:prSet/>
      <dgm:spPr/>
      <dgm:t>
        <a:bodyPr/>
        <a:lstStyle/>
        <a:p>
          <a:endParaRPr lang="ru-RU"/>
        </a:p>
      </dgm:t>
    </dgm:pt>
    <dgm:pt modelId="{B3DEAE5C-E743-4930-9169-83BE6449AD8E}" type="pres">
      <dgm:prSet presAssocID="{DD676CF0-A1E5-4BBB-A9FA-312FCF7D6F5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4E7966-2E6B-4F40-8E65-BC707D8A2DA0}" type="pres">
      <dgm:prSet presAssocID="{9B7266AA-B848-47D5-BDE2-3954C1107811}" presName="parentLin" presStyleCnt="0"/>
      <dgm:spPr/>
    </dgm:pt>
    <dgm:pt modelId="{27F37796-E249-47DD-8DE4-F6E47591581A}" type="pres">
      <dgm:prSet presAssocID="{9B7266AA-B848-47D5-BDE2-3954C110781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2AC8E63-7A4B-4DB6-88BD-A16D7AF3D98F}" type="pres">
      <dgm:prSet presAssocID="{9B7266AA-B848-47D5-BDE2-3954C1107811}" presName="parentText" presStyleLbl="node1" presStyleIdx="0" presStyleCnt="5" custScaleY="1498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3CCF0E-AC0B-4341-968A-A2991EC398B0}" type="pres">
      <dgm:prSet presAssocID="{9B7266AA-B848-47D5-BDE2-3954C1107811}" presName="negativeSpace" presStyleCnt="0"/>
      <dgm:spPr/>
    </dgm:pt>
    <dgm:pt modelId="{BABBD5D1-B9F6-429C-B5F8-2CEB4E899E11}" type="pres">
      <dgm:prSet presAssocID="{9B7266AA-B848-47D5-BDE2-3954C1107811}" presName="childText" presStyleLbl="conFgAcc1" presStyleIdx="0" presStyleCnt="5">
        <dgm:presLayoutVars>
          <dgm:bulletEnabled val="1"/>
        </dgm:presLayoutVars>
      </dgm:prSet>
      <dgm:spPr/>
    </dgm:pt>
    <dgm:pt modelId="{577F8DEC-8A85-4DC4-A091-90139A8B9881}" type="pres">
      <dgm:prSet presAssocID="{B2233C87-08C6-4CE9-92F8-B848DF3D248F}" presName="spaceBetweenRectangles" presStyleCnt="0"/>
      <dgm:spPr/>
    </dgm:pt>
    <dgm:pt modelId="{DFBCDF23-B562-4CB9-9F7A-70F68BA4B87A}" type="pres">
      <dgm:prSet presAssocID="{336D8825-CAB9-4A4B-814A-DC20CD4A4F7E}" presName="parentLin" presStyleCnt="0"/>
      <dgm:spPr/>
    </dgm:pt>
    <dgm:pt modelId="{B1FAA2EF-4594-4333-B7D5-7EF5B32E0985}" type="pres">
      <dgm:prSet presAssocID="{336D8825-CAB9-4A4B-814A-DC20CD4A4F7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51270BA-76C3-45D4-AD8C-653BAF7D491D}" type="pres">
      <dgm:prSet presAssocID="{336D8825-CAB9-4A4B-814A-DC20CD4A4F7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ABD72-BA3F-4DA9-BCF1-A11A1DDB3B27}" type="pres">
      <dgm:prSet presAssocID="{336D8825-CAB9-4A4B-814A-DC20CD4A4F7E}" presName="negativeSpace" presStyleCnt="0"/>
      <dgm:spPr/>
    </dgm:pt>
    <dgm:pt modelId="{BFD79D69-A79C-4ABE-91ED-31B06818CDB9}" type="pres">
      <dgm:prSet presAssocID="{336D8825-CAB9-4A4B-814A-DC20CD4A4F7E}" presName="childText" presStyleLbl="conFgAcc1" presStyleIdx="1" presStyleCnt="5" custLinFactNeighborX="-770" custLinFactNeighborY="-21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F91A0-C28B-4CDF-8991-BEBF0D64551A}" type="pres">
      <dgm:prSet presAssocID="{249C7244-F217-43B3-87BF-1B3625EF8E10}" presName="spaceBetweenRectangles" presStyleCnt="0"/>
      <dgm:spPr/>
    </dgm:pt>
    <dgm:pt modelId="{4865FE0C-0FF8-4225-98D0-D7F4C308EF3D}" type="pres">
      <dgm:prSet presAssocID="{29841090-35C8-4AA5-93EC-6463911487B4}" presName="parentLin" presStyleCnt="0"/>
      <dgm:spPr/>
    </dgm:pt>
    <dgm:pt modelId="{D7B307AB-A6E3-4AC8-A432-8626566629BA}" type="pres">
      <dgm:prSet presAssocID="{29841090-35C8-4AA5-93EC-6463911487B4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1BE221F6-6F62-4AEA-80ED-F4DF11FEE60B}" type="pres">
      <dgm:prSet presAssocID="{29841090-35C8-4AA5-93EC-6463911487B4}" presName="parentText" presStyleLbl="node1" presStyleIdx="2" presStyleCnt="5" custScaleY="1817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71D40-914F-4E86-B4DE-7EE3777C98A2}" type="pres">
      <dgm:prSet presAssocID="{29841090-35C8-4AA5-93EC-6463911487B4}" presName="negativeSpace" presStyleCnt="0"/>
      <dgm:spPr/>
    </dgm:pt>
    <dgm:pt modelId="{859F43B1-4E32-4D61-AAA3-E05BF91B1781}" type="pres">
      <dgm:prSet presAssocID="{29841090-35C8-4AA5-93EC-6463911487B4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29F74-F845-4157-8B72-819ABD200B82}" type="pres">
      <dgm:prSet presAssocID="{EF6E87AA-E1CC-44E8-BE51-61B9976A7ECB}" presName="spaceBetweenRectangles" presStyleCnt="0"/>
      <dgm:spPr/>
    </dgm:pt>
    <dgm:pt modelId="{F0FE3BF9-946D-4FF4-8347-9BB2C6C7A114}" type="pres">
      <dgm:prSet presAssocID="{0257C033-E829-4999-833A-06F1456434B8}" presName="parentLin" presStyleCnt="0"/>
      <dgm:spPr/>
    </dgm:pt>
    <dgm:pt modelId="{F930BC4F-3522-456B-88BD-A5EFD1044DBD}" type="pres">
      <dgm:prSet presAssocID="{0257C033-E829-4999-833A-06F1456434B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AAD95C1F-AA7A-4896-8499-F33DAAE2AAAF}" type="pres">
      <dgm:prSet presAssocID="{0257C033-E829-4999-833A-06F1456434B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3D8A9-6E72-4535-819E-99ED8E222C87}" type="pres">
      <dgm:prSet presAssocID="{0257C033-E829-4999-833A-06F1456434B8}" presName="negativeSpace" presStyleCnt="0"/>
      <dgm:spPr/>
    </dgm:pt>
    <dgm:pt modelId="{B828F3B6-F1F5-4AD8-B240-1F1F4E8454DB}" type="pres">
      <dgm:prSet presAssocID="{0257C033-E829-4999-833A-06F1456434B8}" presName="childText" presStyleLbl="conFgAcc1" presStyleIdx="3" presStyleCnt="5" custLinFactNeighborX="-770" custLinFactNeighborY="-99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B8F01-5B2A-48AA-A179-18F76839EC1D}" type="pres">
      <dgm:prSet presAssocID="{85FAE8D2-A362-4059-956F-B9906B5E81C8}" presName="spaceBetweenRectangles" presStyleCnt="0"/>
      <dgm:spPr/>
    </dgm:pt>
    <dgm:pt modelId="{6952C4EE-034B-4D87-9EEB-B2D70953832E}" type="pres">
      <dgm:prSet presAssocID="{C00BC5E4-AC0F-43C1-8DB6-69A52D9F2F18}" presName="parentLin" presStyleCnt="0"/>
      <dgm:spPr/>
    </dgm:pt>
    <dgm:pt modelId="{946D2A03-BD82-400C-AAE8-6834185542FD}" type="pres">
      <dgm:prSet presAssocID="{C00BC5E4-AC0F-43C1-8DB6-69A52D9F2F1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D333D70D-10B6-47DD-BAE2-A4345B263636}" type="pres">
      <dgm:prSet presAssocID="{C00BC5E4-AC0F-43C1-8DB6-69A52D9F2F18}" presName="parentText" presStyleLbl="node1" presStyleIdx="4" presStyleCnt="5" custScaleY="1629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F50D87-6DF4-4DF8-A654-0931556E5649}" type="pres">
      <dgm:prSet presAssocID="{C00BC5E4-AC0F-43C1-8DB6-69A52D9F2F18}" presName="negativeSpace" presStyleCnt="0"/>
      <dgm:spPr/>
    </dgm:pt>
    <dgm:pt modelId="{65732E0C-41C3-4B7A-A86E-0FFFB5907FD5}" type="pres">
      <dgm:prSet presAssocID="{C00BC5E4-AC0F-43C1-8DB6-69A52D9F2F18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9FABE-FA2B-4C6A-BD45-E8724D39FA68}" srcId="{DD676CF0-A1E5-4BBB-A9FA-312FCF7D6F58}" destId="{336D8825-CAB9-4A4B-814A-DC20CD4A4F7E}" srcOrd="1" destOrd="0" parTransId="{A40AD089-9CA5-4581-9489-AD45517C4526}" sibTransId="{249C7244-F217-43B3-87BF-1B3625EF8E10}"/>
    <dgm:cxn modelId="{7DBCBE86-EFBE-4F82-AF0A-20816549032F}" type="presOf" srcId="{9B7266AA-B848-47D5-BDE2-3954C1107811}" destId="{02AC8E63-7A4B-4DB6-88BD-A16D7AF3D98F}" srcOrd="1" destOrd="0" presId="urn:microsoft.com/office/officeart/2005/8/layout/list1"/>
    <dgm:cxn modelId="{D0A4D43C-9354-4BE4-830D-B9B344FE0489}" srcId="{C00BC5E4-AC0F-43C1-8DB6-69A52D9F2F18}" destId="{072DE09A-A4B0-44AC-B991-184DFA0DD162}" srcOrd="2" destOrd="0" parTransId="{15CE9B3F-E412-4705-8D1C-0104158401D2}" sibTransId="{57CF4E8B-0A12-4C11-A645-46460B922B8C}"/>
    <dgm:cxn modelId="{6713630E-D25D-417E-9954-094C844E730A}" type="presOf" srcId="{1A4265BE-F43F-4604-BEB4-8C213CF36893}" destId="{B828F3B6-F1F5-4AD8-B240-1F1F4E8454DB}" srcOrd="0" destOrd="0" presId="urn:microsoft.com/office/officeart/2005/8/layout/list1"/>
    <dgm:cxn modelId="{D60DB932-071B-4ABC-89CE-632521F055CB}" type="presOf" srcId="{336D8825-CAB9-4A4B-814A-DC20CD4A4F7E}" destId="{451270BA-76C3-45D4-AD8C-653BAF7D491D}" srcOrd="1" destOrd="0" presId="urn:microsoft.com/office/officeart/2005/8/layout/list1"/>
    <dgm:cxn modelId="{B829BF1F-FAE7-43A3-B3B2-B016AC6734EF}" srcId="{0257C033-E829-4999-833A-06F1456434B8}" destId="{CD969037-DF62-41C5-8AF7-FFD6D6E5F40E}" srcOrd="1" destOrd="0" parTransId="{599B97D9-E6EF-46C9-BDB1-1209DE26BF4F}" sibTransId="{859ADA71-BF78-4817-BDCB-4DA8983850F1}"/>
    <dgm:cxn modelId="{24A67E21-0F60-41DA-9E03-063A19DB66C6}" type="presOf" srcId="{89F34C21-F3AF-4988-A45B-39A9285D4381}" destId="{BFD79D69-A79C-4ABE-91ED-31B06818CDB9}" srcOrd="0" destOrd="0" presId="urn:microsoft.com/office/officeart/2005/8/layout/list1"/>
    <dgm:cxn modelId="{BDC29C0A-D5FB-4257-B2F8-080A0BA29F34}" type="presOf" srcId="{072DE09A-A4B0-44AC-B991-184DFA0DD162}" destId="{65732E0C-41C3-4B7A-A86E-0FFFB5907FD5}" srcOrd="0" destOrd="2" presId="urn:microsoft.com/office/officeart/2005/8/layout/list1"/>
    <dgm:cxn modelId="{F6111EF0-90ED-4F5E-BABE-9B8E09E0C593}" type="presOf" srcId="{81FDFC5B-8A68-473C-B22D-38C9F79466F9}" destId="{65732E0C-41C3-4B7A-A86E-0FFFB5907FD5}" srcOrd="0" destOrd="1" presId="urn:microsoft.com/office/officeart/2005/8/layout/list1"/>
    <dgm:cxn modelId="{FD66309E-33DB-4A55-A912-D7A60F0BF8F9}" type="presOf" srcId="{C00BC5E4-AC0F-43C1-8DB6-69A52D9F2F18}" destId="{D333D70D-10B6-47DD-BAE2-A4345B263636}" srcOrd="1" destOrd="0" presId="urn:microsoft.com/office/officeart/2005/8/layout/list1"/>
    <dgm:cxn modelId="{C70615C4-9536-4587-B25D-69195D3E3997}" type="presOf" srcId="{C00BC5E4-AC0F-43C1-8DB6-69A52D9F2F18}" destId="{946D2A03-BD82-400C-AAE8-6834185542FD}" srcOrd="0" destOrd="0" presId="urn:microsoft.com/office/officeart/2005/8/layout/list1"/>
    <dgm:cxn modelId="{69701BAD-78F4-49F7-8F84-FF3FF3F3D2E7}" type="presOf" srcId="{7BC896A2-38F1-4233-BFEB-E171D480F7A3}" destId="{65732E0C-41C3-4B7A-A86E-0FFFB5907FD5}" srcOrd="0" destOrd="3" presId="urn:microsoft.com/office/officeart/2005/8/layout/list1"/>
    <dgm:cxn modelId="{81ACA9EB-9DE8-4189-A6EB-323A968E352C}" type="presOf" srcId="{9530E517-C614-4682-9A4D-06C4DC077C87}" destId="{65732E0C-41C3-4B7A-A86E-0FFFB5907FD5}" srcOrd="0" destOrd="0" presId="urn:microsoft.com/office/officeart/2005/8/layout/list1"/>
    <dgm:cxn modelId="{0E79CAFB-C7F6-49BF-BE3D-4B0C96191CFD}" srcId="{0257C033-E829-4999-833A-06F1456434B8}" destId="{2AA46446-367B-4B11-B4E9-C5BF49539B37}" srcOrd="2" destOrd="0" parTransId="{0A5F0B60-3A8E-4EC0-8F13-6FB62E77E488}" sibTransId="{7D209F16-BD5C-487C-AC4B-1AB62285E6BE}"/>
    <dgm:cxn modelId="{C14FDE45-0EB5-4D57-ACEF-FB21543151C1}" srcId="{C00BC5E4-AC0F-43C1-8DB6-69A52D9F2F18}" destId="{81FDFC5B-8A68-473C-B22D-38C9F79466F9}" srcOrd="1" destOrd="0" parTransId="{712DC7B1-A431-4A3F-A8E6-8B131C469972}" sibTransId="{6E173E48-0BDD-42E2-AF86-CAE92BDF3993}"/>
    <dgm:cxn modelId="{E37586CE-DB1D-40CB-AF55-FD641DF6376F}" type="presOf" srcId="{FD0F1905-1032-4D01-AC67-B750955F3704}" destId="{859F43B1-4E32-4D61-AAA3-E05BF91B1781}" srcOrd="0" destOrd="1" presId="urn:microsoft.com/office/officeart/2005/8/layout/list1"/>
    <dgm:cxn modelId="{059C6A72-BF1F-4193-BDD4-8F23A3049C14}" srcId="{DD676CF0-A1E5-4BBB-A9FA-312FCF7D6F58}" destId="{29841090-35C8-4AA5-93EC-6463911487B4}" srcOrd="2" destOrd="0" parTransId="{BD938849-EF8A-4AD1-B242-DC0679AFB7A1}" sibTransId="{EF6E87AA-E1CC-44E8-BE51-61B9976A7ECB}"/>
    <dgm:cxn modelId="{13ABACB7-E1BC-4A61-AD5C-F9CC8AF6997E}" srcId="{C00BC5E4-AC0F-43C1-8DB6-69A52D9F2F18}" destId="{9530E517-C614-4682-9A4D-06C4DC077C87}" srcOrd="0" destOrd="0" parTransId="{CE5448F4-32AB-4825-84C8-581533116979}" sibTransId="{7B1706C7-B521-470B-8C68-F2B54B06079D}"/>
    <dgm:cxn modelId="{3C049095-24DB-4AF8-8DE0-16899EA14996}" type="presOf" srcId="{2AA46446-367B-4B11-B4E9-C5BF49539B37}" destId="{B828F3B6-F1F5-4AD8-B240-1F1F4E8454DB}" srcOrd="0" destOrd="2" presId="urn:microsoft.com/office/officeart/2005/8/layout/list1"/>
    <dgm:cxn modelId="{4A3469EA-BFFA-45E4-BE2B-7766159B0433}" type="presOf" srcId="{29841090-35C8-4AA5-93EC-6463911487B4}" destId="{1BE221F6-6F62-4AEA-80ED-F4DF11FEE60B}" srcOrd="1" destOrd="0" presId="urn:microsoft.com/office/officeart/2005/8/layout/list1"/>
    <dgm:cxn modelId="{7021B810-61F0-4745-83DD-220338A59B48}" type="presOf" srcId="{0257C033-E829-4999-833A-06F1456434B8}" destId="{F930BC4F-3522-456B-88BD-A5EFD1044DBD}" srcOrd="0" destOrd="0" presId="urn:microsoft.com/office/officeart/2005/8/layout/list1"/>
    <dgm:cxn modelId="{E61EC47A-8DBE-4871-8020-DD94FC614DE2}" type="presOf" srcId="{DD676CF0-A1E5-4BBB-A9FA-312FCF7D6F58}" destId="{B3DEAE5C-E743-4930-9169-83BE6449AD8E}" srcOrd="0" destOrd="0" presId="urn:microsoft.com/office/officeart/2005/8/layout/list1"/>
    <dgm:cxn modelId="{A9BDE03F-A537-4AD7-B406-1388D11D3F9C}" srcId="{0257C033-E829-4999-833A-06F1456434B8}" destId="{1A4265BE-F43F-4604-BEB4-8C213CF36893}" srcOrd="0" destOrd="0" parTransId="{05FE74D6-321A-4739-8653-3C3BF83F0D0A}" sibTransId="{DDB19096-C09B-4EF8-9CB1-0F4A4632DF6C}"/>
    <dgm:cxn modelId="{606E2B6F-C26B-463A-AC6F-8DB009C95D4D}" srcId="{336D8825-CAB9-4A4B-814A-DC20CD4A4F7E}" destId="{89F34C21-F3AF-4988-A45B-39A9285D4381}" srcOrd="0" destOrd="0" parTransId="{4106B946-293C-4EB4-9E85-3B7ECD5D9755}" sibTransId="{30FC0F08-2178-4FF2-A22F-D014F9B6C460}"/>
    <dgm:cxn modelId="{8E985080-BB13-460C-A9C5-F7628FDBD960}" srcId="{DD676CF0-A1E5-4BBB-A9FA-312FCF7D6F58}" destId="{9B7266AA-B848-47D5-BDE2-3954C1107811}" srcOrd="0" destOrd="0" parTransId="{D0014E85-2965-4956-862C-9183715E26B4}" sibTransId="{B2233C87-08C6-4CE9-92F8-B848DF3D248F}"/>
    <dgm:cxn modelId="{E2C0B48C-CD3C-4DA6-9A9E-46CB014B0B20}" type="presOf" srcId="{336D8825-CAB9-4A4B-814A-DC20CD4A4F7E}" destId="{B1FAA2EF-4594-4333-B7D5-7EF5B32E0985}" srcOrd="0" destOrd="0" presId="urn:microsoft.com/office/officeart/2005/8/layout/list1"/>
    <dgm:cxn modelId="{C9F3EFB4-38E0-45E5-B686-067564147A31}" srcId="{0257C033-E829-4999-833A-06F1456434B8}" destId="{8B9366D0-01CE-468C-872E-856585EDBA95}" srcOrd="3" destOrd="0" parTransId="{96D8A427-5A33-4F0E-A73B-D47CCF6C069E}" sibTransId="{BF362FC6-22AA-4C09-85DA-97E03940AD97}"/>
    <dgm:cxn modelId="{CC8EACD4-AF29-449D-A82C-6F94FFD330FA}" type="presOf" srcId="{9B7266AA-B848-47D5-BDE2-3954C1107811}" destId="{27F37796-E249-47DD-8DE4-F6E47591581A}" srcOrd="0" destOrd="0" presId="urn:microsoft.com/office/officeart/2005/8/layout/list1"/>
    <dgm:cxn modelId="{F5915505-16C5-4B2F-8DD6-994CDC2C6943}" srcId="{DD676CF0-A1E5-4BBB-A9FA-312FCF7D6F58}" destId="{0257C033-E829-4999-833A-06F1456434B8}" srcOrd="3" destOrd="0" parTransId="{8A2E2143-67F6-4ABD-BC82-5F2392734C29}" sibTransId="{85FAE8D2-A362-4059-956F-B9906B5E81C8}"/>
    <dgm:cxn modelId="{1872402E-A812-46DB-BA6B-914A86B7EB2C}" type="presOf" srcId="{0257C033-E829-4999-833A-06F1456434B8}" destId="{AAD95C1F-AA7A-4896-8499-F33DAAE2AAAF}" srcOrd="1" destOrd="0" presId="urn:microsoft.com/office/officeart/2005/8/layout/list1"/>
    <dgm:cxn modelId="{20745B30-A944-45F6-A3C9-B8B32A850613}" type="presOf" srcId="{AD0B55E7-528F-4615-A1B4-357C877EC8D3}" destId="{859F43B1-4E32-4D61-AAA3-E05BF91B1781}" srcOrd="0" destOrd="0" presId="urn:microsoft.com/office/officeart/2005/8/layout/list1"/>
    <dgm:cxn modelId="{84BE9CFC-C539-424D-9662-34E78F8DF3CC}" srcId="{C00BC5E4-AC0F-43C1-8DB6-69A52D9F2F18}" destId="{7BC896A2-38F1-4233-BFEB-E171D480F7A3}" srcOrd="3" destOrd="0" parTransId="{A3E6BEA2-A0DE-467E-8DAA-39E3D94C2AA7}" sibTransId="{1C1C6924-1035-48F5-8E5C-94CC18CF6D65}"/>
    <dgm:cxn modelId="{82ADBDD1-3362-40E8-8004-33E6E8451F4E}" type="presOf" srcId="{CD969037-DF62-41C5-8AF7-FFD6D6E5F40E}" destId="{B828F3B6-F1F5-4AD8-B240-1F1F4E8454DB}" srcOrd="0" destOrd="1" presId="urn:microsoft.com/office/officeart/2005/8/layout/list1"/>
    <dgm:cxn modelId="{9FBE23C8-8567-4DF6-A69A-0461272ACD73}" type="presOf" srcId="{8B9366D0-01CE-468C-872E-856585EDBA95}" destId="{B828F3B6-F1F5-4AD8-B240-1F1F4E8454DB}" srcOrd="0" destOrd="3" presId="urn:microsoft.com/office/officeart/2005/8/layout/list1"/>
    <dgm:cxn modelId="{6CE54704-6C3D-4945-A087-982F1089CB1B}" srcId="{DD676CF0-A1E5-4BBB-A9FA-312FCF7D6F58}" destId="{C00BC5E4-AC0F-43C1-8DB6-69A52D9F2F18}" srcOrd="4" destOrd="0" parTransId="{A2C76B01-5D5B-439B-B43B-226C91D41FE2}" sibTransId="{DD9B63AB-6556-4821-8B7B-BF04AADB2416}"/>
    <dgm:cxn modelId="{7C5613FA-8A73-466E-9116-C71CF47A9EE5}" srcId="{29841090-35C8-4AA5-93EC-6463911487B4}" destId="{AD0B55E7-528F-4615-A1B4-357C877EC8D3}" srcOrd="0" destOrd="0" parTransId="{CDCCC667-95B8-4FA6-B3DB-B51796D8EC7E}" sibTransId="{70BADC2B-1D57-4C2E-84A9-B0B15D98ED43}"/>
    <dgm:cxn modelId="{563754FB-03BB-4BCF-9C2A-3844DE2F3AE9}" type="presOf" srcId="{29841090-35C8-4AA5-93EC-6463911487B4}" destId="{D7B307AB-A6E3-4AC8-A432-8626566629BA}" srcOrd="0" destOrd="0" presId="urn:microsoft.com/office/officeart/2005/8/layout/list1"/>
    <dgm:cxn modelId="{E1742040-A013-4387-B7AB-0E0076ADFD63}" srcId="{29841090-35C8-4AA5-93EC-6463911487B4}" destId="{FD0F1905-1032-4D01-AC67-B750955F3704}" srcOrd="1" destOrd="0" parTransId="{94329E40-4B7D-4805-9110-A29E2CD498AB}" sibTransId="{FBD36CEE-B804-453F-8B8B-DDB15C7E42A7}"/>
    <dgm:cxn modelId="{EEA1458F-7BA4-4D61-94C5-ADF0E7B1591C}" type="presParOf" srcId="{B3DEAE5C-E743-4930-9169-83BE6449AD8E}" destId="{624E7966-2E6B-4F40-8E65-BC707D8A2DA0}" srcOrd="0" destOrd="0" presId="urn:microsoft.com/office/officeart/2005/8/layout/list1"/>
    <dgm:cxn modelId="{D13F1D16-8C68-4117-A2C6-ED02D2059C62}" type="presParOf" srcId="{624E7966-2E6B-4F40-8E65-BC707D8A2DA0}" destId="{27F37796-E249-47DD-8DE4-F6E47591581A}" srcOrd="0" destOrd="0" presId="urn:microsoft.com/office/officeart/2005/8/layout/list1"/>
    <dgm:cxn modelId="{CEAFCD4D-0676-483A-AA6D-C2790DB54897}" type="presParOf" srcId="{624E7966-2E6B-4F40-8E65-BC707D8A2DA0}" destId="{02AC8E63-7A4B-4DB6-88BD-A16D7AF3D98F}" srcOrd="1" destOrd="0" presId="urn:microsoft.com/office/officeart/2005/8/layout/list1"/>
    <dgm:cxn modelId="{DE48EDA1-0ECE-4FA4-86F4-DEDE96458EBC}" type="presParOf" srcId="{B3DEAE5C-E743-4930-9169-83BE6449AD8E}" destId="{8A3CCF0E-AC0B-4341-968A-A2991EC398B0}" srcOrd="1" destOrd="0" presId="urn:microsoft.com/office/officeart/2005/8/layout/list1"/>
    <dgm:cxn modelId="{7E345800-F056-4E48-B4E0-9A6C9B5D08B7}" type="presParOf" srcId="{B3DEAE5C-E743-4930-9169-83BE6449AD8E}" destId="{BABBD5D1-B9F6-429C-B5F8-2CEB4E899E11}" srcOrd="2" destOrd="0" presId="urn:microsoft.com/office/officeart/2005/8/layout/list1"/>
    <dgm:cxn modelId="{F05B5673-4CB4-46F2-AEEF-D1A24C7028C4}" type="presParOf" srcId="{B3DEAE5C-E743-4930-9169-83BE6449AD8E}" destId="{577F8DEC-8A85-4DC4-A091-90139A8B9881}" srcOrd="3" destOrd="0" presId="urn:microsoft.com/office/officeart/2005/8/layout/list1"/>
    <dgm:cxn modelId="{56249B2E-E939-438B-B49A-E53AD3532FEE}" type="presParOf" srcId="{B3DEAE5C-E743-4930-9169-83BE6449AD8E}" destId="{DFBCDF23-B562-4CB9-9F7A-70F68BA4B87A}" srcOrd="4" destOrd="0" presId="urn:microsoft.com/office/officeart/2005/8/layout/list1"/>
    <dgm:cxn modelId="{87F3329E-A022-4A64-A80B-CDE1FAED4FE7}" type="presParOf" srcId="{DFBCDF23-B562-4CB9-9F7A-70F68BA4B87A}" destId="{B1FAA2EF-4594-4333-B7D5-7EF5B32E0985}" srcOrd="0" destOrd="0" presId="urn:microsoft.com/office/officeart/2005/8/layout/list1"/>
    <dgm:cxn modelId="{0AF95401-D436-4BEC-923C-A1AE7F6DA46F}" type="presParOf" srcId="{DFBCDF23-B562-4CB9-9F7A-70F68BA4B87A}" destId="{451270BA-76C3-45D4-AD8C-653BAF7D491D}" srcOrd="1" destOrd="0" presId="urn:microsoft.com/office/officeart/2005/8/layout/list1"/>
    <dgm:cxn modelId="{2B7DD515-0419-4A61-AC9B-1C325115CD31}" type="presParOf" srcId="{B3DEAE5C-E743-4930-9169-83BE6449AD8E}" destId="{F18ABD72-BA3F-4DA9-BCF1-A11A1DDB3B27}" srcOrd="5" destOrd="0" presId="urn:microsoft.com/office/officeart/2005/8/layout/list1"/>
    <dgm:cxn modelId="{B24D889D-2326-4F64-8059-F1E8FF96CD26}" type="presParOf" srcId="{B3DEAE5C-E743-4930-9169-83BE6449AD8E}" destId="{BFD79D69-A79C-4ABE-91ED-31B06818CDB9}" srcOrd="6" destOrd="0" presId="urn:microsoft.com/office/officeart/2005/8/layout/list1"/>
    <dgm:cxn modelId="{73157C0F-05E7-4C2A-943F-FD2555A9A032}" type="presParOf" srcId="{B3DEAE5C-E743-4930-9169-83BE6449AD8E}" destId="{CA4F91A0-C28B-4CDF-8991-BEBF0D64551A}" srcOrd="7" destOrd="0" presId="urn:microsoft.com/office/officeart/2005/8/layout/list1"/>
    <dgm:cxn modelId="{0B8874D7-0BA8-49FC-9865-F0F05B8202D5}" type="presParOf" srcId="{B3DEAE5C-E743-4930-9169-83BE6449AD8E}" destId="{4865FE0C-0FF8-4225-98D0-D7F4C308EF3D}" srcOrd="8" destOrd="0" presId="urn:microsoft.com/office/officeart/2005/8/layout/list1"/>
    <dgm:cxn modelId="{C749716E-A129-466F-80A8-26C516B22F7B}" type="presParOf" srcId="{4865FE0C-0FF8-4225-98D0-D7F4C308EF3D}" destId="{D7B307AB-A6E3-4AC8-A432-8626566629BA}" srcOrd="0" destOrd="0" presId="urn:microsoft.com/office/officeart/2005/8/layout/list1"/>
    <dgm:cxn modelId="{0648635E-3857-4151-BA27-204C288DB217}" type="presParOf" srcId="{4865FE0C-0FF8-4225-98D0-D7F4C308EF3D}" destId="{1BE221F6-6F62-4AEA-80ED-F4DF11FEE60B}" srcOrd="1" destOrd="0" presId="urn:microsoft.com/office/officeart/2005/8/layout/list1"/>
    <dgm:cxn modelId="{896F398E-D575-493A-8E8A-538539CCA193}" type="presParOf" srcId="{B3DEAE5C-E743-4930-9169-83BE6449AD8E}" destId="{E8571D40-914F-4E86-B4DE-7EE3777C98A2}" srcOrd="9" destOrd="0" presId="urn:microsoft.com/office/officeart/2005/8/layout/list1"/>
    <dgm:cxn modelId="{FD08EA21-A20E-493A-B587-513B7593530F}" type="presParOf" srcId="{B3DEAE5C-E743-4930-9169-83BE6449AD8E}" destId="{859F43B1-4E32-4D61-AAA3-E05BF91B1781}" srcOrd="10" destOrd="0" presId="urn:microsoft.com/office/officeart/2005/8/layout/list1"/>
    <dgm:cxn modelId="{52193E31-9612-498C-BAF3-7F55E14D7D6F}" type="presParOf" srcId="{B3DEAE5C-E743-4930-9169-83BE6449AD8E}" destId="{52929F74-F845-4157-8B72-819ABD200B82}" srcOrd="11" destOrd="0" presId="urn:microsoft.com/office/officeart/2005/8/layout/list1"/>
    <dgm:cxn modelId="{0AA4E969-D9E2-427E-97A1-064E957AE9D2}" type="presParOf" srcId="{B3DEAE5C-E743-4930-9169-83BE6449AD8E}" destId="{F0FE3BF9-946D-4FF4-8347-9BB2C6C7A114}" srcOrd="12" destOrd="0" presId="urn:microsoft.com/office/officeart/2005/8/layout/list1"/>
    <dgm:cxn modelId="{5E916B4B-D8BF-4A2D-9D99-420B9AD9B436}" type="presParOf" srcId="{F0FE3BF9-946D-4FF4-8347-9BB2C6C7A114}" destId="{F930BC4F-3522-456B-88BD-A5EFD1044DBD}" srcOrd="0" destOrd="0" presId="urn:microsoft.com/office/officeart/2005/8/layout/list1"/>
    <dgm:cxn modelId="{ADD278CA-34B1-48DC-9CAD-352361638A4C}" type="presParOf" srcId="{F0FE3BF9-946D-4FF4-8347-9BB2C6C7A114}" destId="{AAD95C1F-AA7A-4896-8499-F33DAAE2AAAF}" srcOrd="1" destOrd="0" presId="urn:microsoft.com/office/officeart/2005/8/layout/list1"/>
    <dgm:cxn modelId="{34D04519-31FD-4862-AE67-22BB0E19E8A0}" type="presParOf" srcId="{B3DEAE5C-E743-4930-9169-83BE6449AD8E}" destId="{9AA3D8A9-6E72-4535-819E-99ED8E222C87}" srcOrd="13" destOrd="0" presId="urn:microsoft.com/office/officeart/2005/8/layout/list1"/>
    <dgm:cxn modelId="{5987B969-4BFE-4ECB-A228-A4C45F312749}" type="presParOf" srcId="{B3DEAE5C-E743-4930-9169-83BE6449AD8E}" destId="{B828F3B6-F1F5-4AD8-B240-1F1F4E8454DB}" srcOrd="14" destOrd="0" presId="urn:microsoft.com/office/officeart/2005/8/layout/list1"/>
    <dgm:cxn modelId="{4A3012C9-38D2-495F-8BF6-D639A4864A33}" type="presParOf" srcId="{B3DEAE5C-E743-4930-9169-83BE6449AD8E}" destId="{78CB8F01-5B2A-48AA-A179-18F76839EC1D}" srcOrd="15" destOrd="0" presId="urn:microsoft.com/office/officeart/2005/8/layout/list1"/>
    <dgm:cxn modelId="{D524507A-517B-41EC-B02B-E42EC2903B3E}" type="presParOf" srcId="{B3DEAE5C-E743-4930-9169-83BE6449AD8E}" destId="{6952C4EE-034B-4D87-9EEB-B2D70953832E}" srcOrd="16" destOrd="0" presId="urn:microsoft.com/office/officeart/2005/8/layout/list1"/>
    <dgm:cxn modelId="{80CC8E5E-D348-49CB-8D8D-D56B54E267D8}" type="presParOf" srcId="{6952C4EE-034B-4D87-9EEB-B2D70953832E}" destId="{946D2A03-BD82-400C-AAE8-6834185542FD}" srcOrd="0" destOrd="0" presId="urn:microsoft.com/office/officeart/2005/8/layout/list1"/>
    <dgm:cxn modelId="{ED3F3191-E95C-48B6-8283-7FA3151B01C1}" type="presParOf" srcId="{6952C4EE-034B-4D87-9EEB-B2D70953832E}" destId="{D333D70D-10B6-47DD-BAE2-A4345B263636}" srcOrd="1" destOrd="0" presId="urn:microsoft.com/office/officeart/2005/8/layout/list1"/>
    <dgm:cxn modelId="{EF6A96BC-E3EF-4474-879F-36EA14D078AE}" type="presParOf" srcId="{B3DEAE5C-E743-4930-9169-83BE6449AD8E}" destId="{72F50D87-6DF4-4DF8-A654-0931556E5649}" srcOrd="17" destOrd="0" presId="urn:microsoft.com/office/officeart/2005/8/layout/list1"/>
    <dgm:cxn modelId="{087ED737-2C30-4901-AA9D-5F851115EA15}" type="presParOf" srcId="{B3DEAE5C-E743-4930-9169-83BE6449AD8E}" destId="{65732E0C-41C3-4B7A-A86E-0FFFB5907FD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21BFCE-A942-403D-9DA7-0401FCC72668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19A28C-3BBC-4220-BDF1-B772C41F896E}">
      <dgm:prSet phldrT="[Текст]"/>
      <dgm:spPr>
        <a:solidFill>
          <a:schemeClr val="tx2"/>
        </a:solidFill>
      </dgm:spPr>
      <dgm:t>
        <a:bodyPr/>
        <a:lstStyle/>
        <a:p>
          <a:r>
            <a:rPr lang="ru-RU" b="1" dirty="0" smtClean="0"/>
            <a:t>Основные направления модернизации системы кадрового обеспечения</a:t>
          </a:r>
          <a:endParaRPr lang="ru-RU" b="1" dirty="0"/>
        </a:p>
      </dgm:t>
    </dgm:pt>
    <dgm:pt modelId="{45242A3B-95E4-4577-9E05-FB738CF6057E}" type="parTrans" cxnId="{44E61B9E-0DF0-49B9-8D08-9AB6446C873A}">
      <dgm:prSet/>
      <dgm:spPr/>
      <dgm:t>
        <a:bodyPr/>
        <a:lstStyle/>
        <a:p>
          <a:endParaRPr lang="ru-RU"/>
        </a:p>
      </dgm:t>
    </dgm:pt>
    <dgm:pt modelId="{A93DC612-D681-4BC5-8B4E-9B01DB0F9F54}" type="sibTrans" cxnId="{44E61B9E-0DF0-49B9-8D08-9AB6446C873A}">
      <dgm:prSet/>
      <dgm:spPr/>
      <dgm:t>
        <a:bodyPr/>
        <a:lstStyle/>
        <a:p>
          <a:endParaRPr lang="ru-RU"/>
        </a:p>
      </dgm:t>
    </dgm:pt>
    <dgm:pt modelId="{0882B270-A9F7-4612-935F-41A8742C4768}">
      <dgm:prSet phldrT="[Текст]" custT="1"/>
      <dgm:spPr/>
      <dgm:t>
        <a:bodyPr/>
        <a:lstStyle/>
        <a:p>
          <a:r>
            <a:rPr lang="ru-RU" sz="1400" b="1" dirty="0" smtClean="0"/>
            <a:t>ПРИВЛЕЧЕНИЕ</a:t>
          </a:r>
          <a:r>
            <a:rPr lang="ru-RU" sz="1800" b="1" dirty="0" smtClean="0"/>
            <a:t> </a:t>
          </a:r>
          <a:r>
            <a:rPr lang="ru-RU" sz="1200" dirty="0" smtClean="0"/>
            <a:t>(работников реального сектора экономики, выпускников образовательных организаций ВО, ПОО, работников вузов)</a:t>
          </a:r>
          <a:endParaRPr lang="ru-RU" sz="1200" b="1" dirty="0"/>
        </a:p>
      </dgm:t>
    </dgm:pt>
    <dgm:pt modelId="{1DC38C07-DF3E-40EF-9544-18CE79476DCD}" type="parTrans" cxnId="{35749F0C-EAAD-406D-927C-5E6345D008F5}">
      <dgm:prSet/>
      <dgm:spPr/>
      <dgm:t>
        <a:bodyPr/>
        <a:lstStyle/>
        <a:p>
          <a:endParaRPr lang="ru-RU"/>
        </a:p>
      </dgm:t>
    </dgm:pt>
    <dgm:pt modelId="{7777A728-1DEA-4C70-A485-FA3B3AB92225}" type="sibTrans" cxnId="{35749F0C-EAAD-406D-927C-5E6345D008F5}">
      <dgm:prSet/>
      <dgm:spPr/>
      <dgm:t>
        <a:bodyPr/>
        <a:lstStyle/>
        <a:p>
          <a:endParaRPr lang="ru-RU"/>
        </a:p>
      </dgm:t>
    </dgm:pt>
    <dgm:pt modelId="{11295A6B-09EF-4FEC-A17B-C49A49C08271}">
      <dgm:prSet phldrT="[Текст]" custT="1"/>
      <dgm:spPr/>
      <dgm:t>
        <a:bodyPr/>
        <a:lstStyle/>
        <a:p>
          <a:r>
            <a:rPr lang="ru-RU" sz="1600" b="1" dirty="0" smtClean="0"/>
            <a:t>УДЕРЖАНИЕ КАДРОВ </a:t>
          </a:r>
          <a:r>
            <a:rPr lang="ru-RU" sz="1200" dirty="0" smtClean="0"/>
            <a:t>(социальные льготы, «эффективный контракт», формирование экспертного сообщества)</a:t>
          </a:r>
          <a:endParaRPr lang="ru-RU" sz="1200" dirty="0"/>
        </a:p>
      </dgm:t>
    </dgm:pt>
    <dgm:pt modelId="{87223014-ED86-4BCD-B6F4-D7C53A543E26}" type="parTrans" cxnId="{A0E53EEC-1D0E-4FDE-9C20-F0C1F45226FD}">
      <dgm:prSet/>
      <dgm:spPr/>
      <dgm:t>
        <a:bodyPr/>
        <a:lstStyle/>
        <a:p>
          <a:endParaRPr lang="ru-RU"/>
        </a:p>
      </dgm:t>
    </dgm:pt>
    <dgm:pt modelId="{E4E0ED9A-2E30-409E-B82E-737431636ABF}" type="sibTrans" cxnId="{A0E53EEC-1D0E-4FDE-9C20-F0C1F45226FD}">
      <dgm:prSet/>
      <dgm:spPr/>
      <dgm:t>
        <a:bodyPr/>
        <a:lstStyle/>
        <a:p>
          <a:endParaRPr lang="ru-RU"/>
        </a:p>
      </dgm:t>
    </dgm:pt>
    <dgm:pt modelId="{A6D8622A-6629-462D-AE7F-8D32024B89AE}">
      <dgm:prSet phldrT="[Текст]" custT="1"/>
      <dgm:spPr/>
      <dgm:t>
        <a:bodyPr/>
        <a:lstStyle/>
        <a:p>
          <a:r>
            <a:rPr lang="ru-RU" sz="1800" b="1" dirty="0" smtClean="0"/>
            <a:t>ПОДГОТОВКА </a:t>
          </a:r>
          <a:r>
            <a:rPr lang="ru-RU" sz="1050" dirty="0" smtClean="0"/>
            <a:t>(разработка, апробация и внедрение: ФГОС и ОПОП высшего образования («прикладной» </a:t>
          </a:r>
          <a:r>
            <a:rPr lang="ru-RU" sz="1050" dirty="0" err="1" smtClean="0"/>
            <a:t>бакалавриат</a:t>
          </a:r>
          <a:r>
            <a:rPr lang="ru-RU" sz="1050" dirty="0" smtClean="0"/>
            <a:t> (по отраслям), магистратура (профессионально-педагогическая, методика и управление))</a:t>
          </a:r>
          <a:endParaRPr lang="ru-RU" sz="1050" b="1" dirty="0"/>
        </a:p>
      </dgm:t>
    </dgm:pt>
    <dgm:pt modelId="{22C49AA7-151F-469C-BC7D-024836D7FAA4}" type="parTrans" cxnId="{30B47016-6B45-4F03-9901-779D63128484}">
      <dgm:prSet/>
      <dgm:spPr/>
      <dgm:t>
        <a:bodyPr/>
        <a:lstStyle/>
        <a:p>
          <a:endParaRPr lang="ru-RU"/>
        </a:p>
      </dgm:t>
    </dgm:pt>
    <dgm:pt modelId="{D0F79AEB-D624-4ACE-AF0E-C2BC7E3B8F78}" type="sibTrans" cxnId="{30B47016-6B45-4F03-9901-779D63128484}">
      <dgm:prSet/>
      <dgm:spPr/>
      <dgm:t>
        <a:bodyPr/>
        <a:lstStyle/>
        <a:p>
          <a:endParaRPr lang="ru-RU"/>
        </a:p>
      </dgm:t>
    </dgm:pt>
    <dgm:pt modelId="{A0D18C17-AE14-4796-B835-A2357C97FB49}">
      <dgm:prSet custT="1"/>
      <dgm:spPr/>
      <dgm:t>
        <a:bodyPr/>
        <a:lstStyle/>
        <a:p>
          <a:r>
            <a:rPr lang="ru-RU" sz="1600" b="1" dirty="0" smtClean="0"/>
            <a:t>ПОВЫШЕНИЕ </a:t>
          </a:r>
          <a:r>
            <a:rPr lang="ru-RU" sz="1200" b="1" dirty="0" smtClean="0"/>
            <a:t>КВАЛИФИКАЦИИ</a:t>
          </a:r>
          <a:endParaRPr lang="ru-RU" sz="1200" b="1" dirty="0"/>
        </a:p>
      </dgm:t>
    </dgm:pt>
    <dgm:pt modelId="{3FB76EDC-F699-4D1C-A1DE-E0E1238EB3CE}" type="parTrans" cxnId="{F4E07C8E-5568-459A-B6DE-9B7FEEFF6C66}">
      <dgm:prSet/>
      <dgm:spPr/>
      <dgm:t>
        <a:bodyPr/>
        <a:lstStyle/>
        <a:p>
          <a:endParaRPr lang="ru-RU"/>
        </a:p>
      </dgm:t>
    </dgm:pt>
    <dgm:pt modelId="{2BA7251C-B469-4F90-983F-72C394D979A3}" type="sibTrans" cxnId="{F4E07C8E-5568-459A-B6DE-9B7FEEFF6C66}">
      <dgm:prSet/>
      <dgm:spPr/>
      <dgm:t>
        <a:bodyPr/>
        <a:lstStyle/>
        <a:p>
          <a:endParaRPr lang="ru-RU"/>
        </a:p>
      </dgm:t>
    </dgm:pt>
    <dgm:pt modelId="{365F68C4-5886-45ED-9526-C364483F9FFE}">
      <dgm:prSet custT="1"/>
      <dgm:spPr/>
      <dgm:t>
        <a:bodyPr/>
        <a:lstStyle/>
        <a:p>
          <a:r>
            <a:rPr lang="ru-RU" sz="1600" b="1" dirty="0" smtClean="0"/>
            <a:t>ОЦЕНКА И ПРИЗНАНИЕ </a:t>
          </a:r>
          <a:r>
            <a:rPr lang="ru-RU" sz="1200" b="1" dirty="0" smtClean="0"/>
            <a:t>КВАЛИФИКАЦИИ</a:t>
          </a:r>
          <a:endParaRPr lang="ru-RU" sz="1200" b="1" dirty="0"/>
        </a:p>
      </dgm:t>
    </dgm:pt>
    <dgm:pt modelId="{817B09B6-8C37-4582-91B5-2D40C9A1B812}" type="parTrans" cxnId="{40DB7E0A-EE8E-451B-9EF8-AE200238358E}">
      <dgm:prSet/>
      <dgm:spPr/>
      <dgm:t>
        <a:bodyPr/>
        <a:lstStyle/>
        <a:p>
          <a:endParaRPr lang="ru-RU"/>
        </a:p>
      </dgm:t>
    </dgm:pt>
    <dgm:pt modelId="{A8C706A9-5457-4116-9E1F-0C7DBB50C3E6}" type="sibTrans" cxnId="{40DB7E0A-EE8E-451B-9EF8-AE200238358E}">
      <dgm:prSet/>
      <dgm:spPr/>
      <dgm:t>
        <a:bodyPr/>
        <a:lstStyle/>
        <a:p>
          <a:endParaRPr lang="ru-RU"/>
        </a:p>
      </dgm:t>
    </dgm:pt>
    <dgm:pt modelId="{924CF594-4044-4F37-9623-B06C4F810203}" type="pres">
      <dgm:prSet presAssocID="{9621BFCE-A942-403D-9DA7-0401FCC7266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B69058-91A2-4C9F-83E3-FCF007B9AC57}" type="pres">
      <dgm:prSet presAssocID="{DC19A28C-3BBC-4220-BDF1-B772C41F896E}" presName="vertOne" presStyleCnt="0"/>
      <dgm:spPr/>
    </dgm:pt>
    <dgm:pt modelId="{612DB555-93EB-42BF-A96B-B65B00B94B63}" type="pres">
      <dgm:prSet presAssocID="{DC19A28C-3BBC-4220-BDF1-B772C41F896E}" presName="txOne" presStyleLbl="node0" presStyleIdx="0" presStyleCnt="1" custScaleY="31273" custLinFactY="3019" custLinFactNeighborX="99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4E9BD8-D95A-4D59-BCC5-ED8E2BF95647}" type="pres">
      <dgm:prSet presAssocID="{DC19A28C-3BBC-4220-BDF1-B772C41F896E}" presName="parTransOne" presStyleCnt="0"/>
      <dgm:spPr/>
    </dgm:pt>
    <dgm:pt modelId="{6735B476-F173-4609-B672-8F4575256F5F}" type="pres">
      <dgm:prSet presAssocID="{DC19A28C-3BBC-4220-BDF1-B772C41F896E}" presName="horzOne" presStyleCnt="0"/>
      <dgm:spPr/>
    </dgm:pt>
    <dgm:pt modelId="{52B5744A-D78F-4ED1-8ADA-A16D04C9A1BD}" type="pres">
      <dgm:prSet presAssocID="{0882B270-A9F7-4612-935F-41A8742C4768}" presName="vertTwo" presStyleCnt="0"/>
      <dgm:spPr/>
    </dgm:pt>
    <dgm:pt modelId="{A293CCC7-D2C6-480D-8D7C-61D4B997DA0F}" type="pres">
      <dgm:prSet presAssocID="{0882B270-A9F7-4612-935F-41A8742C4768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143546-9E3E-4A2E-82B9-4833DF8D0158}" type="pres">
      <dgm:prSet presAssocID="{0882B270-A9F7-4612-935F-41A8742C4768}" presName="horzTwo" presStyleCnt="0"/>
      <dgm:spPr/>
    </dgm:pt>
    <dgm:pt modelId="{B8B822D4-13C0-46A9-B78A-5C82DC136069}" type="pres">
      <dgm:prSet presAssocID="{7777A728-1DEA-4C70-A485-FA3B3AB92225}" presName="sibSpaceTwo" presStyleCnt="0"/>
      <dgm:spPr/>
    </dgm:pt>
    <dgm:pt modelId="{1BF3E409-E40E-4D27-9EE1-22120DFD01F2}" type="pres">
      <dgm:prSet presAssocID="{11295A6B-09EF-4FEC-A17B-C49A49C08271}" presName="vertTwo" presStyleCnt="0"/>
      <dgm:spPr/>
    </dgm:pt>
    <dgm:pt modelId="{200EA2F9-579B-4CD6-9045-385CA2053233}" type="pres">
      <dgm:prSet presAssocID="{11295A6B-09EF-4FEC-A17B-C49A49C08271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7B43FF-2F4D-4ADB-B96A-BD0128ACDB4A}" type="pres">
      <dgm:prSet presAssocID="{11295A6B-09EF-4FEC-A17B-C49A49C08271}" presName="horzTwo" presStyleCnt="0"/>
      <dgm:spPr/>
    </dgm:pt>
    <dgm:pt modelId="{325CB167-2678-4F22-97F6-8CD9081F4094}" type="pres">
      <dgm:prSet presAssocID="{E4E0ED9A-2E30-409E-B82E-737431636ABF}" presName="sibSpaceTwo" presStyleCnt="0"/>
      <dgm:spPr/>
    </dgm:pt>
    <dgm:pt modelId="{75963465-73F8-47D4-8883-9B13336AAC8F}" type="pres">
      <dgm:prSet presAssocID="{A6D8622A-6629-462D-AE7F-8D32024B89AE}" presName="vertTwo" presStyleCnt="0"/>
      <dgm:spPr/>
    </dgm:pt>
    <dgm:pt modelId="{B84C2530-DBE9-4F28-95FF-0C71F1D09A08}" type="pres">
      <dgm:prSet presAssocID="{A6D8622A-6629-462D-AE7F-8D32024B89AE}" presName="txTwo" presStyleLbl="node2" presStyleIdx="2" presStyleCnt="5" custScaleX="112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AF87CD-3221-4D0C-A7FF-A740E442E2B9}" type="pres">
      <dgm:prSet presAssocID="{A6D8622A-6629-462D-AE7F-8D32024B89AE}" presName="horzTwo" presStyleCnt="0"/>
      <dgm:spPr/>
    </dgm:pt>
    <dgm:pt modelId="{E2CBC0FB-C71A-463C-804C-095ADE6BA4C7}" type="pres">
      <dgm:prSet presAssocID="{D0F79AEB-D624-4ACE-AF0E-C2BC7E3B8F78}" presName="sibSpaceTwo" presStyleCnt="0"/>
      <dgm:spPr/>
    </dgm:pt>
    <dgm:pt modelId="{431D3AC8-9713-45C4-AB97-760908781492}" type="pres">
      <dgm:prSet presAssocID="{A0D18C17-AE14-4796-B835-A2357C97FB49}" presName="vertTwo" presStyleCnt="0"/>
      <dgm:spPr/>
    </dgm:pt>
    <dgm:pt modelId="{5927FF4E-F3A9-40E7-8EBB-CFB87B788452}" type="pres">
      <dgm:prSet presAssocID="{A0D18C17-AE14-4796-B835-A2357C97FB49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9D1F54-5909-43C7-85E2-4D7289C320B9}" type="pres">
      <dgm:prSet presAssocID="{A0D18C17-AE14-4796-B835-A2357C97FB49}" presName="horzTwo" presStyleCnt="0"/>
      <dgm:spPr/>
    </dgm:pt>
    <dgm:pt modelId="{653D2F18-2412-48F2-8D29-94DB8D002F4A}" type="pres">
      <dgm:prSet presAssocID="{2BA7251C-B469-4F90-983F-72C394D979A3}" presName="sibSpaceTwo" presStyleCnt="0"/>
      <dgm:spPr/>
    </dgm:pt>
    <dgm:pt modelId="{C71E9EDF-2938-45F3-B43E-93EA6C97AE26}" type="pres">
      <dgm:prSet presAssocID="{365F68C4-5886-45ED-9526-C364483F9FFE}" presName="vertTwo" presStyleCnt="0"/>
      <dgm:spPr/>
    </dgm:pt>
    <dgm:pt modelId="{4DDC6FDA-5705-48E2-86CA-E0B25E557B93}" type="pres">
      <dgm:prSet presAssocID="{365F68C4-5886-45ED-9526-C364483F9FFE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F6429-B7C2-452B-B283-5BC3DB776D35}" type="pres">
      <dgm:prSet presAssocID="{365F68C4-5886-45ED-9526-C364483F9FFE}" presName="horzTwo" presStyleCnt="0"/>
      <dgm:spPr/>
    </dgm:pt>
  </dgm:ptLst>
  <dgm:cxnLst>
    <dgm:cxn modelId="{30B47016-6B45-4F03-9901-779D63128484}" srcId="{DC19A28C-3BBC-4220-BDF1-B772C41F896E}" destId="{A6D8622A-6629-462D-AE7F-8D32024B89AE}" srcOrd="2" destOrd="0" parTransId="{22C49AA7-151F-469C-BC7D-024836D7FAA4}" sibTransId="{D0F79AEB-D624-4ACE-AF0E-C2BC7E3B8F78}"/>
    <dgm:cxn modelId="{A0E53EEC-1D0E-4FDE-9C20-F0C1F45226FD}" srcId="{DC19A28C-3BBC-4220-BDF1-B772C41F896E}" destId="{11295A6B-09EF-4FEC-A17B-C49A49C08271}" srcOrd="1" destOrd="0" parTransId="{87223014-ED86-4BCD-B6F4-D7C53A543E26}" sibTransId="{E4E0ED9A-2E30-409E-B82E-737431636ABF}"/>
    <dgm:cxn modelId="{44E61B9E-0DF0-49B9-8D08-9AB6446C873A}" srcId="{9621BFCE-A942-403D-9DA7-0401FCC72668}" destId="{DC19A28C-3BBC-4220-BDF1-B772C41F896E}" srcOrd="0" destOrd="0" parTransId="{45242A3B-95E4-4577-9E05-FB738CF6057E}" sibTransId="{A93DC612-D681-4BC5-8B4E-9B01DB0F9F54}"/>
    <dgm:cxn modelId="{EA22546E-7BE4-443A-900B-C10828A1E4F6}" type="presOf" srcId="{0882B270-A9F7-4612-935F-41A8742C4768}" destId="{A293CCC7-D2C6-480D-8D7C-61D4B997DA0F}" srcOrd="0" destOrd="0" presId="urn:microsoft.com/office/officeart/2005/8/layout/hierarchy4"/>
    <dgm:cxn modelId="{9BC780C7-A0CA-4987-BE12-F94401A4551F}" type="presOf" srcId="{A6D8622A-6629-462D-AE7F-8D32024B89AE}" destId="{B84C2530-DBE9-4F28-95FF-0C71F1D09A08}" srcOrd="0" destOrd="0" presId="urn:microsoft.com/office/officeart/2005/8/layout/hierarchy4"/>
    <dgm:cxn modelId="{9276A892-259E-44F1-838E-47F7B43BAE8F}" type="presOf" srcId="{DC19A28C-3BBC-4220-BDF1-B772C41F896E}" destId="{612DB555-93EB-42BF-A96B-B65B00B94B63}" srcOrd="0" destOrd="0" presId="urn:microsoft.com/office/officeart/2005/8/layout/hierarchy4"/>
    <dgm:cxn modelId="{3174DC2B-8539-4621-8370-60DAB16A2A65}" type="presOf" srcId="{11295A6B-09EF-4FEC-A17B-C49A49C08271}" destId="{200EA2F9-579B-4CD6-9045-385CA2053233}" srcOrd="0" destOrd="0" presId="urn:microsoft.com/office/officeart/2005/8/layout/hierarchy4"/>
    <dgm:cxn modelId="{181854F2-244D-4E78-AE19-5B8E7C6E2890}" type="presOf" srcId="{365F68C4-5886-45ED-9526-C364483F9FFE}" destId="{4DDC6FDA-5705-48E2-86CA-E0B25E557B93}" srcOrd="0" destOrd="0" presId="urn:microsoft.com/office/officeart/2005/8/layout/hierarchy4"/>
    <dgm:cxn modelId="{39DB2798-698D-4CAE-BA0C-95E72400FFCF}" type="presOf" srcId="{A0D18C17-AE14-4796-B835-A2357C97FB49}" destId="{5927FF4E-F3A9-40E7-8EBB-CFB87B788452}" srcOrd="0" destOrd="0" presId="urn:microsoft.com/office/officeart/2005/8/layout/hierarchy4"/>
    <dgm:cxn modelId="{35749F0C-EAAD-406D-927C-5E6345D008F5}" srcId="{DC19A28C-3BBC-4220-BDF1-B772C41F896E}" destId="{0882B270-A9F7-4612-935F-41A8742C4768}" srcOrd="0" destOrd="0" parTransId="{1DC38C07-DF3E-40EF-9544-18CE79476DCD}" sibTransId="{7777A728-1DEA-4C70-A485-FA3B3AB92225}"/>
    <dgm:cxn modelId="{40DB7E0A-EE8E-451B-9EF8-AE200238358E}" srcId="{DC19A28C-3BBC-4220-BDF1-B772C41F896E}" destId="{365F68C4-5886-45ED-9526-C364483F9FFE}" srcOrd="4" destOrd="0" parTransId="{817B09B6-8C37-4582-91B5-2D40C9A1B812}" sibTransId="{A8C706A9-5457-4116-9E1F-0C7DBB50C3E6}"/>
    <dgm:cxn modelId="{0F941D60-D55F-41DD-8771-4B62080B7083}" type="presOf" srcId="{9621BFCE-A942-403D-9DA7-0401FCC72668}" destId="{924CF594-4044-4F37-9623-B06C4F810203}" srcOrd="0" destOrd="0" presId="urn:microsoft.com/office/officeart/2005/8/layout/hierarchy4"/>
    <dgm:cxn modelId="{F4E07C8E-5568-459A-B6DE-9B7FEEFF6C66}" srcId="{DC19A28C-3BBC-4220-BDF1-B772C41F896E}" destId="{A0D18C17-AE14-4796-B835-A2357C97FB49}" srcOrd="3" destOrd="0" parTransId="{3FB76EDC-F699-4D1C-A1DE-E0E1238EB3CE}" sibTransId="{2BA7251C-B469-4F90-983F-72C394D979A3}"/>
    <dgm:cxn modelId="{444C3B5B-27FF-40E5-A728-10804BFA31A3}" type="presParOf" srcId="{924CF594-4044-4F37-9623-B06C4F810203}" destId="{4AB69058-91A2-4C9F-83E3-FCF007B9AC57}" srcOrd="0" destOrd="0" presId="urn:microsoft.com/office/officeart/2005/8/layout/hierarchy4"/>
    <dgm:cxn modelId="{8C2419DE-98B4-4CA9-A278-0B262EDDD0BC}" type="presParOf" srcId="{4AB69058-91A2-4C9F-83E3-FCF007B9AC57}" destId="{612DB555-93EB-42BF-A96B-B65B00B94B63}" srcOrd="0" destOrd="0" presId="urn:microsoft.com/office/officeart/2005/8/layout/hierarchy4"/>
    <dgm:cxn modelId="{9CDBF28E-498C-403A-AD53-4916D3E0B349}" type="presParOf" srcId="{4AB69058-91A2-4C9F-83E3-FCF007B9AC57}" destId="{7F4E9BD8-D95A-4D59-BCC5-ED8E2BF95647}" srcOrd="1" destOrd="0" presId="urn:microsoft.com/office/officeart/2005/8/layout/hierarchy4"/>
    <dgm:cxn modelId="{BC44DB0E-78BD-4669-9EE7-17878247E6CA}" type="presParOf" srcId="{4AB69058-91A2-4C9F-83E3-FCF007B9AC57}" destId="{6735B476-F173-4609-B672-8F4575256F5F}" srcOrd="2" destOrd="0" presId="urn:microsoft.com/office/officeart/2005/8/layout/hierarchy4"/>
    <dgm:cxn modelId="{AAE0FB99-A103-4E88-9786-B046969BF896}" type="presParOf" srcId="{6735B476-F173-4609-B672-8F4575256F5F}" destId="{52B5744A-D78F-4ED1-8ADA-A16D04C9A1BD}" srcOrd="0" destOrd="0" presId="urn:microsoft.com/office/officeart/2005/8/layout/hierarchy4"/>
    <dgm:cxn modelId="{BBD71357-9D8E-4438-BA5D-EDD1B2417235}" type="presParOf" srcId="{52B5744A-D78F-4ED1-8ADA-A16D04C9A1BD}" destId="{A293CCC7-D2C6-480D-8D7C-61D4B997DA0F}" srcOrd="0" destOrd="0" presId="urn:microsoft.com/office/officeart/2005/8/layout/hierarchy4"/>
    <dgm:cxn modelId="{0179B2B4-DE4E-4316-AF73-FFBEF5AEE548}" type="presParOf" srcId="{52B5744A-D78F-4ED1-8ADA-A16D04C9A1BD}" destId="{1B143546-9E3E-4A2E-82B9-4833DF8D0158}" srcOrd="1" destOrd="0" presId="urn:microsoft.com/office/officeart/2005/8/layout/hierarchy4"/>
    <dgm:cxn modelId="{E2C99700-B139-4AC6-8398-2ABEE2637D50}" type="presParOf" srcId="{6735B476-F173-4609-B672-8F4575256F5F}" destId="{B8B822D4-13C0-46A9-B78A-5C82DC136069}" srcOrd="1" destOrd="0" presId="urn:microsoft.com/office/officeart/2005/8/layout/hierarchy4"/>
    <dgm:cxn modelId="{58F96BB6-4B41-431D-B7DF-58A3B195AF75}" type="presParOf" srcId="{6735B476-F173-4609-B672-8F4575256F5F}" destId="{1BF3E409-E40E-4D27-9EE1-22120DFD01F2}" srcOrd="2" destOrd="0" presId="urn:microsoft.com/office/officeart/2005/8/layout/hierarchy4"/>
    <dgm:cxn modelId="{E241B593-9CC1-45B2-95AE-3BE21F8BEE9E}" type="presParOf" srcId="{1BF3E409-E40E-4D27-9EE1-22120DFD01F2}" destId="{200EA2F9-579B-4CD6-9045-385CA2053233}" srcOrd="0" destOrd="0" presId="urn:microsoft.com/office/officeart/2005/8/layout/hierarchy4"/>
    <dgm:cxn modelId="{F08C6792-E463-453F-97DD-DEE777B194D7}" type="presParOf" srcId="{1BF3E409-E40E-4D27-9EE1-22120DFD01F2}" destId="{0A7B43FF-2F4D-4ADB-B96A-BD0128ACDB4A}" srcOrd="1" destOrd="0" presId="urn:microsoft.com/office/officeart/2005/8/layout/hierarchy4"/>
    <dgm:cxn modelId="{727E4349-95FA-4E5A-9003-2E328FB73CC9}" type="presParOf" srcId="{6735B476-F173-4609-B672-8F4575256F5F}" destId="{325CB167-2678-4F22-97F6-8CD9081F4094}" srcOrd="3" destOrd="0" presId="urn:microsoft.com/office/officeart/2005/8/layout/hierarchy4"/>
    <dgm:cxn modelId="{C16E4795-B2E2-48C4-A724-ADF7E8F7F4F2}" type="presParOf" srcId="{6735B476-F173-4609-B672-8F4575256F5F}" destId="{75963465-73F8-47D4-8883-9B13336AAC8F}" srcOrd="4" destOrd="0" presId="urn:microsoft.com/office/officeart/2005/8/layout/hierarchy4"/>
    <dgm:cxn modelId="{E371D4D1-8A6A-4794-8488-75DC6771196C}" type="presParOf" srcId="{75963465-73F8-47D4-8883-9B13336AAC8F}" destId="{B84C2530-DBE9-4F28-95FF-0C71F1D09A08}" srcOrd="0" destOrd="0" presId="urn:microsoft.com/office/officeart/2005/8/layout/hierarchy4"/>
    <dgm:cxn modelId="{80B11C65-BA00-4BD0-AAE2-004B73F2E561}" type="presParOf" srcId="{75963465-73F8-47D4-8883-9B13336AAC8F}" destId="{11AF87CD-3221-4D0C-A7FF-A740E442E2B9}" srcOrd="1" destOrd="0" presId="urn:microsoft.com/office/officeart/2005/8/layout/hierarchy4"/>
    <dgm:cxn modelId="{09E25D41-8DBA-45D0-A80F-46D481058403}" type="presParOf" srcId="{6735B476-F173-4609-B672-8F4575256F5F}" destId="{E2CBC0FB-C71A-463C-804C-095ADE6BA4C7}" srcOrd="5" destOrd="0" presId="urn:microsoft.com/office/officeart/2005/8/layout/hierarchy4"/>
    <dgm:cxn modelId="{BF2C79B2-B513-423B-9452-B940F8C90B9A}" type="presParOf" srcId="{6735B476-F173-4609-B672-8F4575256F5F}" destId="{431D3AC8-9713-45C4-AB97-760908781492}" srcOrd="6" destOrd="0" presId="urn:microsoft.com/office/officeart/2005/8/layout/hierarchy4"/>
    <dgm:cxn modelId="{518E5090-5B79-48F7-B454-B3428BFD7D61}" type="presParOf" srcId="{431D3AC8-9713-45C4-AB97-760908781492}" destId="{5927FF4E-F3A9-40E7-8EBB-CFB87B788452}" srcOrd="0" destOrd="0" presId="urn:microsoft.com/office/officeart/2005/8/layout/hierarchy4"/>
    <dgm:cxn modelId="{F9B54D9F-5C52-4F95-9369-5B3DB5C98609}" type="presParOf" srcId="{431D3AC8-9713-45C4-AB97-760908781492}" destId="{3A9D1F54-5909-43C7-85E2-4D7289C320B9}" srcOrd="1" destOrd="0" presId="urn:microsoft.com/office/officeart/2005/8/layout/hierarchy4"/>
    <dgm:cxn modelId="{BA6C6D44-28A0-465A-ADDF-2B2D5FD6E5CD}" type="presParOf" srcId="{6735B476-F173-4609-B672-8F4575256F5F}" destId="{653D2F18-2412-48F2-8D29-94DB8D002F4A}" srcOrd="7" destOrd="0" presId="urn:microsoft.com/office/officeart/2005/8/layout/hierarchy4"/>
    <dgm:cxn modelId="{3D5359A0-A5F5-4939-B986-ACF9FDF0E6F9}" type="presParOf" srcId="{6735B476-F173-4609-B672-8F4575256F5F}" destId="{C71E9EDF-2938-45F3-B43E-93EA6C97AE26}" srcOrd="8" destOrd="0" presId="urn:microsoft.com/office/officeart/2005/8/layout/hierarchy4"/>
    <dgm:cxn modelId="{ADF2C00C-0DBB-49E9-B9F5-298A4E8C5DF8}" type="presParOf" srcId="{C71E9EDF-2938-45F3-B43E-93EA6C97AE26}" destId="{4DDC6FDA-5705-48E2-86CA-E0B25E557B93}" srcOrd="0" destOrd="0" presId="urn:microsoft.com/office/officeart/2005/8/layout/hierarchy4"/>
    <dgm:cxn modelId="{A5613C18-C017-4AD3-961F-65EFC647A020}" type="presParOf" srcId="{C71E9EDF-2938-45F3-B43E-93EA6C97AE26}" destId="{BE0F6429-B7C2-452B-B283-5BC3DB776D3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B3AC72-2EA7-4F10-9559-6A048449446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682B03-3012-46B7-96B4-D620CF2C9DF5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400" b="1" dirty="0" smtClean="0">
              <a:solidFill>
                <a:schemeClr val="tx2"/>
              </a:solidFill>
            </a:rPr>
            <a:t>КАЧЕСТВО ОСВОЕНИЯ ОБРАЗОВАТЕЛЬНЫХ </a:t>
          </a:r>
        </a:p>
        <a:p>
          <a:pPr>
            <a:spcAft>
              <a:spcPts val="0"/>
            </a:spcAft>
          </a:pPr>
          <a:r>
            <a:rPr lang="ru-RU" sz="1400" b="1" dirty="0" smtClean="0">
              <a:solidFill>
                <a:schemeClr val="tx2"/>
              </a:solidFill>
            </a:rPr>
            <a:t>ПРОГРАММ СПО  </a:t>
          </a:r>
          <a:endParaRPr lang="ru-RU" sz="1400" dirty="0">
            <a:solidFill>
              <a:schemeClr val="tx2"/>
            </a:solidFill>
          </a:endParaRPr>
        </a:p>
      </dgm:t>
    </dgm:pt>
    <dgm:pt modelId="{27CDAB53-AC2D-4D7F-B257-9C591941CAEC}" type="parTrans" cxnId="{3A41D17A-4508-4CBF-9AD6-A5EC0FF09600}">
      <dgm:prSet/>
      <dgm:spPr/>
      <dgm:t>
        <a:bodyPr/>
        <a:lstStyle/>
        <a:p>
          <a:endParaRPr lang="ru-RU"/>
        </a:p>
      </dgm:t>
    </dgm:pt>
    <dgm:pt modelId="{7B1206C9-7797-4290-9347-892BB81485D6}" type="sibTrans" cxnId="{3A41D17A-4508-4CBF-9AD6-A5EC0FF09600}">
      <dgm:prSet/>
      <dgm:spPr/>
      <dgm:t>
        <a:bodyPr/>
        <a:lstStyle/>
        <a:p>
          <a:endParaRPr lang="ru-RU"/>
        </a:p>
      </dgm:t>
    </dgm:pt>
    <dgm:pt modelId="{EA205FBE-7AD9-40C6-95F8-DD83BFD063C4}">
      <dgm:prSet phldrT="[Текст]" custT="1"/>
      <dgm:spPr/>
      <dgm:t>
        <a:bodyPr/>
        <a:lstStyle/>
        <a:p>
          <a:r>
            <a:rPr lang="ru-RU" sz="1200" b="1" dirty="0" smtClean="0"/>
            <a:t>Результаты участия в  чемпионатах </a:t>
          </a:r>
          <a:r>
            <a:rPr lang="ru-RU" sz="1200" b="1" dirty="0" err="1" smtClean="0"/>
            <a:t>профмастерства</a:t>
          </a:r>
          <a:r>
            <a:rPr lang="ru-RU" sz="1200" b="1" dirty="0" smtClean="0"/>
            <a:t>, национальном чемпионате  </a:t>
          </a:r>
          <a:r>
            <a:rPr lang="en-US" sz="1200" b="1" dirty="0" smtClean="0"/>
            <a:t>WSR</a:t>
          </a:r>
          <a:r>
            <a:rPr lang="ru-RU" sz="1200" b="1" dirty="0" smtClean="0"/>
            <a:t> </a:t>
          </a:r>
          <a:endParaRPr lang="ru-RU" sz="1200" dirty="0"/>
        </a:p>
      </dgm:t>
    </dgm:pt>
    <dgm:pt modelId="{8926B8D9-E59C-49D9-8A0D-8A2AFEFDD6C2}" type="parTrans" cxnId="{B47BA62D-10C1-45A9-9C13-F972F1858B3C}">
      <dgm:prSet/>
      <dgm:spPr/>
      <dgm:t>
        <a:bodyPr/>
        <a:lstStyle/>
        <a:p>
          <a:endParaRPr lang="ru-RU"/>
        </a:p>
      </dgm:t>
    </dgm:pt>
    <dgm:pt modelId="{0A0CE3E6-9C2D-4CC7-B356-8E9286D56D60}" type="sibTrans" cxnId="{B47BA62D-10C1-45A9-9C13-F972F1858B3C}">
      <dgm:prSet/>
      <dgm:spPr/>
      <dgm:t>
        <a:bodyPr/>
        <a:lstStyle/>
        <a:p>
          <a:endParaRPr lang="ru-RU"/>
        </a:p>
      </dgm:t>
    </dgm:pt>
    <dgm:pt modelId="{CE9694D0-D513-40D9-9494-5638B3CC3EBE}">
      <dgm:prSet phldrT="[Текст]" custT="1"/>
      <dgm:spPr/>
      <dgm:t>
        <a:bodyPr/>
        <a:lstStyle/>
        <a:p>
          <a:r>
            <a:rPr lang="ru-RU" sz="1200" b="1" dirty="0" smtClean="0"/>
            <a:t>Результаты государственной итоговой аттестации на основе стандартов </a:t>
          </a:r>
          <a:r>
            <a:rPr lang="en-US" sz="1200" b="1" dirty="0" smtClean="0"/>
            <a:t>WSI</a:t>
          </a:r>
          <a:r>
            <a:rPr lang="ru-RU" sz="1200" b="1" dirty="0" smtClean="0"/>
            <a:t> (демонстрационный экзамен)</a:t>
          </a:r>
          <a:endParaRPr lang="ru-RU" sz="1200" dirty="0"/>
        </a:p>
      </dgm:t>
    </dgm:pt>
    <dgm:pt modelId="{17E6557E-FE9A-4CB3-83DD-04E80E4C6FE6}" type="parTrans" cxnId="{A8F2CD9D-EF12-45CF-8512-C82B4D68192E}">
      <dgm:prSet/>
      <dgm:spPr/>
      <dgm:t>
        <a:bodyPr/>
        <a:lstStyle/>
        <a:p>
          <a:endParaRPr lang="ru-RU"/>
        </a:p>
      </dgm:t>
    </dgm:pt>
    <dgm:pt modelId="{12D88A38-484B-4455-819A-C260033C3A10}" type="sibTrans" cxnId="{A8F2CD9D-EF12-45CF-8512-C82B4D68192E}">
      <dgm:prSet/>
      <dgm:spPr/>
      <dgm:t>
        <a:bodyPr/>
        <a:lstStyle/>
        <a:p>
          <a:endParaRPr lang="ru-RU"/>
        </a:p>
      </dgm:t>
    </dgm:pt>
    <dgm:pt modelId="{D1924A53-FFF1-4278-BADF-13DE9454C6C6}">
      <dgm:prSet phldrT="[Текст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2"/>
              </a:solidFill>
            </a:rPr>
            <a:t>ВОСТРЕБОВАННОСТЬ ВЫПУСКНИКОВ ОБРАЗОВАТЕЛЬНЫХ ПРОГРАММ СПО</a:t>
          </a:r>
          <a:endParaRPr lang="ru-RU" sz="1400" dirty="0">
            <a:solidFill>
              <a:schemeClr val="tx2"/>
            </a:solidFill>
          </a:endParaRPr>
        </a:p>
      </dgm:t>
    </dgm:pt>
    <dgm:pt modelId="{7F325E5D-EC2D-4EEA-BF21-70484A43C5F5}" type="parTrans" cxnId="{E49488D4-DBB8-4B3E-8B32-4BE96F062664}">
      <dgm:prSet/>
      <dgm:spPr/>
      <dgm:t>
        <a:bodyPr/>
        <a:lstStyle/>
        <a:p>
          <a:endParaRPr lang="ru-RU"/>
        </a:p>
      </dgm:t>
    </dgm:pt>
    <dgm:pt modelId="{47E6ACB4-52BF-47CB-8232-63D1040FCDC0}" type="sibTrans" cxnId="{E49488D4-DBB8-4B3E-8B32-4BE96F062664}">
      <dgm:prSet/>
      <dgm:spPr/>
      <dgm:t>
        <a:bodyPr/>
        <a:lstStyle/>
        <a:p>
          <a:endParaRPr lang="ru-RU"/>
        </a:p>
      </dgm:t>
    </dgm:pt>
    <dgm:pt modelId="{CAA2CB82-60F0-4336-B0E0-E5F9C37755BF}">
      <dgm:prSet phldrT="[Текст]" custT="1"/>
      <dgm:spPr/>
      <dgm:t>
        <a:bodyPr/>
        <a:lstStyle/>
        <a:p>
          <a:r>
            <a:rPr lang="ru-RU" sz="1200" b="1" dirty="0" smtClean="0"/>
            <a:t>Трудоустройство выпускников образовательных программ СПО</a:t>
          </a:r>
          <a:endParaRPr lang="ru-RU" sz="1200" dirty="0"/>
        </a:p>
      </dgm:t>
    </dgm:pt>
    <dgm:pt modelId="{6FA8EF85-2EF7-47B4-9513-164265A43C1E}" type="parTrans" cxnId="{D09BF010-D5B6-42B7-BE7A-3586D2310A64}">
      <dgm:prSet/>
      <dgm:spPr/>
      <dgm:t>
        <a:bodyPr/>
        <a:lstStyle/>
        <a:p>
          <a:endParaRPr lang="ru-RU"/>
        </a:p>
      </dgm:t>
    </dgm:pt>
    <dgm:pt modelId="{9624BBF3-A12F-4905-8757-C30959D48FE8}" type="sibTrans" cxnId="{D09BF010-D5B6-42B7-BE7A-3586D2310A64}">
      <dgm:prSet/>
      <dgm:spPr/>
      <dgm:t>
        <a:bodyPr/>
        <a:lstStyle/>
        <a:p>
          <a:endParaRPr lang="ru-RU"/>
        </a:p>
      </dgm:t>
    </dgm:pt>
    <dgm:pt modelId="{65F10768-F9B9-427F-A31A-2C881D86A09B}">
      <dgm:prSet phldrT="[Текст]" custT="1"/>
      <dgm:spPr/>
      <dgm:t>
        <a:bodyPr/>
        <a:lstStyle/>
        <a:p>
          <a:r>
            <a:rPr lang="ru-RU" sz="1200" b="1" dirty="0" smtClean="0"/>
            <a:t>Результаты участия в процедуре независимой оценки квалификаций</a:t>
          </a:r>
          <a:endParaRPr lang="ru-RU" sz="1200" dirty="0"/>
        </a:p>
      </dgm:t>
    </dgm:pt>
    <dgm:pt modelId="{8EA162E1-FD09-44AA-80FD-E3BF9AD44A0C}" type="parTrans" cxnId="{8FF310AE-9F2C-49E4-8C11-C430FE712A1A}">
      <dgm:prSet/>
      <dgm:spPr/>
      <dgm:t>
        <a:bodyPr/>
        <a:lstStyle/>
        <a:p>
          <a:endParaRPr lang="ru-RU"/>
        </a:p>
      </dgm:t>
    </dgm:pt>
    <dgm:pt modelId="{B8F06CA4-E1A5-468C-80BC-6B6B4917B666}" type="sibTrans" cxnId="{8FF310AE-9F2C-49E4-8C11-C430FE712A1A}">
      <dgm:prSet/>
      <dgm:spPr/>
      <dgm:t>
        <a:bodyPr/>
        <a:lstStyle/>
        <a:p>
          <a:endParaRPr lang="ru-RU"/>
        </a:p>
      </dgm:t>
    </dgm:pt>
    <dgm:pt modelId="{7718614B-E0B5-43D1-9195-4D2E436D1F4F}" type="pres">
      <dgm:prSet presAssocID="{A6B3AC72-2EA7-4F10-9559-6A048449446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119C0B-3F60-41B0-8481-1B75895FDB0D}" type="pres">
      <dgm:prSet presAssocID="{AF682B03-3012-46B7-96B4-D620CF2C9DF5}" presName="compNode" presStyleCnt="0"/>
      <dgm:spPr/>
    </dgm:pt>
    <dgm:pt modelId="{5A46A0E8-FE99-43BD-91A1-6F1136C06225}" type="pres">
      <dgm:prSet presAssocID="{AF682B03-3012-46B7-96B4-D620CF2C9DF5}" presName="aNode" presStyleLbl="bgShp" presStyleIdx="0" presStyleCnt="2" custScaleY="92565" custLinFactNeighborX="678" custLinFactNeighborY="-5613"/>
      <dgm:spPr/>
      <dgm:t>
        <a:bodyPr/>
        <a:lstStyle/>
        <a:p>
          <a:endParaRPr lang="ru-RU"/>
        </a:p>
      </dgm:t>
    </dgm:pt>
    <dgm:pt modelId="{A7591B05-182E-4F42-BD12-137DAA1FB56F}" type="pres">
      <dgm:prSet presAssocID="{AF682B03-3012-46B7-96B4-D620CF2C9DF5}" presName="textNode" presStyleLbl="bgShp" presStyleIdx="0" presStyleCnt="2"/>
      <dgm:spPr/>
      <dgm:t>
        <a:bodyPr/>
        <a:lstStyle/>
        <a:p>
          <a:endParaRPr lang="ru-RU"/>
        </a:p>
      </dgm:t>
    </dgm:pt>
    <dgm:pt modelId="{1C0C5187-DDB4-45DF-8C09-478F9BE545A0}" type="pres">
      <dgm:prSet presAssocID="{AF682B03-3012-46B7-96B4-D620CF2C9DF5}" presName="compChildNode" presStyleCnt="0"/>
      <dgm:spPr/>
    </dgm:pt>
    <dgm:pt modelId="{93C8C3A9-7572-4C57-9E96-E74BCFE75748}" type="pres">
      <dgm:prSet presAssocID="{AF682B03-3012-46B7-96B4-D620CF2C9DF5}" presName="theInnerList" presStyleCnt="0"/>
      <dgm:spPr/>
    </dgm:pt>
    <dgm:pt modelId="{82AE5D01-5558-41EA-8B01-8DE1EE45EE14}" type="pres">
      <dgm:prSet presAssocID="{EA205FBE-7AD9-40C6-95F8-DD83BFD063C4}" presName="childNode" presStyleLbl="node1" presStyleIdx="0" presStyleCnt="4" custScaleX="111038" custScaleY="118062" custLinFactY="-15175" custLinFactNeighborX="589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A17C33-26FE-4059-AE16-56C2DDDE0E20}" type="pres">
      <dgm:prSet presAssocID="{EA205FBE-7AD9-40C6-95F8-DD83BFD063C4}" presName="aSpace2" presStyleCnt="0"/>
      <dgm:spPr/>
    </dgm:pt>
    <dgm:pt modelId="{5D6E4396-8268-47BE-BD86-F1146FC499CA}" type="pres">
      <dgm:prSet presAssocID="{CE9694D0-D513-40D9-9494-5638B3CC3EBE}" presName="childNode" presStyleLbl="node1" presStyleIdx="1" presStyleCnt="4" custScaleX="109309" custLinFactY="-18670" custLinFactNeighborX="651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CBF5D9-0498-4F36-8043-0CA10A296594}" type="pres">
      <dgm:prSet presAssocID="{CE9694D0-D513-40D9-9494-5638B3CC3EBE}" presName="aSpace2" presStyleCnt="0"/>
      <dgm:spPr/>
    </dgm:pt>
    <dgm:pt modelId="{BCBD9D4F-E4C3-43EC-B97F-B8FC869BF19E}" type="pres">
      <dgm:prSet presAssocID="{65F10768-F9B9-427F-A31A-2C881D86A09B}" presName="childNode" presStyleLbl="node1" presStyleIdx="2" presStyleCnt="4" custScaleX="109942" custLinFactY="-22137" custLinFactNeighborX="554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40872-96AB-48C9-9326-8433459F2BE9}" type="pres">
      <dgm:prSet presAssocID="{AF682B03-3012-46B7-96B4-D620CF2C9DF5}" presName="aSpace" presStyleCnt="0"/>
      <dgm:spPr/>
    </dgm:pt>
    <dgm:pt modelId="{2E46BBAA-E69E-44C3-B640-F50DE7E24ED9}" type="pres">
      <dgm:prSet presAssocID="{D1924A53-FFF1-4278-BADF-13DE9454C6C6}" presName="compNode" presStyleCnt="0"/>
      <dgm:spPr/>
    </dgm:pt>
    <dgm:pt modelId="{A7AE8B07-9C61-4603-A491-BCBD6DCD9822}" type="pres">
      <dgm:prSet presAssocID="{D1924A53-FFF1-4278-BADF-13DE9454C6C6}" presName="aNode" presStyleLbl="bgShp" presStyleIdx="1" presStyleCnt="2" custScaleX="64346" custScaleY="86434" custLinFactNeighborX="-1042" custLinFactNeighborY="-5264"/>
      <dgm:spPr/>
      <dgm:t>
        <a:bodyPr/>
        <a:lstStyle/>
        <a:p>
          <a:endParaRPr lang="ru-RU"/>
        </a:p>
      </dgm:t>
    </dgm:pt>
    <dgm:pt modelId="{314633DE-A9CD-4E30-8178-D116D43D84BE}" type="pres">
      <dgm:prSet presAssocID="{D1924A53-FFF1-4278-BADF-13DE9454C6C6}" presName="textNode" presStyleLbl="bgShp" presStyleIdx="1" presStyleCnt="2"/>
      <dgm:spPr/>
      <dgm:t>
        <a:bodyPr/>
        <a:lstStyle/>
        <a:p>
          <a:endParaRPr lang="ru-RU"/>
        </a:p>
      </dgm:t>
    </dgm:pt>
    <dgm:pt modelId="{0A094F17-7B56-4221-AC07-701A0639A576}" type="pres">
      <dgm:prSet presAssocID="{D1924A53-FFF1-4278-BADF-13DE9454C6C6}" presName="compChildNode" presStyleCnt="0"/>
      <dgm:spPr/>
    </dgm:pt>
    <dgm:pt modelId="{569245A0-918E-4039-A8AA-7F2B9B42A635}" type="pres">
      <dgm:prSet presAssocID="{D1924A53-FFF1-4278-BADF-13DE9454C6C6}" presName="theInnerList" presStyleCnt="0"/>
      <dgm:spPr/>
    </dgm:pt>
    <dgm:pt modelId="{C985810C-D1E6-44DA-B444-2DCB36323D2F}" type="pres">
      <dgm:prSet presAssocID="{CAA2CB82-60F0-4336-B0E0-E5F9C37755BF}" presName="childNode" presStyleLbl="node1" presStyleIdx="3" presStyleCnt="4" custScaleX="54375" custScaleY="72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EAD7D3-AFF9-4837-8104-DD8029B2DD2A}" type="presOf" srcId="{65F10768-F9B9-427F-A31A-2C881D86A09B}" destId="{BCBD9D4F-E4C3-43EC-B97F-B8FC869BF19E}" srcOrd="0" destOrd="0" presId="urn:microsoft.com/office/officeart/2005/8/layout/lProcess2"/>
    <dgm:cxn modelId="{9893D41A-FD57-44D2-96BE-1BB6ED06D14B}" type="presOf" srcId="{D1924A53-FFF1-4278-BADF-13DE9454C6C6}" destId="{A7AE8B07-9C61-4603-A491-BCBD6DCD9822}" srcOrd="0" destOrd="0" presId="urn:microsoft.com/office/officeart/2005/8/layout/lProcess2"/>
    <dgm:cxn modelId="{F723F6BC-39A5-46FA-93D1-AD37782E3E2D}" type="presOf" srcId="{A6B3AC72-2EA7-4F10-9559-6A0484494463}" destId="{7718614B-E0B5-43D1-9195-4D2E436D1F4F}" srcOrd="0" destOrd="0" presId="urn:microsoft.com/office/officeart/2005/8/layout/lProcess2"/>
    <dgm:cxn modelId="{B47BA62D-10C1-45A9-9C13-F972F1858B3C}" srcId="{AF682B03-3012-46B7-96B4-D620CF2C9DF5}" destId="{EA205FBE-7AD9-40C6-95F8-DD83BFD063C4}" srcOrd="0" destOrd="0" parTransId="{8926B8D9-E59C-49D9-8A0D-8A2AFEFDD6C2}" sibTransId="{0A0CE3E6-9C2D-4CC7-B356-8E9286D56D60}"/>
    <dgm:cxn modelId="{3D1B107B-053B-48BB-85EE-989CB8E12D14}" type="presOf" srcId="{AF682B03-3012-46B7-96B4-D620CF2C9DF5}" destId="{A7591B05-182E-4F42-BD12-137DAA1FB56F}" srcOrd="1" destOrd="0" presId="urn:microsoft.com/office/officeart/2005/8/layout/lProcess2"/>
    <dgm:cxn modelId="{8FF310AE-9F2C-49E4-8C11-C430FE712A1A}" srcId="{AF682B03-3012-46B7-96B4-D620CF2C9DF5}" destId="{65F10768-F9B9-427F-A31A-2C881D86A09B}" srcOrd="2" destOrd="0" parTransId="{8EA162E1-FD09-44AA-80FD-E3BF9AD44A0C}" sibTransId="{B8F06CA4-E1A5-468C-80BC-6B6B4917B666}"/>
    <dgm:cxn modelId="{3A41D17A-4508-4CBF-9AD6-A5EC0FF09600}" srcId="{A6B3AC72-2EA7-4F10-9559-6A0484494463}" destId="{AF682B03-3012-46B7-96B4-D620CF2C9DF5}" srcOrd="0" destOrd="0" parTransId="{27CDAB53-AC2D-4D7F-B257-9C591941CAEC}" sibTransId="{7B1206C9-7797-4290-9347-892BB81485D6}"/>
    <dgm:cxn modelId="{A8F2CD9D-EF12-45CF-8512-C82B4D68192E}" srcId="{AF682B03-3012-46B7-96B4-D620CF2C9DF5}" destId="{CE9694D0-D513-40D9-9494-5638B3CC3EBE}" srcOrd="1" destOrd="0" parTransId="{17E6557E-FE9A-4CB3-83DD-04E80E4C6FE6}" sibTransId="{12D88A38-484B-4455-819A-C260033C3A10}"/>
    <dgm:cxn modelId="{649E4F12-6437-4D73-B7A3-CF754C5BC8C1}" type="presOf" srcId="{CAA2CB82-60F0-4336-B0E0-E5F9C37755BF}" destId="{C985810C-D1E6-44DA-B444-2DCB36323D2F}" srcOrd="0" destOrd="0" presId="urn:microsoft.com/office/officeart/2005/8/layout/lProcess2"/>
    <dgm:cxn modelId="{47ACE9A7-7D89-4626-97A4-F2062585E8D4}" type="presOf" srcId="{EA205FBE-7AD9-40C6-95F8-DD83BFD063C4}" destId="{82AE5D01-5558-41EA-8B01-8DE1EE45EE14}" srcOrd="0" destOrd="0" presId="urn:microsoft.com/office/officeart/2005/8/layout/lProcess2"/>
    <dgm:cxn modelId="{5A56765A-81C9-4EC3-A2E5-CF004CEA8846}" type="presOf" srcId="{CE9694D0-D513-40D9-9494-5638B3CC3EBE}" destId="{5D6E4396-8268-47BE-BD86-F1146FC499CA}" srcOrd="0" destOrd="0" presId="urn:microsoft.com/office/officeart/2005/8/layout/lProcess2"/>
    <dgm:cxn modelId="{D2DA5776-6A6E-4CF9-A0C9-95281B8F0AB4}" type="presOf" srcId="{D1924A53-FFF1-4278-BADF-13DE9454C6C6}" destId="{314633DE-A9CD-4E30-8178-D116D43D84BE}" srcOrd="1" destOrd="0" presId="urn:microsoft.com/office/officeart/2005/8/layout/lProcess2"/>
    <dgm:cxn modelId="{D09BF010-D5B6-42B7-BE7A-3586D2310A64}" srcId="{D1924A53-FFF1-4278-BADF-13DE9454C6C6}" destId="{CAA2CB82-60F0-4336-B0E0-E5F9C37755BF}" srcOrd="0" destOrd="0" parTransId="{6FA8EF85-2EF7-47B4-9513-164265A43C1E}" sibTransId="{9624BBF3-A12F-4905-8757-C30959D48FE8}"/>
    <dgm:cxn modelId="{3C0AD254-8ECF-4651-BC8B-347C155C0C87}" type="presOf" srcId="{AF682B03-3012-46B7-96B4-D620CF2C9DF5}" destId="{5A46A0E8-FE99-43BD-91A1-6F1136C06225}" srcOrd="0" destOrd="0" presId="urn:microsoft.com/office/officeart/2005/8/layout/lProcess2"/>
    <dgm:cxn modelId="{E49488D4-DBB8-4B3E-8B32-4BE96F062664}" srcId="{A6B3AC72-2EA7-4F10-9559-6A0484494463}" destId="{D1924A53-FFF1-4278-BADF-13DE9454C6C6}" srcOrd="1" destOrd="0" parTransId="{7F325E5D-EC2D-4EEA-BF21-70484A43C5F5}" sibTransId="{47E6ACB4-52BF-47CB-8232-63D1040FCDC0}"/>
    <dgm:cxn modelId="{9C82B160-4457-4E0F-B6B2-D4AD547A97C3}" type="presParOf" srcId="{7718614B-E0B5-43D1-9195-4D2E436D1F4F}" destId="{F3119C0B-3F60-41B0-8481-1B75895FDB0D}" srcOrd="0" destOrd="0" presId="urn:microsoft.com/office/officeart/2005/8/layout/lProcess2"/>
    <dgm:cxn modelId="{86CFD1C0-0362-45D7-A13B-5101F4DB4CA6}" type="presParOf" srcId="{F3119C0B-3F60-41B0-8481-1B75895FDB0D}" destId="{5A46A0E8-FE99-43BD-91A1-6F1136C06225}" srcOrd="0" destOrd="0" presId="urn:microsoft.com/office/officeart/2005/8/layout/lProcess2"/>
    <dgm:cxn modelId="{2E7588F3-54BE-4A9E-927C-E06F813CCD59}" type="presParOf" srcId="{F3119C0B-3F60-41B0-8481-1B75895FDB0D}" destId="{A7591B05-182E-4F42-BD12-137DAA1FB56F}" srcOrd="1" destOrd="0" presId="urn:microsoft.com/office/officeart/2005/8/layout/lProcess2"/>
    <dgm:cxn modelId="{7E3FDBFA-1943-4C57-A00A-57C868DBDF06}" type="presParOf" srcId="{F3119C0B-3F60-41B0-8481-1B75895FDB0D}" destId="{1C0C5187-DDB4-45DF-8C09-478F9BE545A0}" srcOrd="2" destOrd="0" presId="urn:microsoft.com/office/officeart/2005/8/layout/lProcess2"/>
    <dgm:cxn modelId="{3A6DC014-CF9F-47A5-B827-30F6ED5BD7E6}" type="presParOf" srcId="{1C0C5187-DDB4-45DF-8C09-478F9BE545A0}" destId="{93C8C3A9-7572-4C57-9E96-E74BCFE75748}" srcOrd="0" destOrd="0" presId="urn:microsoft.com/office/officeart/2005/8/layout/lProcess2"/>
    <dgm:cxn modelId="{7032737B-2597-4129-BDB1-43E773D2C72B}" type="presParOf" srcId="{93C8C3A9-7572-4C57-9E96-E74BCFE75748}" destId="{82AE5D01-5558-41EA-8B01-8DE1EE45EE14}" srcOrd="0" destOrd="0" presId="urn:microsoft.com/office/officeart/2005/8/layout/lProcess2"/>
    <dgm:cxn modelId="{8D7F35EC-7E6E-4C90-84D0-2B3E24DC6EF7}" type="presParOf" srcId="{93C8C3A9-7572-4C57-9E96-E74BCFE75748}" destId="{E4A17C33-26FE-4059-AE16-56C2DDDE0E20}" srcOrd="1" destOrd="0" presId="urn:microsoft.com/office/officeart/2005/8/layout/lProcess2"/>
    <dgm:cxn modelId="{BBBB4BFD-46CC-4CB9-9C39-1F5DECD6BECE}" type="presParOf" srcId="{93C8C3A9-7572-4C57-9E96-E74BCFE75748}" destId="{5D6E4396-8268-47BE-BD86-F1146FC499CA}" srcOrd="2" destOrd="0" presId="urn:microsoft.com/office/officeart/2005/8/layout/lProcess2"/>
    <dgm:cxn modelId="{1FB450F0-59CF-4897-B68B-D7226F98C111}" type="presParOf" srcId="{93C8C3A9-7572-4C57-9E96-E74BCFE75748}" destId="{CECBF5D9-0498-4F36-8043-0CA10A296594}" srcOrd="3" destOrd="0" presId="urn:microsoft.com/office/officeart/2005/8/layout/lProcess2"/>
    <dgm:cxn modelId="{713AA87E-C2E5-4AD8-8047-614CB74A3915}" type="presParOf" srcId="{93C8C3A9-7572-4C57-9E96-E74BCFE75748}" destId="{BCBD9D4F-E4C3-43EC-B97F-B8FC869BF19E}" srcOrd="4" destOrd="0" presId="urn:microsoft.com/office/officeart/2005/8/layout/lProcess2"/>
    <dgm:cxn modelId="{4D483964-9165-4EF4-9FA0-8D370D294392}" type="presParOf" srcId="{7718614B-E0B5-43D1-9195-4D2E436D1F4F}" destId="{0F340872-96AB-48C9-9326-8433459F2BE9}" srcOrd="1" destOrd="0" presId="urn:microsoft.com/office/officeart/2005/8/layout/lProcess2"/>
    <dgm:cxn modelId="{53C39AD8-3884-41A2-B7AC-1E9E3821DBF1}" type="presParOf" srcId="{7718614B-E0B5-43D1-9195-4D2E436D1F4F}" destId="{2E46BBAA-E69E-44C3-B640-F50DE7E24ED9}" srcOrd="2" destOrd="0" presId="urn:microsoft.com/office/officeart/2005/8/layout/lProcess2"/>
    <dgm:cxn modelId="{3D08B853-0DB7-4313-B2BE-A0BD64282421}" type="presParOf" srcId="{2E46BBAA-E69E-44C3-B640-F50DE7E24ED9}" destId="{A7AE8B07-9C61-4603-A491-BCBD6DCD9822}" srcOrd="0" destOrd="0" presId="urn:microsoft.com/office/officeart/2005/8/layout/lProcess2"/>
    <dgm:cxn modelId="{6E832F74-8BF4-4806-9D63-6AF6DDFEC740}" type="presParOf" srcId="{2E46BBAA-E69E-44C3-B640-F50DE7E24ED9}" destId="{314633DE-A9CD-4E30-8178-D116D43D84BE}" srcOrd="1" destOrd="0" presId="urn:microsoft.com/office/officeart/2005/8/layout/lProcess2"/>
    <dgm:cxn modelId="{9431F761-94E7-4DC8-B96E-316A9B252B3A}" type="presParOf" srcId="{2E46BBAA-E69E-44C3-B640-F50DE7E24ED9}" destId="{0A094F17-7B56-4221-AC07-701A0639A576}" srcOrd="2" destOrd="0" presId="urn:microsoft.com/office/officeart/2005/8/layout/lProcess2"/>
    <dgm:cxn modelId="{3D3750C3-17BA-4D1E-A4F2-E8575FF287A9}" type="presParOf" srcId="{0A094F17-7B56-4221-AC07-701A0639A576}" destId="{569245A0-918E-4039-A8AA-7F2B9B42A635}" srcOrd="0" destOrd="0" presId="urn:microsoft.com/office/officeart/2005/8/layout/lProcess2"/>
    <dgm:cxn modelId="{C3914C08-086B-44D0-A05F-201D7E63E8A7}" type="presParOf" srcId="{569245A0-918E-4039-A8AA-7F2B9B42A635}" destId="{C985810C-D1E6-44DA-B444-2DCB36323D2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55E0A-4E7D-4BEA-A8C4-89602C79AE8E}">
      <dsp:nvSpPr>
        <dsp:cNvPr id="0" name=""/>
        <dsp:cNvSpPr/>
      </dsp:nvSpPr>
      <dsp:spPr>
        <a:xfrm>
          <a:off x="0" y="0"/>
          <a:ext cx="9267129" cy="2350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НАПРАВЛЕНИЯ ОПТИМИЗАЦИИ КЦП</a:t>
          </a:r>
          <a:endParaRPr lang="ru-RU" sz="1800" kern="1200" dirty="0"/>
        </a:p>
      </dsp:txBody>
      <dsp:txXfrm>
        <a:off x="6883" y="6883"/>
        <a:ext cx="9253363" cy="221250"/>
      </dsp:txXfrm>
    </dsp:sp>
    <dsp:sp modelId="{761FD2D4-A9A3-45E0-BA32-0B82A45A8A84}">
      <dsp:nvSpPr>
        <dsp:cNvPr id="0" name=""/>
        <dsp:cNvSpPr/>
      </dsp:nvSpPr>
      <dsp:spPr>
        <a:xfrm>
          <a:off x="12468" y="490602"/>
          <a:ext cx="4438118" cy="188873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Сохранение в прежнем объеме КЦП </a:t>
          </a:r>
          <a:br>
            <a:rPr lang="ru-RU" sz="1600" b="1" kern="1200" dirty="0" smtClean="0">
              <a:solidFill>
                <a:schemeClr val="tx1"/>
              </a:solidFill>
            </a:rPr>
          </a:br>
          <a:r>
            <a:rPr lang="ru-RU" sz="1600" b="1" kern="1200" dirty="0" smtClean="0">
              <a:solidFill>
                <a:schemeClr val="tx1"/>
              </a:solidFill>
            </a:rPr>
            <a:t>по специальностям: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- входящим в Госплан подготовки кадров для ОПК;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- определенным Стратегией развития отрасли информационных технологий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67787" y="545921"/>
        <a:ext cx="4327480" cy="1778097"/>
      </dsp:txXfrm>
    </dsp:sp>
    <dsp:sp modelId="{B3731E5E-CA16-4D8F-908F-A9D169612E7C}">
      <dsp:nvSpPr>
        <dsp:cNvPr id="0" name=""/>
        <dsp:cNvSpPr/>
      </dsp:nvSpPr>
      <dsp:spPr>
        <a:xfrm>
          <a:off x="4823388" y="490602"/>
          <a:ext cx="4438118" cy="188873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Сохранение подготовки: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- </a:t>
          </a:r>
          <a:r>
            <a:rPr lang="ru-RU" sz="1400" kern="1200" dirty="0" smtClean="0">
              <a:solidFill>
                <a:schemeClr val="tx1"/>
              </a:solidFill>
            </a:rPr>
            <a:t>только по крайне необходимым, обоснованным потребностью субъектов РФ, специальностям, в том числе для наукоемких и высокотехнологичных  производств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- по узкопрофильным уникальным специальностям (например, УГС 54.00.00 Изобразительное и прикладные виды искусств)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878707" y="545921"/>
        <a:ext cx="4327480" cy="1778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BD5D1-B9F6-429C-B5F8-2CEB4E899E11}">
      <dsp:nvSpPr>
        <dsp:cNvPr id="0" name=""/>
        <dsp:cNvSpPr/>
      </dsp:nvSpPr>
      <dsp:spPr>
        <a:xfrm>
          <a:off x="0" y="283155"/>
          <a:ext cx="9280525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AC8E63-7A4B-4DB6-88BD-A16D7AF3D98F}">
      <dsp:nvSpPr>
        <dsp:cNvPr id="0" name=""/>
        <dsp:cNvSpPr/>
      </dsp:nvSpPr>
      <dsp:spPr>
        <a:xfrm>
          <a:off x="464026" y="17922"/>
          <a:ext cx="6496367" cy="398073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5547" tIns="0" rIns="24554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Важность работы по профессиональной ориентации молодежи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83458" y="37354"/>
        <a:ext cx="6457503" cy="359209"/>
      </dsp:txXfrm>
    </dsp:sp>
    <dsp:sp modelId="{BFD79D69-A79C-4ABE-91ED-31B06818CDB9}">
      <dsp:nvSpPr>
        <dsp:cNvPr id="0" name=""/>
        <dsp:cNvSpPr/>
      </dsp:nvSpPr>
      <dsp:spPr>
        <a:xfrm>
          <a:off x="0" y="680857"/>
          <a:ext cx="9280525" cy="524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629593"/>
              <a:satOff val="-15474"/>
              <a:lumOff val="58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272" tIns="187452" rIns="72027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За последние 5 лет число компаний, нанимавших выпускников, уменьшилось</a:t>
          </a:r>
          <a:endParaRPr lang="ru-RU" sz="1600" kern="1200" dirty="0"/>
        </a:p>
      </dsp:txBody>
      <dsp:txXfrm>
        <a:off x="0" y="680857"/>
        <a:ext cx="9280525" cy="524475"/>
      </dsp:txXfrm>
    </dsp:sp>
    <dsp:sp modelId="{451270BA-76C3-45D4-AD8C-653BAF7D491D}">
      <dsp:nvSpPr>
        <dsp:cNvPr id="0" name=""/>
        <dsp:cNvSpPr/>
      </dsp:nvSpPr>
      <dsp:spPr>
        <a:xfrm>
          <a:off x="464026" y="558555"/>
          <a:ext cx="6496367" cy="265680"/>
        </a:xfrm>
        <a:prstGeom prst="roundRect">
          <a:avLst/>
        </a:prstGeom>
        <a:solidFill>
          <a:schemeClr val="accent2">
            <a:hueOff val="2629593"/>
            <a:satOff val="-15474"/>
            <a:lumOff val="589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5547" tIns="0" rIns="24554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В 2014 году 25% компаний принимали  выпускников СПО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76995" y="571524"/>
        <a:ext cx="6470429" cy="239742"/>
      </dsp:txXfrm>
    </dsp:sp>
    <dsp:sp modelId="{859F43B1-4E32-4D61-AAA3-E05BF91B1781}">
      <dsp:nvSpPr>
        <dsp:cNvPr id="0" name=""/>
        <dsp:cNvSpPr/>
      </dsp:nvSpPr>
      <dsp:spPr>
        <a:xfrm>
          <a:off x="0" y="1614395"/>
          <a:ext cx="9280525" cy="992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5259187"/>
              <a:satOff val="-30948"/>
              <a:lumOff val="11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272" tIns="187452" rIns="72027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Снижение компетентности  педагогических работников, незнание ими современных производств/технологий </a:t>
          </a:r>
          <a:endParaRPr lang="ru-RU" sz="1600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smtClean="0"/>
            <a:t>Отсутствие базовых практических навыков у студентов </a:t>
          </a:r>
          <a:endParaRPr lang="ru-RU" sz="1600" i="1" kern="1200" dirty="0"/>
        </a:p>
      </dsp:txBody>
      <dsp:txXfrm>
        <a:off x="0" y="1614395"/>
        <a:ext cx="9280525" cy="992250"/>
      </dsp:txXfrm>
    </dsp:sp>
    <dsp:sp modelId="{1BE221F6-6F62-4AEA-80ED-F4DF11FEE60B}">
      <dsp:nvSpPr>
        <dsp:cNvPr id="0" name=""/>
        <dsp:cNvSpPr/>
      </dsp:nvSpPr>
      <dsp:spPr>
        <a:xfrm>
          <a:off x="464026" y="1264470"/>
          <a:ext cx="6496367" cy="482764"/>
        </a:xfrm>
        <a:prstGeom prst="roundRect">
          <a:avLst/>
        </a:prstGeom>
        <a:solidFill>
          <a:schemeClr val="accent2">
            <a:hueOff val="5259187"/>
            <a:satOff val="-30948"/>
            <a:lumOff val="1178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5547" tIns="0" rIns="245547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У выпускников СПО уровень профессиональных  знаний  оценивается на 3,7 баллов, интерес учиться новому - на 4 балла 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87593" y="1288037"/>
        <a:ext cx="6449233" cy="435630"/>
      </dsp:txXfrm>
    </dsp:sp>
    <dsp:sp modelId="{B828F3B6-F1F5-4AD8-B240-1F1F4E8454DB}">
      <dsp:nvSpPr>
        <dsp:cNvPr id="0" name=""/>
        <dsp:cNvSpPr/>
      </dsp:nvSpPr>
      <dsp:spPr>
        <a:xfrm>
          <a:off x="0" y="2739606"/>
          <a:ext cx="9280525" cy="1474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7888781"/>
              <a:satOff val="-46421"/>
              <a:lumOff val="176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272" tIns="187452" rIns="72027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2% участвовали в наблюдательных советах, коллегиальных органах ПОО</a:t>
          </a:r>
          <a:endParaRPr lang="ru-RU" sz="1600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smtClean="0"/>
            <a:t>3% участвовали в финансировании инфраструктуры ПОО</a:t>
          </a:r>
          <a:endParaRPr lang="ru-RU" sz="1600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smtClean="0"/>
            <a:t>4% вели преподавание в ПОО </a:t>
          </a:r>
          <a:endParaRPr lang="ru-RU" sz="1600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Преимущественно принимали участие в организации производственных практик и в ярмарках вакансий</a:t>
          </a:r>
        </a:p>
      </dsp:txBody>
      <dsp:txXfrm>
        <a:off x="0" y="2739606"/>
        <a:ext cx="9280525" cy="1474200"/>
      </dsp:txXfrm>
    </dsp:sp>
    <dsp:sp modelId="{AAD95C1F-AA7A-4896-8499-F33DAAE2AAAF}">
      <dsp:nvSpPr>
        <dsp:cNvPr id="0" name=""/>
        <dsp:cNvSpPr/>
      </dsp:nvSpPr>
      <dsp:spPr>
        <a:xfrm>
          <a:off x="464026" y="2655245"/>
          <a:ext cx="6496367" cy="265680"/>
        </a:xfrm>
        <a:prstGeom prst="roundRect">
          <a:avLst/>
        </a:prstGeom>
        <a:solidFill>
          <a:schemeClr val="accent2">
            <a:hueOff val="7888781"/>
            <a:satOff val="-46421"/>
            <a:lumOff val="1766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5547" tIns="0" rIns="24554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В 2014 году 36% предприятий сотрудничали с ПОО 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76995" y="2668214"/>
        <a:ext cx="6470429" cy="239742"/>
      </dsp:txXfrm>
    </dsp:sp>
    <dsp:sp modelId="{65732E0C-41C3-4B7A-A86E-0FFFB5907FD5}">
      <dsp:nvSpPr>
        <dsp:cNvPr id="0" name=""/>
        <dsp:cNvSpPr/>
      </dsp:nvSpPr>
      <dsp:spPr>
        <a:xfrm>
          <a:off x="0" y="4610983"/>
          <a:ext cx="928052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10518374"/>
              <a:satOff val="-61895"/>
              <a:lumOff val="23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272" tIns="187452" rIns="72027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36% – реализация производственных практики студентов</a:t>
          </a:r>
          <a:endParaRPr lang="ru-RU" sz="1600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smtClean="0"/>
            <a:t>32% – обучение сотрудников в МЦПК</a:t>
          </a:r>
          <a:endParaRPr lang="ru-RU" sz="1600" i="1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smtClean="0"/>
            <a:t>10% – участие в организации «прикладного бакалавриата»</a:t>
          </a:r>
          <a:endParaRPr lang="ru-RU" sz="1600" i="1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i="1" kern="1200" dirty="0" smtClean="0"/>
            <a:t>13%  – организация стажировок преподавателей</a:t>
          </a:r>
        </a:p>
      </dsp:txBody>
      <dsp:txXfrm>
        <a:off x="0" y="4610983"/>
        <a:ext cx="9280525" cy="1275750"/>
      </dsp:txXfrm>
    </dsp:sp>
    <dsp:sp modelId="{D333D70D-10B6-47DD-BAE2-A4345B263636}">
      <dsp:nvSpPr>
        <dsp:cNvPr id="0" name=""/>
        <dsp:cNvSpPr/>
      </dsp:nvSpPr>
      <dsp:spPr>
        <a:xfrm>
          <a:off x="464026" y="4310885"/>
          <a:ext cx="6496367" cy="432938"/>
        </a:xfrm>
        <a:prstGeom prst="roundRect">
          <a:avLst/>
        </a:prstGeom>
        <a:solidFill>
          <a:schemeClr val="accent2">
            <a:hueOff val="10518374"/>
            <a:satOff val="-61895"/>
            <a:lumOff val="2355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5547" tIns="0" rIns="245547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Наиболее интересные для предприятий направления сотрудничества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85160" y="4332019"/>
        <a:ext cx="6454099" cy="3906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DB555-93EB-42BF-A96B-B65B00B94B63}">
      <dsp:nvSpPr>
        <dsp:cNvPr id="0" name=""/>
        <dsp:cNvSpPr/>
      </dsp:nvSpPr>
      <dsp:spPr>
        <a:xfrm>
          <a:off x="7143" y="432038"/>
          <a:ext cx="9408706" cy="735080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Основные направления модернизации системы кадрового обеспечения</a:t>
          </a:r>
          <a:endParaRPr lang="ru-RU" sz="2000" b="1" kern="1200" dirty="0"/>
        </a:p>
      </dsp:txBody>
      <dsp:txXfrm>
        <a:off x="28673" y="453568"/>
        <a:ext cx="9365646" cy="692020"/>
      </dsp:txXfrm>
    </dsp:sp>
    <dsp:sp modelId="{A293CCC7-D2C6-480D-8D7C-61D4B997DA0F}">
      <dsp:nvSpPr>
        <dsp:cNvPr id="0" name=""/>
        <dsp:cNvSpPr/>
      </dsp:nvSpPr>
      <dsp:spPr>
        <a:xfrm>
          <a:off x="3571" y="1096156"/>
          <a:ext cx="1724093" cy="2350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ПРИВЛЕЧЕНИЕ</a:t>
          </a:r>
          <a:r>
            <a:rPr lang="ru-RU" sz="1800" b="1" kern="1200" dirty="0" smtClean="0"/>
            <a:t> </a:t>
          </a:r>
          <a:r>
            <a:rPr lang="ru-RU" sz="1200" kern="1200" dirty="0" smtClean="0"/>
            <a:t>(работников реального сектора экономики, выпускников образовательных организаций ВО, ПОО, работников вузов)</a:t>
          </a:r>
          <a:endParaRPr lang="ru-RU" sz="1200" b="1" kern="1200" dirty="0"/>
        </a:p>
      </dsp:txBody>
      <dsp:txXfrm>
        <a:off x="54068" y="1146653"/>
        <a:ext cx="1623099" cy="2249534"/>
      </dsp:txXfrm>
    </dsp:sp>
    <dsp:sp modelId="{200EA2F9-579B-4CD6-9045-385CA2053233}">
      <dsp:nvSpPr>
        <dsp:cNvPr id="0" name=""/>
        <dsp:cNvSpPr/>
      </dsp:nvSpPr>
      <dsp:spPr>
        <a:xfrm>
          <a:off x="1872489" y="1096156"/>
          <a:ext cx="1724093" cy="2350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УДЕРЖАНИЕ КАДРОВ </a:t>
          </a:r>
          <a:r>
            <a:rPr lang="ru-RU" sz="1200" kern="1200" dirty="0" smtClean="0"/>
            <a:t>(социальные льготы, «эффективный контракт», формирование экспертного сообщества)</a:t>
          </a:r>
          <a:endParaRPr lang="ru-RU" sz="1200" kern="1200" dirty="0"/>
        </a:p>
      </dsp:txBody>
      <dsp:txXfrm>
        <a:off x="1922986" y="1146653"/>
        <a:ext cx="1623099" cy="2249534"/>
      </dsp:txXfrm>
    </dsp:sp>
    <dsp:sp modelId="{B84C2530-DBE9-4F28-95FF-0C71F1D09A08}">
      <dsp:nvSpPr>
        <dsp:cNvPr id="0" name=""/>
        <dsp:cNvSpPr/>
      </dsp:nvSpPr>
      <dsp:spPr>
        <a:xfrm>
          <a:off x="3741406" y="1096156"/>
          <a:ext cx="1933036" cy="2350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ПОДГОТОВКА </a:t>
          </a:r>
          <a:r>
            <a:rPr lang="ru-RU" sz="1050" kern="1200" dirty="0" smtClean="0"/>
            <a:t>(разработка, апробация и внедрение: ФГОС и ОПОП высшего образования («прикладной» </a:t>
          </a:r>
          <a:r>
            <a:rPr lang="ru-RU" sz="1050" kern="1200" dirty="0" err="1" smtClean="0"/>
            <a:t>бакалавриат</a:t>
          </a:r>
          <a:r>
            <a:rPr lang="ru-RU" sz="1050" kern="1200" dirty="0" smtClean="0"/>
            <a:t> (по отраслям), магистратура (профессионально-педагогическая, методика и управление))</a:t>
          </a:r>
          <a:endParaRPr lang="ru-RU" sz="1050" b="1" kern="1200" dirty="0"/>
        </a:p>
      </dsp:txBody>
      <dsp:txXfrm>
        <a:off x="3798023" y="1152773"/>
        <a:ext cx="1819802" cy="2237294"/>
      </dsp:txXfrm>
    </dsp:sp>
    <dsp:sp modelId="{5927FF4E-F3A9-40E7-8EBB-CFB87B788452}">
      <dsp:nvSpPr>
        <dsp:cNvPr id="0" name=""/>
        <dsp:cNvSpPr/>
      </dsp:nvSpPr>
      <dsp:spPr>
        <a:xfrm>
          <a:off x="5819267" y="1096156"/>
          <a:ext cx="1724093" cy="2350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ПОВЫШЕНИЕ </a:t>
          </a:r>
          <a:r>
            <a:rPr lang="ru-RU" sz="1200" b="1" kern="1200" dirty="0" smtClean="0"/>
            <a:t>КВАЛИФИКАЦИИ</a:t>
          </a:r>
          <a:endParaRPr lang="ru-RU" sz="1200" b="1" kern="1200" dirty="0"/>
        </a:p>
      </dsp:txBody>
      <dsp:txXfrm>
        <a:off x="5869764" y="1146653"/>
        <a:ext cx="1623099" cy="2249534"/>
      </dsp:txXfrm>
    </dsp:sp>
    <dsp:sp modelId="{4DDC6FDA-5705-48E2-86CA-E0B25E557B93}">
      <dsp:nvSpPr>
        <dsp:cNvPr id="0" name=""/>
        <dsp:cNvSpPr/>
      </dsp:nvSpPr>
      <dsp:spPr>
        <a:xfrm>
          <a:off x="7688184" y="1096156"/>
          <a:ext cx="1724093" cy="23505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ОЦЕНКА И ПРИЗНАНИЕ </a:t>
          </a:r>
          <a:r>
            <a:rPr lang="ru-RU" sz="1200" b="1" kern="1200" dirty="0" smtClean="0"/>
            <a:t>КВАЛИФИКАЦИИ</a:t>
          </a:r>
          <a:endParaRPr lang="ru-RU" sz="1200" b="1" kern="1200" dirty="0"/>
        </a:p>
      </dsp:txBody>
      <dsp:txXfrm>
        <a:off x="7738681" y="1146653"/>
        <a:ext cx="1623099" cy="22495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6A0E8-FE99-43BD-91A1-6F1136C06225}">
      <dsp:nvSpPr>
        <dsp:cNvPr id="0" name=""/>
        <dsp:cNvSpPr/>
      </dsp:nvSpPr>
      <dsp:spPr>
        <a:xfrm>
          <a:off x="42778" y="0"/>
          <a:ext cx="5311319" cy="2641830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2"/>
              </a:solidFill>
            </a:rPr>
            <a:t>КАЧЕСТВО ОСВОЕНИЯ ОБРАЗОВАТЕЛЬНЫХ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2"/>
              </a:solidFill>
            </a:rPr>
            <a:t>ПРОГРАММ СПО  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42778" y="0"/>
        <a:ext cx="5311319" cy="792549"/>
      </dsp:txXfrm>
    </dsp:sp>
    <dsp:sp modelId="{82AE5D01-5558-41EA-8B01-8DE1EE45EE14}">
      <dsp:nvSpPr>
        <dsp:cNvPr id="0" name=""/>
        <dsp:cNvSpPr/>
      </dsp:nvSpPr>
      <dsp:spPr>
        <a:xfrm>
          <a:off x="553833" y="693881"/>
          <a:ext cx="4718066" cy="6277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Результаты участия в  чемпионатах </a:t>
          </a:r>
          <a:r>
            <a:rPr lang="ru-RU" sz="1200" b="1" kern="1200" dirty="0" err="1" smtClean="0"/>
            <a:t>профмастерства</a:t>
          </a:r>
          <a:r>
            <a:rPr lang="ru-RU" sz="1200" b="1" kern="1200" dirty="0" smtClean="0"/>
            <a:t>, национальном чемпионате  </a:t>
          </a:r>
          <a:r>
            <a:rPr lang="en-US" sz="1200" b="1" kern="1200" dirty="0" smtClean="0"/>
            <a:t>WSR</a:t>
          </a:r>
          <a:r>
            <a:rPr lang="ru-RU" sz="1200" b="1" kern="1200" dirty="0" smtClean="0"/>
            <a:t> </a:t>
          </a:r>
          <a:endParaRPr lang="ru-RU" sz="1200" kern="1200" dirty="0"/>
        </a:p>
      </dsp:txBody>
      <dsp:txXfrm>
        <a:off x="572219" y="712267"/>
        <a:ext cx="4681294" cy="590982"/>
      </dsp:txXfrm>
    </dsp:sp>
    <dsp:sp modelId="{5D6E4396-8268-47BE-BD86-F1146FC499CA}">
      <dsp:nvSpPr>
        <dsp:cNvPr id="0" name=""/>
        <dsp:cNvSpPr/>
      </dsp:nvSpPr>
      <dsp:spPr>
        <a:xfrm>
          <a:off x="616953" y="1384854"/>
          <a:ext cx="4644599" cy="5317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Результаты государственной итоговой аттестации на основе стандартов </a:t>
          </a:r>
          <a:r>
            <a:rPr lang="en-US" sz="1200" b="1" kern="1200" dirty="0" smtClean="0"/>
            <a:t>WSI</a:t>
          </a:r>
          <a:r>
            <a:rPr lang="ru-RU" sz="1200" b="1" kern="1200" dirty="0" smtClean="0"/>
            <a:t> (демонстрационный экзамен)</a:t>
          </a:r>
          <a:endParaRPr lang="ru-RU" sz="1200" kern="1200" dirty="0"/>
        </a:p>
      </dsp:txBody>
      <dsp:txXfrm>
        <a:off x="632526" y="1400427"/>
        <a:ext cx="4613453" cy="500569"/>
      </dsp:txXfrm>
    </dsp:sp>
    <dsp:sp modelId="{BCBD9D4F-E4C3-43EC-B97F-B8FC869BF19E}">
      <dsp:nvSpPr>
        <dsp:cNvPr id="0" name=""/>
        <dsp:cNvSpPr/>
      </dsp:nvSpPr>
      <dsp:spPr>
        <a:xfrm>
          <a:off x="562289" y="1979938"/>
          <a:ext cx="4671496" cy="5317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Результаты участия в процедуре независимой оценки квалификаций</a:t>
          </a:r>
          <a:endParaRPr lang="ru-RU" sz="1200" kern="1200" dirty="0"/>
        </a:p>
      </dsp:txBody>
      <dsp:txXfrm>
        <a:off x="577862" y="1995511"/>
        <a:ext cx="4640350" cy="500569"/>
      </dsp:txXfrm>
    </dsp:sp>
    <dsp:sp modelId="{A7AE8B07-9C61-4603-A491-BCBD6DCD9822}">
      <dsp:nvSpPr>
        <dsp:cNvPr id="0" name=""/>
        <dsp:cNvSpPr/>
      </dsp:nvSpPr>
      <dsp:spPr>
        <a:xfrm>
          <a:off x="5661091" y="43352"/>
          <a:ext cx="3417621" cy="2466849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/>
              </a:solidFill>
            </a:rPr>
            <a:t>ВОСТРЕБОВАННОСТЬ ВЫПУСКНИКОВ ОБРАЗОВАТЕЛЬНЫХ ПРОГРАММ СПО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5661091" y="43352"/>
        <a:ext cx="3417621" cy="740054"/>
      </dsp:txXfrm>
    </dsp:sp>
    <dsp:sp modelId="{C985810C-D1E6-44DA-B444-2DCB36323D2F}">
      <dsp:nvSpPr>
        <dsp:cNvPr id="0" name=""/>
        <dsp:cNvSpPr/>
      </dsp:nvSpPr>
      <dsp:spPr>
        <a:xfrm>
          <a:off x="6270034" y="1115423"/>
          <a:ext cx="2310423" cy="13366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999" dist="23000" algn="bl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Трудоустройство выпускников образовательных программ СПО</a:t>
          </a:r>
          <a:endParaRPr lang="ru-RU" sz="1200" kern="1200" dirty="0"/>
        </a:p>
      </dsp:txBody>
      <dsp:txXfrm>
        <a:off x="6309184" y="1154573"/>
        <a:ext cx="2232123" cy="1258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2125"/>
          </a:xfrm>
          <a:prstGeom prst="rect">
            <a:avLst/>
          </a:prstGeom>
        </p:spPr>
        <p:txBody>
          <a:bodyPr vert="horz" lIns="90940" tIns="45470" rIns="90940" bIns="4547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2125"/>
          </a:xfrm>
          <a:prstGeom prst="rect">
            <a:avLst/>
          </a:prstGeom>
        </p:spPr>
        <p:txBody>
          <a:bodyPr vert="horz" wrap="square" lIns="90940" tIns="45470" rIns="90940" bIns="4547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8AFF05-E067-4C12-9F64-1C16ABC72531}" type="datetimeFigureOut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80538"/>
            <a:ext cx="2947988" cy="492125"/>
          </a:xfrm>
          <a:prstGeom prst="rect">
            <a:avLst/>
          </a:prstGeom>
        </p:spPr>
        <p:txBody>
          <a:bodyPr vert="horz" lIns="90940" tIns="45470" rIns="90940" bIns="4547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80538"/>
            <a:ext cx="2946400" cy="492125"/>
          </a:xfrm>
          <a:prstGeom prst="rect">
            <a:avLst/>
          </a:prstGeom>
        </p:spPr>
        <p:txBody>
          <a:bodyPr vert="horz" wrap="square" lIns="90940" tIns="45470" rIns="90940" bIns="4547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4D59096-5A38-4C93-98BE-223268B959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21445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2125"/>
          </a:xfrm>
          <a:prstGeom prst="rect">
            <a:avLst/>
          </a:prstGeom>
        </p:spPr>
        <p:txBody>
          <a:bodyPr vert="horz" lIns="90940" tIns="45470" rIns="90940" bIns="4547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2125"/>
          </a:xfrm>
          <a:prstGeom prst="rect">
            <a:avLst/>
          </a:prstGeom>
        </p:spPr>
        <p:txBody>
          <a:bodyPr vert="horz" wrap="square" lIns="90940" tIns="45470" rIns="90940" bIns="4547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73821D-9F9F-443C-84B4-5D1FD9E41C87}" type="datetimeFigureOut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23900" y="739775"/>
            <a:ext cx="5349875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0" tIns="45470" rIns="90940" bIns="4547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689475"/>
            <a:ext cx="5438775" cy="4445000"/>
          </a:xfrm>
          <a:prstGeom prst="rect">
            <a:avLst/>
          </a:prstGeom>
        </p:spPr>
        <p:txBody>
          <a:bodyPr vert="horz" wrap="square" lIns="90940" tIns="45470" rIns="90940" bIns="45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47988" cy="492125"/>
          </a:xfrm>
          <a:prstGeom prst="rect">
            <a:avLst/>
          </a:prstGeom>
        </p:spPr>
        <p:txBody>
          <a:bodyPr vert="horz" lIns="90940" tIns="45470" rIns="90940" bIns="4547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80538"/>
            <a:ext cx="2946400" cy="492125"/>
          </a:xfrm>
          <a:prstGeom prst="rect">
            <a:avLst/>
          </a:prstGeom>
        </p:spPr>
        <p:txBody>
          <a:bodyPr vert="horz" wrap="square" lIns="90940" tIns="45470" rIns="90940" bIns="4547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4B8A9BE-2322-4DCD-B0D4-16F570D78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8136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750425" y="4846638"/>
            <a:ext cx="1555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750425" y="0"/>
            <a:ext cx="1555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 userDrawn="1"/>
        </p:nvSpPr>
        <p:spPr>
          <a:xfrm>
            <a:off x="9752013" y="4846638"/>
            <a:ext cx="153987" cy="20113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 userDrawn="1"/>
        </p:nvSpPr>
        <p:spPr>
          <a:xfrm>
            <a:off x="9752013" y="0"/>
            <a:ext cx="153987" cy="48466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8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313" y="1484313"/>
            <a:ext cx="195103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228601"/>
            <a:ext cx="84201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" y="4800600"/>
            <a:ext cx="74295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08E68-2D76-4983-938A-DC4FFCF56526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D43DEC-5565-46BA-AB0B-DD7B2B3846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577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E6282-5745-4E73-9C2F-10F91D13CBB4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AB6F-B584-4ADC-86EB-79F62FA15C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124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B3F84-C53F-4C60-B47A-2B4ACDDE7C4A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86259-1EAF-4FEA-A5B0-70EB312F21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45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28637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3C69-C71F-4F23-9586-43609F68812C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18731-12A7-409E-A3C5-D772C6AB69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097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447801"/>
            <a:ext cx="84201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228601"/>
            <a:ext cx="84201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10342-0A24-4DA8-8C51-16F0362EC72E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4E104-0445-44BA-A546-4EA1BF7221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934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30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6570" y="1574800"/>
            <a:ext cx="3566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14340" y="1574800"/>
            <a:ext cx="35661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6DA91-CFB5-4FBC-A114-EDDBD8308B8B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18DB3-4B4A-47FD-8932-243D5EAF69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595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30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3268" y="1572768"/>
            <a:ext cx="356616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3268" y="2259366"/>
            <a:ext cx="356616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17642" y="1572768"/>
            <a:ext cx="356616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17642" y="2259366"/>
            <a:ext cx="356616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C157E-B911-47D2-BF98-ABF69F4E206E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4B204-46A7-4114-9929-4E324D9494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08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30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D5873-0D42-496E-93B6-5C26763CD790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69E7F-DC23-45D5-9DD1-0C7E7FA121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6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30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4655-353A-43E3-816B-F38E266F77FC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4026E-E9D4-42A9-A512-FD21731A11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770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88913"/>
            <a:ext cx="530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1600200"/>
            <a:ext cx="5537729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600200"/>
            <a:ext cx="3259006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560AC-C126-4779-8A02-AF03DD5189F6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DAE68-54B4-4174-A37D-E302E7439C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470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750425" y="4846638"/>
            <a:ext cx="1555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750425" y="0"/>
            <a:ext cx="1555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2" descr="C:\Users\Juliana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0" y="5013325"/>
            <a:ext cx="5270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750950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5715000"/>
            <a:ext cx="883285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95300" y="4953000"/>
            <a:ext cx="883285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DB26F-3666-4724-A864-BA5608BB66BB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6E7E607-5FB3-40D2-A51D-383A1C98B9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966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62738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752600"/>
            <a:ext cx="8255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172200"/>
            <a:ext cx="371475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F835A1-32DB-432B-93FA-5F4DE032A9C2}" type="datetime1">
              <a:rPr lang="ru-RU" altLang="ru-RU"/>
              <a:pPr>
                <a:defRPr/>
              </a:pPr>
              <a:t>20.11.2015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492875"/>
            <a:ext cx="371475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967788" y="5870575"/>
            <a:ext cx="1316038" cy="395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B5E196-297F-4620-A74F-7370B4738F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6"/>
          <p:cNvSpPr/>
          <p:nvPr/>
        </p:nvSpPr>
        <p:spPr>
          <a:xfrm>
            <a:off x="9750425" y="0"/>
            <a:ext cx="1555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750425" y="1371600"/>
            <a:ext cx="1555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9" r:id="rId1"/>
    <p:sldLayoutId id="2147485000" r:id="rId2"/>
    <p:sldLayoutId id="2147484996" r:id="rId3"/>
    <p:sldLayoutId id="2147485001" r:id="rId4"/>
    <p:sldLayoutId id="2147485002" r:id="rId5"/>
    <p:sldLayoutId id="2147485003" r:id="rId6"/>
    <p:sldLayoutId id="2147485004" r:id="rId7"/>
    <p:sldLayoutId id="2147485005" r:id="rId8"/>
    <p:sldLayoutId id="2147485006" r:id="rId9"/>
    <p:sldLayoutId id="2147484997" r:id="rId10"/>
    <p:sldLayoutId id="21474849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ts val="600"/>
        </a:spcAft>
        <a:buFont typeface="Arial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oleObject" Target="../embeddings/oleObject1.bin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oleObject" Target="../embeddings/Microsoft_Excel_Chart1.xls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oleObject" Target="../embeddings/Microsoft_Excel_Chart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Chart3.xls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25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24.gif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1557338"/>
            <a:ext cx="9201150" cy="3073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557338"/>
            <a:ext cx="704850" cy="530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4" name="Номер слайда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294CE047-874A-4184-B059-AA676545A63C}" type="slidenum">
              <a:rPr lang="ru-RU" altLang="ru-RU" sz="1200" smtClean="0">
                <a:solidFill>
                  <a:srgbClr val="898989"/>
                </a:solidFill>
                <a:cs typeface="Arial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965200" y="4968875"/>
            <a:ext cx="8285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/>
              <a:t>Загребова Л.Е., заместитель министра – руководитель департамента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/>
              <a:t>государственной службы, правового и кадрового обеспечения отрасли министерства образования и науки Самарской области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0" y="0"/>
            <a:ext cx="452438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247" name="Прямоугольник 10"/>
          <p:cNvSpPr>
            <a:spLocks noChangeArrowheads="1"/>
          </p:cNvSpPr>
          <p:nvPr/>
        </p:nvSpPr>
        <p:spPr bwMode="auto">
          <a:xfrm>
            <a:off x="965200" y="6021388"/>
            <a:ext cx="403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7F7F7F"/>
                </a:solidFill>
              </a:rPr>
              <a:t>Самара, 20 ноября 2015 г.</a:t>
            </a:r>
          </a:p>
        </p:txBody>
      </p:sp>
      <p:sp>
        <p:nvSpPr>
          <p:cNvPr id="10248" name="Подзаголовок 4"/>
          <p:cNvSpPr txBox="1">
            <a:spLocks/>
          </p:cNvSpPr>
          <p:nvPr/>
        </p:nvSpPr>
        <p:spPr bwMode="auto">
          <a:xfrm>
            <a:off x="1247775" y="2214563"/>
            <a:ext cx="7977188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/>
              <a:t>О ЗАДАЧАХ  ПО РАЗВИТИЮ РЕГИОНАЛЬНОЙ СИСТЕМЫ СРЕДНЕГО ПРОФЕССИОНАЛЬНОГО ОБРАЗОВАНИЯ </a:t>
            </a:r>
          </a:p>
        </p:txBody>
      </p:sp>
      <p:sp>
        <p:nvSpPr>
          <p:cNvPr id="13" name="Нашивка 12"/>
          <p:cNvSpPr/>
          <p:nvPr/>
        </p:nvSpPr>
        <p:spPr>
          <a:xfrm>
            <a:off x="8818563" y="0"/>
            <a:ext cx="863600" cy="568325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7954963" y="0"/>
            <a:ext cx="863600" cy="568325"/>
          </a:xfrm>
          <a:prstGeom prst="chevron">
            <a:avLst/>
          </a:prstGeom>
          <a:solidFill>
            <a:srgbClr val="D2F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7600950" y="6353175"/>
            <a:ext cx="2311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EBEE77B8-90BB-4A73-846A-2C1D9A794CB7}" type="slidenum">
              <a:rPr lang="ru-RU" altLang="ru-RU" sz="1200" smtClean="0">
                <a:solidFill>
                  <a:srgbClr val="898989"/>
                </a:solidFill>
                <a:cs typeface="Arial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5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6" name="Нашивка 5"/>
          <p:cNvSpPr/>
          <p:nvPr/>
        </p:nvSpPr>
        <p:spPr>
          <a:xfrm>
            <a:off x="9263063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8759825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271" name="TextBox 49"/>
          <p:cNvSpPr txBox="1">
            <a:spLocks noChangeArrowheads="1"/>
          </p:cNvSpPr>
          <p:nvPr/>
        </p:nvSpPr>
        <p:spPr bwMode="auto">
          <a:xfrm>
            <a:off x="200025" y="-1588"/>
            <a:ext cx="9001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Тенденции формирования объемов и структуры КЦП по программам СПО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в образовательных организациях высшего образования</a:t>
            </a:r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257424" y="1093798"/>
            <a:ext cx="9433048" cy="648072"/>
          </a:xfrm>
          <a:prstGeom prst="notchedRightArrow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676275" y="757238"/>
            <a:ext cx="2295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/>
              <a:t>2016 год</a:t>
            </a:r>
          </a:p>
        </p:txBody>
      </p:sp>
      <p:sp>
        <p:nvSpPr>
          <p:cNvPr id="23" name="Овал 22"/>
          <p:cNvSpPr/>
          <p:nvPr/>
        </p:nvSpPr>
        <p:spPr>
          <a:xfrm>
            <a:off x="4421188" y="1358900"/>
            <a:ext cx="215900" cy="2159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529138" y="1574800"/>
            <a:ext cx="0" cy="2873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8" name="TextBox 12"/>
          <p:cNvSpPr txBox="1">
            <a:spLocks noChangeArrowheads="1"/>
          </p:cNvSpPr>
          <p:nvPr/>
        </p:nvSpPr>
        <p:spPr bwMode="auto">
          <a:xfrm>
            <a:off x="3429000" y="757238"/>
            <a:ext cx="2295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/>
              <a:t>2017 год</a:t>
            </a:r>
          </a:p>
        </p:txBody>
      </p:sp>
      <p:sp>
        <p:nvSpPr>
          <p:cNvPr id="26" name="Овал 25"/>
          <p:cNvSpPr/>
          <p:nvPr/>
        </p:nvSpPr>
        <p:spPr>
          <a:xfrm>
            <a:off x="7904163" y="1358900"/>
            <a:ext cx="215900" cy="2159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8012113" y="1574800"/>
            <a:ext cx="0" cy="2873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057900" y="909638"/>
            <a:ext cx="39688" cy="56880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981325" y="908050"/>
            <a:ext cx="39688" cy="56896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3" name="TextBox 12"/>
          <p:cNvSpPr txBox="1">
            <a:spLocks noChangeArrowheads="1"/>
          </p:cNvSpPr>
          <p:nvPr/>
        </p:nvSpPr>
        <p:spPr bwMode="auto">
          <a:xfrm>
            <a:off x="6864350" y="760413"/>
            <a:ext cx="2295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/>
              <a:t>2018 год</a:t>
            </a:r>
          </a:p>
        </p:txBody>
      </p:sp>
      <p:sp>
        <p:nvSpPr>
          <p:cNvPr id="35" name="Овал 34"/>
          <p:cNvSpPr/>
          <p:nvPr/>
        </p:nvSpPr>
        <p:spPr>
          <a:xfrm>
            <a:off x="1423988" y="1358900"/>
            <a:ext cx="215900" cy="2159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531938" y="1574800"/>
            <a:ext cx="0" cy="2873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86" name="Диаграмма 7"/>
          <p:cNvGraphicFramePr>
            <a:graphicFrameLocks/>
          </p:cNvGraphicFramePr>
          <p:nvPr/>
        </p:nvGraphicFramePr>
        <p:xfrm>
          <a:off x="1036638" y="4746625"/>
          <a:ext cx="8431212" cy="191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" r:id="rId4" imgW="8431499" imgH="1908213" progId="Excel.Chart.8">
                  <p:embed/>
                </p:oleObj>
              </mc:Choice>
              <mc:Fallback>
                <p:oleObj r:id="rId4" imgW="8431499" imgH="1908213" progId="Excel.Chart.8">
                  <p:embed/>
                  <p:pic>
                    <p:nvPicPr>
                      <p:cNvPr id="0" name="Диаграмма 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638" y="4746625"/>
                        <a:ext cx="8431212" cy="191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Скругленный прямоугольник 27"/>
          <p:cNvSpPr>
            <a:spLocks noChangeArrowheads="1"/>
          </p:cNvSpPr>
          <p:nvPr/>
        </p:nvSpPr>
        <p:spPr bwMode="auto">
          <a:xfrm>
            <a:off x="309563" y="4437063"/>
            <a:ext cx="9286875" cy="2232025"/>
          </a:xfrm>
          <a:prstGeom prst="roundRect">
            <a:avLst>
              <a:gd name="adj" fmla="val 6699"/>
            </a:avLst>
          </a:prstGeom>
          <a:noFill/>
          <a:ln w="41275">
            <a:solidFill>
              <a:srgbClr val="0070C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914400" lvl="1" indent="-457200">
              <a:buClr>
                <a:srgbClr val="0D79CA"/>
              </a:buClr>
              <a:buFontTx/>
              <a:buAutoNum type="arabicPeriod"/>
              <a:defRPr/>
            </a:pPr>
            <a:endParaRPr lang="ru-RU" sz="2000" b="1" dirty="0">
              <a:latin typeface="+mn-lt"/>
              <a:cs typeface="+mn-cs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88020" y="1783945"/>
          <a:ext cx="9273976" cy="2380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2" name="Равнобедренный треугольник 11"/>
          <p:cNvSpPr/>
          <p:nvPr/>
        </p:nvSpPr>
        <p:spPr>
          <a:xfrm rot="5400000">
            <a:off x="4799806" y="3194844"/>
            <a:ext cx="455613" cy="288925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90" name="Прямоугольник 23"/>
          <p:cNvSpPr>
            <a:spLocks noChangeArrowheads="1"/>
          </p:cNvSpPr>
          <p:nvPr/>
        </p:nvSpPr>
        <p:spPr bwMode="auto">
          <a:xfrm rot="-5400000">
            <a:off x="346075" y="5391150"/>
            <a:ext cx="936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/>
              <a:t>Тыс. мест</a:t>
            </a:r>
          </a:p>
        </p:txBody>
      </p:sp>
      <p:sp>
        <p:nvSpPr>
          <p:cNvPr id="11291" name="TextBox 9"/>
          <p:cNvSpPr txBox="1">
            <a:spLocks noChangeArrowheads="1"/>
          </p:cNvSpPr>
          <p:nvPr/>
        </p:nvSpPr>
        <p:spPr bwMode="auto">
          <a:xfrm>
            <a:off x="3190875" y="4310063"/>
            <a:ext cx="356711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/>
              <a:t>Перспектива формирования КЦП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1"/>
          <p:cNvGraphicFramePr>
            <a:graphicFrameLocks/>
          </p:cNvGraphicFramePr>
          <p:nvPr/>
        </p:nvGraphicFramePr>
        <p:xfrm>
          <a:off x="806450" y="2435225"/>
          <a:ext cx="8669338" cy="331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r:id="rId4" imgW="8669263" imgH="3322608" progId="Excel.Chart.8">
                  <p:embed/>
                </p:oleObj>
              </mc:Choice>
              <mc:Fallback>
                <p:oleObj r:id="rId4" imgW="8669263" imgH="3322608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2435225"/>
                        <a:ext cx="8669338" cy="331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1068388" y="1746250"/>
            <a:ext cx="1008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2,1%</a:t>
            </a:r>
          </a:p>
        </p:txBody>
      </p:sp>
      <p:sp>
        <p:nvSpPr>
          <p:cNvPr id="12292" name="TextBox 8"/>
          <p:cNvSpPr txBox="1">
            <a:spLocks noChangeArrowheads="1"/>
          </p:cNvSpPr>
          <p:nvPr/>
        </p:nvSpPr>
        <p:spPr bwMode="auto">
          <a:xfrm>
            <a:off x="2363788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15,3%</a:t>
            </a:r>
          </a:p>
        </p:txBody>
      </p:sp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3732213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19,5%</a:t>
            </a:r>
          </a:p>
        </p:txBody>
      </p:sp>
      <p:sp>
        <p:nvSpPr>
          <p:cNvPr id="12294" name="TextBox 10"/>
          <p:cNvSpPr txBox="1">
            <a:spLocks noChangeArrowheads="1"/>
          </p:cNvSpPr>
          <p:nvPr/>
        </p:nvSpPr>
        <p:spPr bwMode="auto">
          <a:xfrm>
            <a:off x="5116513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36,0%</a:t>
            </a:r>
          </a:p>
        </p:txBody>
      </p: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6562725" y="1735138"/>
            <a:ext cx="1008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15,5%</a:t>
            </a:r>
          </a:p>
        </p:txBody>
      </p:sp>
      <p:sp>
        <p:nvSpPr>
          <p:cNvPr id="12296" name="TextBox 12"/>
          <p:cNvSpPr txBox="1">
            <a:spLocks noChangeArrowheads="1"/>
          </p:cNvSpPr>
          <p:nvPr/>
        </p:nvSpPr>
        <p:spPr bwMode="auto">
          <a:xfrm>
            <a:off x="7908925" y="1746250"/>
            <a:ext cx="1008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11,6%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565275" y="2193925"/>
            <a:ext cx="6350" cy="24511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868613" y="2097088"/>
            <a:ext cx="0" cy="18288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237038" y="2097088"/>
            <a:ext cx="0" cy="16129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619750" y="2070100"/>
            <a:ext cx="0" cy="73025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7065963" y="2024063"/>
            <a:ext cx="4762" cy="19018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8410575" y="2070100"/>
            <a:ext cx="0" cy="200025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3" name="TextBox 22"/>
          <p:cNvSpPr txBox="1">
            <a:spLocks noChangeArrowheads="1"/>
          </p:cNvSpPr>
          <p:nvPr/>
        </p:nvSpPr>
        <p:spPr bwMode="auto">
          <a:xfrm>
            <a:off x="347663" y="1225550"/>
            <a:ext cx="3816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chemeClr val="tx2"/>
                </a:solidFill>
              </a:rPr>
              <a:t>Доля обучающихся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chemeClr val="tx2"/>
                </a:solidFill>
              </a:rPr>
              <a:t>от общего количества обучающихся в системе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chemeClr val="tx2"/>
                </a:solidFill>
              </a:rPr>
              <a:t>СПО</a:t>
            </a:r>
          </a:p>
        </p:txBody>
      </p:sp>
      <p:sp>
        <p:nvSpPr>
          <p:cNvPr id="12304" name="TextBox 24"/>
          <p:cNvSpPr txBox="1">
            <a:spLocks noChangeArrowheads="1"/>
          </p:cNvSpPr>
          <p:nvPr/>
        </p:nvSpPr>
        <p:spPr bwMode="auto">
          <a:xfrm>
            <a:off x="796925" y="2306638"/>
            <a:ext cx="15367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586 ПОО</a:t>
            </a:r>
          </a:p>
        </p:txBody>
      </p:sp>
      <p:sp>
        <p:nvSpPr>
          <p:cNvPr id="12305" name="TextBox 27"/>
          <p:cNvSpPr txBox="1">
            <a:spLocks noChangeArrowheads="1"/>
          </p:cNvSpPr>
          <p:nvPr/>
        </p:nvSpPr>
        <p:spPr bwMode="auto">
          <a:xfrm>
            <a:off x="2139950" y="2292350"/>
            <a:ext cx="148907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1037 ПОО</a:t>
            </a:r>
          </a:p>
        </p:txBody>
      </p:sp>
      <p:sp>
        <p:nvSpPr>
          <p:cNvPr id="12306" name="TextBox 28"/>
          <p:cNvSpPr txBox="1">
            <a:spLocks noChangeArrowheads="1"/>
          </p:cNvSpPr>
          <p:nvPr/>
        </p:nvSpPr>
        <p:spPr bwMode="auto">
          <a:xfrm>
            <a:off x="3575050" y="2292350"/>
            <a:ext cx="132238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659 ПОО</a:t>
            </a:r>
          </a:p>
        </p:txBody>
      </p:sp>
      <p:sp>
        <p:nvSpPr>
          <p:cNvPr id="12307" name="TextBox 29"/>
          <p:cNvSpPr txBox="1">
            <a:spLocks noChangeArrowheads="1"/>
          </p:cNvSpPr>
          <p:nvPr/>
        </p:nvSpPr>
        <p:spPr bwMode="auto">
          <a:xfrm>
            <a:off x="6421438" y="2306638"/>
            <a:ext cx="1300162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173 ПОО</a:t>
            </a:r>
          </a:p>
        </p:txBody>
      </p:sp>
      <p:sp>
        <p:nvSpPr>
          <p:cNvPr id="12308" name="TextBox 30"/>
          <p:cNvSpPr txBox="1">
            <a:spLocks noChangeArrowheads="1"/>
          </p:cNvSpPr>
          <p:nvPr/>
        </p:nvSpPr>
        <p:spPr bwMode="auto">
          <a:xfrm>
            <a:off x="4921250" y="2290763"/>
            <a:ext cx="139858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690 ПОО</a:t>
            </a:r>
          </a:p>
        </p:txBody>
      </p:sp>
      <p:sp>
        <p:nvSpPr>
          <p:cNvPr id="12309" name="TextBox 32"/>
          <p:cNvSpPr txBox="1">
            <a:spLocks noChangeArrowheads="1"/>
          </p:cNvSpPr>
          <p:nvPr/>
        </p:nvSpPr>
        <p:spPr bwMode="auto">
          <a:xfrm>
            <a:off x="7762875" y="2306638"/>
            <a:ext cx="1300163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rgbClr val="C00000"/>
                </a:solidFill>
              </a:rPr>
              <a:t>75 ПОО</a:t>
            </a:r>
          </a:p>
        </p:txBody>
      </p:sp>
      <p:sp>
        <p:nvSpPr>
          <p:cNvPr id="12310" name="TextBox 36"/>
          <p:cNvSpPr txBox="1">
            <a:spLocks noChangeArrowheads="1"/>
          </p:cNvSpPr>
          <p:nvPr/>
        </p:nvSpPr>
        <p:spPr bwMode="auto">
          <a:xfrm>
            <a:off x="4089400" y="404813"/>
            <a:ext cx="2500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/>
              <a:t>Смоленская область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5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46" name="Нашивка 45"/>
          <p:cNvSpPr/>
          <p:nvPr/>
        </p:nvSpPr>
        <p:spPr>
          <a:xfrm>
            <a:off x="9263063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Нашивка 46"/>
          <p:cNvSpPr/>
          <p:nvPr/>
        </p:nvSpPr>
        <p:spPr>
          <a:xfrm>
            <a:off x="8759825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315" name="TextBox 49"/>
          <p:cNvSpPr txBox="1">
            <a:spLocks noChangeArrowheads="1"/>
          </p:cNvSpPr>
          <p:nvPr/>
        </p:nvSpPr>
        <p:spPr bwMode="auto">
          <a:xfrm>
            <a:off x="266700" y="122238"/>
            <a:ext cx="8486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СПО: оптимизация сети ПОО, Российская Федерация </a:t>
            </a:r>
          </a:p>
        </p:txBody>
      </p:sp>
      <p:sp>
        <p:nvSpPr>
          <p:cNvPr id="12316" name="AutoShape 6" descr="&amp;Kcy;&amp;acy;&amp;rcy;&amp;tcy;&amp;icy;&amp;ncy;&amp;kcy;&amp;icy; &amp;pcy;&amp;ocy; &amp;zcy;&amp;acy;&amp;pcy;&amp;rcy;&amp;ocy;&amp;scy;&amp;ucy; &amp;rcy;&amp;ocy;&amp;scy;&amp;ocy;&amp;bcy;&amp;rcy;&amp;ncy;&amp;acy;&amp;dcy;&amp;zcy;&amp;ocy;&amp;rcy; &amp;lcy;&amp;ocy;&amp;gcy;&amp;o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0"/>
          </a:p>
        </p:txBody>
      </p:sp>
      <p:sp>
        <p:nvSpPr>
          <p:cNvPr id="52" name="Скругленный прямоугольник 51"/>
          <p:cNvSpPr>
            <a:spLocks noChangeArrowheads="1"/>
          </p:cNvSpPr>
          <p:nvPr/>
        </p:nvSpPr>
        <p:spPr bwMode="auto">
          <a:xfrm>
            <a:off x="149225" y="5919788"/>
            <a:ext cx="9621838" cy="768350"/>
          </a:xfrm>
          <a:prstGeom prst="roundRect">
            <a:avLst>
              <a:gd name="adj" fmla="val 6699"/>
            </a:avLst>
          </a:prstGeom>
          <a:noFill/>
          <a:ln w="41275">
            <a:solidFill>
              <a:srgbClr val="A6A6A6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914400" lvl="1" indent="-457200">
              <a:buClr>
                <a:srgbClr val="0D79CA"/>
              </a:buClr>
              <a:buFontTx/>
              <a:buAutoNum type="arabicPeriod"/>
              <a:defRPr/>
            </a:pPr>
            <a:endParaRPr lang="ru-RU" sz="2000" b="1" dirty="0">
              <a:latin typeface="+mn-lt"/>
              <a:cs typeface="+mn-cs"/>
            </a:endParaRPr>
          </a:p>
        </p:txBody>
      </p:sp>
      <p:sp>
        <p:nvSpPr>
          <p:cNvPr id="12318" name="TextBox 38"/>
          <p:cNvSpPr txBox="1">
            <a:spLocks noChangeArrowheads="1"/>
          </p:cNvSpPr>
          <p:nvPr/>
        </p:nvSpPr>
        <p:spPr bwMode="auto">
          <a:xfrm>
            <a:off x="149225" y="5949950"/>
            <a:ext cx="96694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C00000"/>
                </a:solidFill>
              </a:rPr>
              <a:t>1321 тыс. чел. – контингент обучающихся, приведенный к очной форме обучения  в 3,3 тыс. ПОО, из них: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400" b="0"/>
              <a:t>63,1% обучающихся в 938 ПОО, имеющих контингент более 500 человек;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400" b="0"/>
              <a:t>36,9% обучающихся в 3025 ПОО, имеющих контингент менее 500 человек</a:t>
            </a:r>
            <a:endParaRPr lang="ru-RU" altLang="ru-RU" sz="1800" b="0"/>
          </a:p>
        </p:txBody>
      </p:sp>
      <p:sp>
        <p:nvSpPr>
          <p:cNvPr id="12319" name="TextBox 54"/>
          <p:cNvSpPr txBox="1">
            <a:spLocks noChangeArrowheads="1"/>
          </p:cNvSpPr>
          <p:nvPr/>
        </p:nvSpPr>
        <p:spPr bwMode="auto">
          <a:xfrm>
            <a:off x="-79375" y="3714750"/>
            <a:ext cx="1574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b="0"/>
              <a:t>Приведенный контингент</a:t>
            </a:r>
          </a:p>
        </p:txBody>
      </p:sp>
      <p:cxnSp>
        <p:nvCxnSpPr>
          <p:cNvPr id="58" name="Соединительная линия уступом 57"/>
          <p:cNvCxnSpPr/>
          <p:nvPr/>
        </p:nvCxnSpPr>
        <p:spPr>
          <a:xfrm rot="10800000">
            <a:off x="900113" y="1746250"/>
            <a:ext cx="336550" cy="25717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1" name="TextBox 1"/>
          <p:cNvSpPr txBox="1">
            <a:spLocks noChangeArrowheads="1"/>
          </p:cNvSpPr>
          <p:nvPr/>
        </p:nvSpPr>
        <p:spPr bwMode="auto">
          <a:xfrm>
            <a:off x="6135688" y="869950"/>
            <a:ext cx="12350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3200">
                <a:solidFill>
                  <a:srgbClr val="C00000"/>
                </a:solidFill>
              </a:rPr>
              <a:t>410</a:t>
            </a:r>
            <a:r>
              <a:rPr lang="ru-RU" altLang="ru-RU" sz="1200" b="0">
                <a:solidFill>
                  <a:srgbClr val="C00000"/>
                </a:solidFill>
              </a:rPr>
              <a:t> чел.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rgbClr val="C00000"/>
                </a:solidFill>
              </a:rPr>
              <a:t>(2015 г.) </a:t>
            </a:r>
            <a:endParaRPr lang="ru-RU" altLang="ru-RU" sz="1000">
              <a:solidFill>
                <a:srgbClr val="C00000"/>
              </a:solidFill>
            </a:endParaRPr>
          </a:p>
        </p:txBody>
      </p:sp>
      <p:sp>
        <p:nvSpPr>
          <p:cNvPr id="12322" name="Прямоугольник 2"/>
          <p:cNvSpPr>
            <a:spLocks noChangeArrowheads="1"/>
          </p:cNvSpPr>
          <p:nvPr/>
        </p:nvSpPr>
        <p:spPr bwMode="auto">
          <a:xfrm>
            <a:off x="7527925" y="839788"/>
            <a:ext cx="2311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3200">
                <a:solidFill>
                  <a:srgbClr val="C00000"/>
                </a:solidFill>
              </a:rPr>
              <a:t>1000</a:t>
            </a:r>
            <a:r>
              <a:rPr lang="ru-RU" altLang="ru-RU" sz="1800" b="0">
                <a:solidFill>
                  <a:srgbClr val="C00000"/>
                </a:solidFill>
              </a:rPr>
              <a:t> </a:t>
            </a:r>
            <a:r>
              <a:rPr lang="ru-RU" altLang="ru-RU" sz="1200" b="0">
                <a:solidFill>
                  <a:srgbClr val="C00000"/>
                </a:solidFill>
              </a:rPr>
              <a:t>чел.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rgbClr val="C00000"/>
                </a:solidFill>
              </a:rPr>
              <a:t>(оптимальный показатель)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 rot="5400000">
            <a:off x="7210426" y="1127125"/>
            <a:ext cx="512762" cy="25558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67325" y="855663"/>
            <a:ext cx="4551363" cy="7731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25" name="Прямоугольник 4"/>
          <p:cNvSpPr>
            <a:spLocks noChangeArrowheads="1"/>
          </p:cNvSpPr>
          <p:nvPr/>
        </p:nvSpPr>
        <p:spPr bwMode="auto">
          <a:xfrm>
            <a:off x="4111625" y="919163"/>
            <a:ext cx="20256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/>
              <a:t>Средняя численность обучающихся ПОО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Диаграмма 1"/>
          <p:cNvGraphicFramePr>
            <a:graphicFrameLocks/>
          </p:cNvGraphicFramePr>
          <p:nvPr/>
        </p:nvGraphicFramePr>
        <p:xfrm>
          <a:off x="608013" y="2840038"/>
          <a:ext cx="8705850" cy="294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r:id="rId4" imgW="8705843" imgH="2944623" progId="Excel.Chart.8">
                  <p:embed/>
                </p:oleObj>
              </mc:Choice>
              <mc:Fallback>
                <p:oleObj r:id="rId4" imgW="8705843" imgH="2944623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13" y="2840038"/>
                        <a:ext cx="8705850" cy="294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068388" y="1746250"/>
            <a:ext cx="1008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0,36%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0">
              <a:solidFill>
                <a:schemeClr val="tx2"/>
              </a:solidFill>
            </a:endParaRPr>
          </a:p>
        </p:txBody>
      </p:sp>
      <p:sp>
        <p:nvSpPr>
          <p:cNvPr id="13316" name="TextBox 8"/>
          <p:cNvSpPr txBox="1">
            <a:spLocks noChangeArrowheads="1"/>
          </p:cNvSpPr>
          <p:nvPr/>
        </p:nvSpPr>
        <p:spPr bwMode="auto">
          <a:xfrm>
            <a:off x="2363788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5,82%</a:t>
            </a:r>
          </a:p>
        </p:txBody>
      </p:sp>
      <p:sp>
        <p:nvSpPr>
          <p:cNvPr id="13317" name="TextBox 9"/>
          <p:cNvSpPr txBox="1">
            <a:spLocks noChangeArrowheads="1"/>
          </p:cNvSpPr>
          <p:nvPr/>
        </p:nvSpPr>
        <p:spPr bwMode="auto">
          <a:xfrm>
            <a:off x="3732213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6,44%</a:t>
            </a:r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5116513" y="1727200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28,02%</a:t>
            </a:r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6562725" y="1735138"/>
            <a:ext cx="1008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25,21%</a:t>
            </a:r>
          </a:p>
        </p:txBody>
      </p:sp>
      <p:sp>
        <p:nvSpPr>
          <p:cNvPr id="13320" name="TextBox 12"/>
          <p:cNvSpPr txBox="1">
            <a:spLocks noChangeArrowheads="1"/>
          </p:cNvSpPr>
          <p:nvPr/>
        </p:nvSpPr>
        <p:spPr bwMode="auto">
          <a:xfrm>
            <a:off x="7908925" y="1746250"/>
            <a:ext cx="1131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>
                <a:solidFill>
                  <a:schemeClr val="tx2"/>
                </a:solidFill>
              </a:rPr>
              <a:t>34,15%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565275" y="2193925"/>
            <a:ext cx="6350" cy="28194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868613" y="2097088"/>
            <a:ext cx="0" cy="262731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4237038" y="2097088"/>
            <a:ext cx="0" cy="262731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5619750" y="2070100"/>
            <a:ext cx="1588" cy="14493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7065963" y="2024063"/>
            <a:ext cx="6350" cy="16859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8410575" y="2070100"/>
            <a:ext cx="1588" cy="121443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7" name="TextBox 22"/>
          <p:cNvSpPr txBox="1">
            <a:spLocks noChangeArrowheads="1"/>
          </p:cNvSpPr>
          <p:nvPr/>
        </p:nvSpPr>
        <p:spPr bwMode="auto">
          <a:xfrm>
            <a:off x="347663" y="1225550"/>
            <a:ext cx="3816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chemeClr val="tx2"/>
                </a:solidFill>
              </a:rPr>
              <a:t>Доля обучающихся от общего количества обучающихся в системе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chemeClr val="tx2"/>
                </a:solidFill>
              </a:rPr>
              <a:t>СПО</a:t>
            </a:r>
          </a:p>
        </p:txBody>
      </p:sp>
      <p:sp>
        <p:nvSpPr>
          <p:cNvPr id="13328" name="TextBox 24"/>
          <p:cNvSpPr txBox="1">
            <a:spLocks noChangeArrowheads="1"/>
          </p:cNvSpPr>
          <p:nvPr/>
        </p:nvSpPr>
        <p:spPr bwMode="auto">
          <a:xfrm>
            <a:off x="560388" y="2306638"/>
            <a:ext cx="177323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C00000"/>
                </a:solidFill>
              </a:rPr>
              <a:t>3 ПОО/</a:t>
            </a:r>
            <a:r>
              <a:rPr lang="ru-RU" altLang="ru-RU" sz="1400">
                <a:solidFill>
                  <a:srgbClr val="000099"/>
                </a:solidFill>
              </a:rPr>
              <a:t>0,5%</a:t>
            </a:r>
          </a:p>
        </p:txBody>
      </p:sp>
      <p:sp>
        <p:nvSpPr>
          <p:cNvPr id="13329" name="TextBox 27"/>
          <p:cNvSpPr txBox="1">
            <a:spLocks noChangeArrowheads="1"/>
          </p:cNvSpPr>
          <p:nvPr/>
        </p:nvSpPr>
        <p:spPr bwMode="auto">
          <a:xfrm>
            <a:off x="2139950" y="2292350"/>
            <a:ext cx="14890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C00000"/>
                </a:solidFill>
              </a:rPr>
              <a:t>15 ПОО/</a:t>
            </a:r>
            <a:r>
              <a:rPr lang="ru-RU" altLang="ru-RU" sz="1400">
                <a:solidFill>
                  <a:srgbClr val="000099"/>
                </a:solidFill>
              </a:rPr>
              <a:t>22,7%</a:t>
            </a:r>
          </a:p>
        </p:txBody>
      </p:sp>
      <p:sp>
        <p:nvSpPr>
          <p:cNvPr id="13330" name="TextBox 28"/>
          <p:cNvSpPr txBox="1">
            <a:spLocks noChangeArrowheads="1"/>
          </p:cNvSpPr>
          <p:nvPr/>
        </p:nvSpPr>
        <p:spPr bwMode="auto">
          <a:xfrm>
            <a:off x="3575050" y="2292350"/>
            <a:ext cx="132238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C00000"/>
                </a:solidFill>
              </a:rPr>
              <a:t>9 ПОО/</a:t>
            </a:r>
            <a:r>
              <a:rPr lang="ru-RU" altLang="ru-RU" sz="1400">
                <a:solidFill>
                  <a:srgbClr val="000099"/>
                </a:solidFill>
              </a:rPr>
              <a:t>13,6%</a:t>
            </a:r>
          </a:p>
        </p:txBody>
      </p:sp>
      <p:sp>
        <p:nvSpPr>
          <p:cNvPr id="13331" name="TextBox 29"/>
          <p:cNvSpPr txBox="1">
            <a:spLocks noChangeArrowheads="1"/>
          </p:cNvSpPr>
          <p:nvPr/>
        </p:nvSpPr>
        <p:spPr bwMode="auto">
          <a:xfrm>
            <a:off x="6421438" y="2306638"/>
            <a:ext cx="148748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srgbClr val="C00000"/>
                </a:solidFill>
              </a:rPr>
              <a:t>11 ПОО/</a:t>
            </a:r>
            <a:r>
              <a:rPr lang="ru-RU" altLang="ru-RU" sz="1400">
                <a:solidFill>
                  <a:srgbClr val="000099"/>
                </a:solidFill>
              </a:rPr>
              <a:t>16,7%</a:t>
            </a:r>
          </a:p>
        </p:txBody>
      </p:sp>
      <p:sp>
        <p:nvSpPr>
          <p:cNvPr id="13332" name="TextBox 30"/>
          <p:cNvSpPr txBox="1">
            <a:spLocks noChangeArrowheads="1"/>
          </p:cNvSpPr>
          <p:nvPr/>
        </p:nvSpPr>
        <p:spPr bwMode="auto">
          <a:xfrm>
            <a:off x="4921250" y="2290763"/>
            <a:ext cx="139858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srgbClr val="C00000"/>
                </a:solidFill>
              </a:rPr>
              <a:t>20 ПОО/</a:t>
            </a:r>
            <a:r>
              <a:rPr lang="ru-RU" altLang="ru-RU" sz="1400">
                <a:solidFill>
                  <a:srgbClr val="000099"/>
                </a:solidFill>
              </a:rPr>
              <a:t>30,3%</a:t>
            </a:r>
          </a:p>
        </p:txBody>
      </p:sp>
      <p:sp>
        <p:nvSpPr>
          <p:cNvPr id="13333" name="TextBox 32"/>
          <p:cNvSpPr txBox="1">
            <a:spLocks noChangeArrowheads="1"/>
          </p:cNvSpPr>
          <p:nvPr/>
        </p:nvSpPr>
        <p:spPr bwMode="auto">
          <a:xfrm>
            <a:off x="7762875" y="2306638"/>
            <a:ext cx="130016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>
                <a:solidFill>
                  <a:srgbClr val="C00000"/>
                </a:solidFill>
              </a:rPr>
              <a:t>8 ПОО/</a:t>
            </a:r>
            <a:r>
              <a:rPr lang="ru-RU" altLang="ru-RU" sz="1400">
                <a:solidFill>
                  <a:srgbClr val="000099"/>
                </a:solidFill>
              </a:rPr>
              <a:t>12,1%</a:t>
            </a:r>
          </a:p>
        </p:txBody>
      </p:sp>
      <p:sp>
        <p:nvSpPr>
          <p:cNvPr id="13334" name="TextBox 36"/>
          <p:cNvSpPr txBox="1">
            <a:spLocks noChangeArrowheads="1"/>
          </p:cNvSpPr>
          <p:nvPr/>
        </p:nvSpPr>
        <p:spPr bwMode="auto">
          <a:xfrm>
            <a:off x="4089400" y="404813"/>
            <a:ext cx="2500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0"/>
              <a:t>Смоленская область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5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46" name="Нашивка 45"/>
          <p:cNvSpPr/>
          <p:nvPr/>
        </p:nvSpPr>
        <p:spPr>
          <a:xfrm>
            <a:off x="9263063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Нашивка 46"/>
          <p:cNvSpPr/>
          <p:nvPr/>
        </p:nvSpPr>
        <p:spPr>
          <a:xfrm>
            <a:off x="8759825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339" name="TextBox 49"/>
          <p:cNvSpPr txBox="1">
            <a:spLocks noChangeArrowheads="1"/>
          </p:cNvSpPr>
          <p:nvPr/>
        </p:nvSpPr>
        <p:spPr bwMode="auto">
          <a:xfrm>
            <a:off x="266700" y="122238"/>
            <a:ext cx="8486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СПО: оптимизация сети ПОО, Самарская область*</a:t>
            </a:r>
          </a:p>
        </p:txBody>
      </p:sp>
      <p:sp>
        <p:nvSpPr>
          <p:cNvPr id="13340" name="AutoShape 6" descr="&amp;Kcy;&amp;acy;&amp;rcy;&amp;tcy;&amp;icy;&amp;ncy;&amp;kcy;&amp;icy; &amp;pcy;&amp;ocy; &amp;zcy;&amp;acy;&amp;pcy;&amp;rcy;&amp;ocy;&amp;scy;&amp;ucy; &amp;rcy;&amp;ocy;&amp;scy;&amp;ocy;&amp;bcy;&amp;rcy;&amp;ncy;&amp;acy;&amp;dcy;&amp;zcy;&amp;ocy;&amp;rcy; &amp;lcy;&amp;ocy;&amp;gcy;&amp;o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0"/>
          </a:p>
        </p:txBody>
      </p:sp>
      <p:cxnSp>
        <p:nvCxnSpPr>
          <p:cNvPr id="58" name="Соединительная линия уступом 57"/>
          <p:cNvCxnSpPr/>
          <p:nvPr/>
        </p:nvCxnSpPr>
        <p:spPr>
          <a:xfrm rot="10800000">
            <a:off x="900113" y="1746250"/>
            <a:ext cx="336550" cy="25717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2" name="TextBox 1"/>
          <p:cNvSpPr txBox="1">
            <a:spLocks noChangeArrowheads="1"/>
          </p:cNvSpPr>
          <p:nvPr/>
        </p:nvSpPr>
        <p:spPr bwMode="auto">
          <a:xfrm>
            <a:off x="6135688" y="869950"/>
            <a:ext cx="12350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3200">
                <a:solidFill>
                  <a:srgbClr val="C00000"/>
                </a:solidFill>
              </a:rPr>
              <a:t>805</a:t>
            </a:r>
            <a:r>
              <a:rPr lang="ru-RU" altLang="ru-RU" sz="1200" b="0">
                <a:solidFill>
                  <a:srgbClr val="C00000"/>
                </a:solidFill>
              </a:rPr>
              <a:t> чел.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rgbClr val="C00000"/>
                </a:solidFill>
              </a:rPr>
              <a:t>(2015 г.) </a:t>
            </a:r>
            <a:endParaRPr lang="ru-RU" altLang="ru-RU" sz="1000">
              <a:solidFill>
                <a:srgbClr val="C00000"/>
              </a:solidFill>
            </a:endParaRPr>
          </a:p>
        </p:txBody>
      </p:sp>
      <p:sp>
        <p:nvSpPr>
          <p:cNvPr id="13343" name="Прямоугольник 2"/>
          <p:cNvSpPr>
            <a:spLocks noChangeArrowheads="1"/>
          </p:cNvSpPr>
          <p:nvPr/>
        </p:nvSpPr>
        <p:spPr bwMode="auto">
          <a:xfrm>
            <a:off x="7527925" y="839788"/>
            <a:ext cx="2311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3200">
                <a:solidFill>
                  <a:srgbClr val="C00000"/>
                </a:solidFill>
              </a:rPr>
              <a:t>1000</a:t>
            </a:r>
            <a:r>
              <a:rPr lang="ru-RU" altLang="ru-RU" sz="1800" b="0">
                <a:solidFill>
                  <a:srgbClr val="C00000"/>
                </a:solidFill>
              </a:rPr>
              <a:t> </a:t>
            </a:r>
            <a:r>
              <a:rPr lang="ru-RU" altLang="ru-RU" sz="1200" b="0">
                <a:solidFill>
                  <a:srgbClr val="C00000"/>
                </a:solidFill>
              </a:rPr>
              <a:t>чел.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>
                <a:solidFill>
                  <a:srgbClr val="C00000"/>
                </a:solidFill>
              </a:rPr>
              <a:t>(оптимальный показатель)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 rot="5400000">
            <a:off x="7210426" y="1127125"/>
            <a:ext cx="512762" cy="25558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67325" y="855663"/>
            <a:ext cx="4551363" cy="773112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46" name="Прямоугольник 4"/>
          <p:cNvSpPr>
            <a:spLocks noChangeArrowheads="1"/>
          </p:cNvSpPr>
          <p:nvPr/>
        </p:nvSpPr>
        <p:spPr bwMode="auto">
          <a:xfrm>
            <a:off x="4084638" y="839788"/>
            <a:ext cx="20256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/>
              <a:t>Средняя численность обучающихся ПОО Самарской области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2250" y="6165850"/>
            <a:ext cx="9439275" cy="431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*С учетом уже начавшихся процессов оптимизации 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27"/>
          <p:cNvGrpSpPr>
            <a:grpSpLocks/>
          </p:cNvGrpSpPr>
          <p:nvPr/>
        </p:nvGrpSpPr>
        <p:grpSpPr bwMode="auto">
          <a:xfrm>
            <a:off x="309563" y="5784850"/>
            <a:ext cx="9301162" cy="868363"/>
            <a:chOff x="95216" y="822511"/>
            <a:chExt cx="9822725" cy="995495"/>
          </a:xfrm>
        </p:grpSpPr>
        <p:pic>
          <p:nvPicPr>
            <p:cNvPr id="11282" name="Picture 2" descr="E:\ЧЕРНОСКУТОВА\Динамика 2012-2014 гг\a11c5962d6dfc1368255d792caa11552.JP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117" y="969200"/>
              <a:ext cx="789492" cy="528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3" name="Picture 5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16" y="896588"/>
              <a:ext cx="1000132" cy="921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4" name="Picture 7" descr="E:\ЧЕРНОСКУТОВА\Динамика 2012-2014 гг\ais_03.jp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3717" y="1017379"/>
              <a:ext cx="928694" cy="395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5" name="Picture 4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71"/>
            <a:stretch>
              <a:fillRect/>
            </a:stretch>
          </p:blipFill>
          <p:spPr bwMode="auto">
            <a:xfrm>
              <a:off x="1023453" y="1000108"/>
              <a:ext cx="571504" cy="58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86" name="Picture 6" descr="E:\ЧЕРНОСКУТОВА\Динамика 2012-2014 гг\m-logo.png"/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0793" y="957956"/>
              <a:ext cx="440918" cy="482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2" name="Прямоугольник 14"/>
            <p:cNvSpPr>
              <a:spLocks noChangeArrowheads="1"/>
            </p:cNvSpPr>
            <p:nvPr/>
          </p:nvSpPr>
          <p:spPr bwMode="auto">
            <a:xfrm>
              <a:off x="4133950" y="1017243"/>
              <a:ext cx="858378" cy="387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800">
                  <a:solidFill>
                    <a:srgbClr val="953735"/>
                  </a:solidFill>
                </a:rPr>
                <a:t>Минфин России</a:t>
              </a:r>
              <a:endParaRPr lang="ru-RU" altLang="ru-RU" sz="800" b="0">
                <a:solidFill>
                  <a:srgbClr val="953735"/>
                </a:solidFill>
              </a:endParaRPr>
            </a:p>
          </p:txBody>
        </p:sp>
        <p:pic>
          <p:nvPicPr>
            <p:cNvPr id="11288" name="Picture 9" descr="http://worldskills.ru/images/wsr_logo.png"/>
            <p:cNvPicPr>
              <a:picLocks noChangeAspect="1" noChangeArrowheads="1"/>
            </p:cNvPicPr>
            <p:nvPr/>
          </p:nvPicPr>
          <p:blipFill>
            <a:blip r:embed="rId7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4999" y="831432"/>
              <a:ext cx="642942" cy="659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4" name="TextBox 17"/>
            <p:cNvSpPr txBox="1">
              <a:spLocks noChangeArrowheads="1"/>
            </p:cNvSpPr>
            <p:nvPr/>
          </p:nvSpPr>
          <p:spPr bwMode="auto">
            <a:xfrm>
              <a:off x="5230394" y="937166"/>
              <a:ext cx="1502161" cy="529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800">
                  <a:solidFill>
                    <a:srgbClr val="953735"/>
                  </a:solidFill>
                </a:rPr>
                <a:t>Органы исполнительной власти субъектов РФ</a:t>
              </a:r>
            </a:p>
          </p:txBody>
        </p:sp>
        <p:pic>
          <p:nvPicPr>
            <p:cNvPr id="35850" name="Picture 10" descr="E:\ЧЕРНОСКУТОВА\Динамика 2012-2014 гг\image.jpg"/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873898" y="1008121"/>
              <a:ext cx="357075" cy="356814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291" name="Picture 11" descr="E:\ЧЕРНОСКУТОВА\Динамика 2012-2014 гг\upl_img_photo1292585929_1.jpg"/>
            <p:cNvPicPr>
              <a:picLocks noChangeAspect="1" noChangeArrowheads="1"/>
            </p:cNvPicPr>
            <p:nvPr/>
          </p:nvPicPr>
          <p:blipFill>
            <a:blip r:embed="rId9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3413" y="928670"/>
              <a:ext cx="587370" cy="567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7" name="Прямоугольник 23"/>
            <p:cNvSpPr>
              <a:spLocks noChangeArrowheads="1"/>
            </p:cNvSpPr>
            <p:nvPr/>
          </p:nvSpPr>
          <p:spPr bwMode="auto">
            <a:xfrm>
              <a:off x="1483374" y="1059100"/>
              <a:ext cx="1430070" cy="38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800">
                  <a:solidFill>
                    <a:srgbClr val="953735"/>
                  </a:solidFill>
                </a:rPr>
                <a:t>Минэкономразвития России</a:t>
              </a:r>
              <a:endParaRPr lang="ru-RU" altLang="ru-RU" sz="800" b="0">
                <a:solidFill>
                  <a:srgbClr val="953735"/>
                </a:solidFill>
              </a:endParaRPr>
            </a:p>
          </p:txBody>
        </p:sp>
        <p:grpSp>
          <p:nvGrpSpPr>
            <p:cNvPr id="14368" name="Группа 26"/>
            <p:cNvGrpSpPr>
              <a:grpSpLocks/>
            </p:cNvGrpSpPr>
            <p:nvPr/>
          </p:nvGrpSpPr>
          <p:grpSpPr bwMode="auto">
            <a:xfrm>
              <a:off x="6660465" y="822511"/>
              <a:ext cx="643784" cy="814321"/>
              <a:chOff x="6660465" y="822511"/>
              <a:chExt cx="643784" cy="814321"/>
            </a:xfrm>
          </p:grpSpPr>
          <p:pic>
            <p:nvPicPr>
              <p:cNvPr id="11294" name="Picture 12" descr="E:\ЧЕРНОСКУТОВА\Динамика 2012-2014 гг\1c54e474dd5acf975d2c232958ec0102.g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89398" y="1065328"/>
                <a:ext cx="571504" cy="571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70" name="TextBox 25"/>
              <p:cNvSpPr txBox="1">
                <a:spLocks noChangeArrowheads="1"/>
              </p:cNvSpPr>
              <p:nvPr/>
            </p:nvSpPr>
            <p:spPr bwMode="auto">
              <a:xfrm>
                <a:off x="6660465" y="822511"/>
                <a:ext cx="643784" cy="2469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spcAft>
                    <a:spcPts val="600"/>
                  </a:spcAft>
                  <a:buFont typeface="Arial" charset="0"/>
                  <a:defRPr sz="20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Font typeface="Arial" charset="0"/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Arial" charset="0"/>
                  <a:buChar char="•"/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ru-RU" altLang="ru-RU" sz="800">
                    <a:solidFill>
                      <a:srgbClr val="953735"/>
                    </a:solidFill>
                  </a:rPr>
                  <a:t>ТПП РФ</a:t>
                </a:r>
              </a:p>
            </p:txBody>
          </p:sp>
        </p:grpSp>
      </p:grpSp>
      <p:sp>
        <p:nvSpPr>
          <p:cNvPr id="31" name="Скругленный прямоугольник 30"/>
          <p:cNvSpPr>
            <a:spLocks noChangeArrowheads="1"/>
          </p:cNvSpPr>
          <p:nvPr/>
        </p:nvSpPr>
        <p:spPr bwMode="auto">
          <a:xfrm>
            <a:off x="225425" y="979488"/>
            <a:ext cx="9501188" cy="4610100"/>
          </a:xfrm>
          <a:prstGeom prst="roundRect">
            <a:avLst>
              <a:gd name="adj" fmla="val 6134"/>
            </a:avLst>
          </a:prstGeom>
          <a:solidFill>
            <a:srgbClr val="D9D9D9"/>
          </a:solidFill>
          <a:ln>
            <a:noFill/>
          </a:ln>
          <a:effectLst>
            <a:outerShdw blurRad="50800" dist="38100" dir="8100000" algn="tr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4340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7561263" y="6461125"/>
            <a:ext cx="2311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DB1B27F7-8748-4378-9D10-556FB9E5F643}" type="slidenum">
              <a:rPr lang="ru-RU" altLang="ru-RU" sz="1200" smtClean="0">
                <a:solidFill>
                  <a:srgbClr val="898989"/>
                </a:solidFill>
                <a:cs typeface="Arial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206375" y="-4763"/>
            <a:ext cx="8386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Основные направления совершенствования системы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среднего профессионального образования</a:t>
            </a:r>
          </a:p>
        </p:txBody>
      </p:sp>
      <p:sp>
        <p:nvSpPr>
          <p:cNvPr id="34" name="Нашивка 33"/>
          <p:cNvSpPr/>
          <p:nvPr/>
        </p:nvSpPr>
        <p:spPr>
          <a:xfrm>
            <a:off x="9063038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Нашивка 34"/>
          <p:cNvSpPr/>
          <p:nvPr/>
        </p:nvSpPr>
        <p:spPr>
          <a:xfrm>
            <a:off x="8559800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Скругленный прямоугольник 1"/>
          <p:cNvSpPr>
            <a:spLocks noChangeArrowheads="1"/>
          </p:cNvSpPr>
          <p:nvPr/>
        </p:nvSpPr>
        <p:spPr bwMode="auto">
          <a:xfrm>
            <a:off x="606425" y="1266825"/>
            <a:ext cx="4214813" cy="1655763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kumimoji="0" lang="ru-RU" altLang="ru-RU" sz="1400" b="1" dirty="0" smtClean="0"/>
          </a:p>
          <a:p>
            <a:pPr algn="ctr">
              <a:defRPr/>
            </a:pPr>
            <a:r>
              <a:rPr kumimoji="0" lang="ru-RU" altLang="ru-RU" sz="1400" b="1" dirty="0" smtClean="0"/>
              <a:t>СТРАТЕГИЯ  РАЗВИТИЯ СИСТЕМЫ ПОДГОТОВКИ РАБОЧИХ КАДРОВ И ФОРМИРОВАНИЯ ПРИКЛАДНЫХ КВАЛИФИКАЦИЙ В РОССИЙСКОЙ ФЕДЕРАЦИИ НА ПЕРИОД ДО 2020 ГОДА</a:t>
            </a:r>
            <a:endParaRPr kumimoji="0" lang="ru-RU" altLang="ru-RU" sz="1400" dirty="0" smtClean="0"/>
          </a:p>
          <a:p>
            <a:pPr algn="ctr">
              <a:defRPr/>
            </a:pPr>
            <a:r>
              <a:rPr kumimoji="0" lang="ru-RU" altLang="ru-RU" sz="1200" dirty="0" smtClean="0">
                <a:latin typeface="Calibri" pitchFamily="34" charset="0"/>
              </a:rPr>
              <a:t>(одобрена Коллегией </a:t>
            </a:r>
            <a:r>
              <a:rPr kumimoji="0" lang="ru-RU" altLang="ru-RU" sz="1200" dirty="0" err="1" smtClean="0">
                <a:latin typeface="Calibri" pitchFamily="34" charset="0"/>
              </a:rPr>
              <a:t>Минобрнауки</a:t>
            </a:r>
            <a:r>
              <a:rPr kumimoji="0" lang="ru-RU" altLang="ru-RU" sz="1200" dirty="0" smtClean="0">
                <a:latin typeface="Calibri" pitchFamily="34" charset="0"/>
              </a:rPr>
              <a:t> России,</a:t>
            </a:r>
          </a:p>
          <a:p>
            <a:pPr algn="ctr">
              <a:defRPr/>
            </a:pPr>
            <a:r>
              <a:rPr kumimoji="0" lang="ru-RU" altLang="ru-RU" sz="1200" dirty="0" smtClean="0">
                <a:latin typeface="Calibri" pitchFamily="34" charset="0"/>
              </a:rPr>
              <a:t>протокол от 18 июля 2013 г. № ПК-5вн)</a:t>
            </a:r>
          </a:p>
          <a:p>
            <a:pPr algn="ctr">
              <a:defRPr/>
            </a:pPr>
            <a:endParaRPr kumimoji="0" lang="ru-RU" altLang="ru-RU" sz="1800" dirty="0" smtClean="0">
              <a:latin typeface="Calibri" pitchFamily="34" charset="0"/>
            </a:endParaRPr>
          </a:p>
        </p:txBody>
      </p:sp>
      <p:sp>
        <p:nvSpPr>
          <p:cNvPr id="38" name="Скругленный прямоугольник 37"/>
          <p:cNvSpPr>
            <a:spLocks noChangeArrowheads="1"/>
          </p:cNvSpPr>
          <p:nvPr/>
        </p:nvSpPr>
        <p:spPr bwMode="auto">
          <a:xfrm>
            <a:off x="5078413" y="1266825"/>
            <a:ext cx="4213225" cy="1655763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kumimoji="0" lang="ru-RU" altLang="ru-RU" sz="1200" b="1" smtClean="0"/>
          </a:p>
          <a:p>
            <a:pPr algn="ctr">
              <a:defRPr/>
            </a:pPr>
            <a:r>
              <a:rPr kumimoji="0" lang="ru-RU" altLang="ru-RU" sz="1400" b="1" smtClean="0"/>
              <a:t>КОМПЛЕКС МЕР, НАПРАВЛЕННЫХ </a:t>
            </a:r>
          </a:p>
          <a:p>
            <a:pPr algn="ctr">
              <a:defRPr/>
            </a:pPr>
            <a:r>
              <a:rPr kumimoji="0" lang="ru-RU" altLang="ru-RU" sz="1400" b="1" smtClean="0"/>
              <a:t>НА СОВЕРШЕНСТВОВАНИЕ СИСТЕМЫ СРЕДНЕГО ПРОФЕССИОНАЛЬНОГО ОБРАЗОВАНИЯ, НА 2015 - 2020 ГОДЫ  </a:t>
            </a:r>
            <a:endParaRPr kumimoji="0" lang="ru-RU" altLang="ru-RU" sz="1400" smtClean="0"/>
          </a:p>
          <a:p>
            <a:pPr algn="ctr">
              <a:defRPr/>
            </a:pPr>
            <a:r>
              <a:rPr kumimoji="0" lang="ru-RU" altLang="ru-RU" sz="1200" smtClean="0">
                <a:latin typeface="Calibri" pitchFamily="34" charset="0"/>
              </a:rPr>
              <a:t>(утвержден распоряжением Правительства Российской Федерации от 3 марта 2015 г. № 349-р)</a:t>
            </a:r>
          </a:p>
          <a:p>
            <a:pPr algn="ctr">
              <a:defRPr/>
            </a:pPr>
            <a:endParaRPr kumimoji="0" lang="ru-RU" altLang="ru-RU" sz="1800" smtClean="0">
              <a:latin typeface="Calibri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39763" y="3498850"/>
            <a:ext cx="2628900" cy="17795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kumimoji="0" lang="ru-RU" altLang="ru-RU" sz="1200" b="1" dirty="0" smtClean="0"/>
          </a:p>
          <a:p>
            <a:pPr algn="ctr">
              <a:defRPr/>
            </a:pPr>
            <a:r>
              <a:rPr kumimoji="0" lang="ru-RU" altLang="ru-RU" sz="1400" b="1" dirty="0" smtClean="0"/>
              <a:t>I.  Обеспечение соответствия квалификации выпускников требованиям современной экономики</a:t>
            </a:r>
          </a:p>
          <a:p>
            <a:pPr algn="ctr">
              <a:defRPr/>
            </a:pPr>
            <a:endParaRPr kumimoji="0" lang="ru-RU" altLang="ru-RU" sz="1800" dirty="0" smtClean="0">
              <a:latin typeface="Calibri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521075" y="3498850"/>
            <a:ext cx="2863850" cy="17795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kumimoji="0" lang="ru-RU" altLang="ru-RU" sz="1200" b="1" dirty="0" smtClean="0"/>
          </a:p>
          <a:p>
            <a:pPr algn="ctr">
              <a:defRPr/>
            </a:pPr>
            <a:r>
              <a:rPr kumimoji="0" lang="ru-RU" altLang="ru-RU" sz="1400" b="1" dirty="0" smtClean="0"/>
              <a:t>I</a:t>
            </a:r>
            <a:r>
              <a:rPr kumimoji="0" lang="en-US" altLang="ru-RU" sz="1400" b="1" dirty="0" smtClean="0"/>
              <a:t>I</a:t>
            </a:r>
            <a:r>
              <a:rPr kumimoji="0" lang="ru-RU" altLang="ru-RU" sz="1400" b="1" dirty="0" smtClean="0"/>
              <a:t>.  Консолидация ресурсов бизнеса, государства </a:t>
            </a:r>
          </a:p>
          <a:p>
            <a:pPr algn="ctr">
              <a:defRPr/>
            </a:pPr>
            <a:r>
              <a:rPr kumimoji="0" lang="ru-RU" altLang="ru-RU" sz="1400" b="1" dirty="0" smtClean="0"/>
              <a:t>и сферы образования </a:t>
            </a:r>
          </a:p>
          <a:p>
            <a:pPr algn="ctr">
              <a:defRPr/>
            </a:pPr>
            <a:r>
              <a:rPr kumimoji="0" lang="ru-RU" altLang="ru-RU" sz="1400" b="1" dirty="0" smtClean="0"/>
              <a:t>в развитии системы среднего профессионального образования</a:t>
            </a:r>
          </a:p>
          <a:p>
            <a:pPr algn="ctr">
              <a:defRPr/>
            </a:pPr>
            <a:endParaRPr kumimoji="0" lang="ru-RU" altLang="ru-RU" sz="1800" dirty="0" smtClean="0">
              <a:latin typeface="Calibri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678613" y="3498850"/>
            <a:ext cx="2627312" cy="17795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endParaRPr kumimoji="0" lang="ru-RU" altLang="ru-RU" sz="1200" b="1" smtClean="0"/>
          </a:p>
          <a:p>
            <a:pPr algn="ctr">
              <a:defRPr/>
            </a:pPr>
            <a:r>
              <a:rPr kumimoji="0" lang="ru-RU" altLang="ru-RU" sz="1400" b="1" smtClean="0"/>
              <a:t>I</a:t>
            </a:r>
            <a:r>
              <a:rPr kumimoji="0" lang="en-US" altLang="ru-RU" sz="1400" b="1" smtClean="0"/>
              <a:t>II</a:t>
            </a:r>
            <a:r>
              <a:rPr kumimoji="0" lang="ru-RU" altLang="ru-RU" sz="1400" b="1" smtClean="0"/>
              <a:t>.  Мониторинг качества подготовки кадров</a:t>
            </a:r>
            <a:endParaRPr kumimoji="0" lang="ru-RU" altLang="ru-RU" sz="1400" smtClean="0">
              <a:latin typeface="Calibri" pitchFamily="34" charset="0"/>
            </a:endParaRPr>
          </a:p>
          <a:p>
            <a:pPr algn="ctr">
              <a:defRPr/>
            </a:pPr>
            <a:endParaRPr kumimoji="0" lang="ru-RU" altLang="ru-RU" sz="1400" smtClean="0">
              <a:latin typeface="Calibri" pitchFamily="34" charset="0"/>
            </a:endParaRPr>
          </a:p>
        </p:txBody>
      </p:sp>
      <p:cxnSp>
        <p:nvCxnSpPr>
          <p:cNvPr id="5" name="Прямая соединительная линия 4"/>
          <p:cNvCxnSpPr>
            <a:stCxn id="2" idx="2"/>
          </p:cNvCxnSpPr>
          <p:nvPr/>
        </p:nvCxnSpPr>
        <p:spPr>
          <a:xfrm>
            <a:off x="2713038" y="2922588"/>
            <a:ext cx="0" cy="215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54213" y="3138488"/>
            <a:ext cx="63119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185025" y="2922588"/>
            <a:ext cx="0" cy="215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41" idx="0"/>
          </p:cNvCxnSpPr>
          <p:nvPr/>
        </p:nvCxnSpPr>
        <p:spPr>
          <a:xfrm>
            <a:off x="1954213" y="3138488"/>
            <a:ext cx="0" cy="36036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953000" y="3138488"/>
            <a:ext cx="0" cy="36036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8248650" y="3138488"/>
            <a:ext cx="0" cy="360362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78688" y="1152525"/>
            <a:ext cx="1036637" cy="36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1058863" y="4151313"/>
            <a:ext cx="8872537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58863" y="1870075"/>
            <a:ext cx="88550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992188" y="1027113"/>
            <a:ext cx="60404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0">
                <a:solidFill>
                  <a:srgbClr val="000000"/>
                </a:solidFill>
              </a:rPr>
              <a:t>Доля ПОО, в которых осуществляется подготовка кадров по наиболее востребованным и перспективным профессиям и специальностям СПО</a:t>
            </a:r>
          </a:p>
        </p:txBody>
      </p:sp>
      <p:sp>
        <p:nvSpPr>
          <p:cNvPr id="15367" name="Прямоугольник 38"/>
          <p:cNvSpPr>
            <a:spLocks noChangeArrowheads="1"/>
          </p:cNvSpPr>
          <p:nvPr/>
        </p:nvSpPr>
        <p:spPr bwMode="auto">
          <a:xfrm>
            <a:off x="1003300" y="3233738"/>
            <a:ext cx="60102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0">
                <a:solidFill>
                  <a:srgbClr val="000000"/>
                </a:solidFill>
              </a:rPr>
              <a:t>Доля субъектов Российской Федерации, чьи команды участвуют в национальных чемпионатах профессионального мастерства, в том числе национальном чемпионате </a:t>
            </a:r>
            <a:r>
              <a:rPr lang="en-US" altLang="ru-RU" sz="1600" b="0">
                <a:solidFill>
                  <a:srgbClr val="000000"/>
                </a:solidFill>
              </a:rPr>
              <a:t>WSR</a:t>
            </a:r>
            <a:endParaRPr lang="ru-RU" altLang="ru-RU" sz="1600" b="0">
              <a:solidFill>
                <a:srgbClr val="000000"/>
              </a:solidFill>
            </a:endParaRPr>
          </a:p>
        </p:txBody>
      </p:sp>
      <p:sp>
        <p:nvSpPr>
          <p:cNvPr id="15368" name="Прямоугольник 12"/>
          <p:cNvSpPr>
            <a:spLocks noChangeArrowheads="1"/>
          </p:cNvSpPr>
          <p:nvPr/>
        </p:nvSpPr>
        <p:spPr bwMode="auto">
          <a:xfrm>
            <a:off x="1003300" y="1892300"/>
            <a:ext cx="62960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600" b="0">
                <a:solidFill>
                  <a:srgbClr val="000000"/>
                </a:solidFill>
              </a:rPr>
              <a:t>Количество руководителей и педагогических работников ПОО, прошедших дополнительное профессиональное образование по вопросам подготовки кадров по наиболее востребованным и перспективным профессиям и специальностям СПО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1058863" y="2962275"/>
            <a:ext cx="8877300" cy="793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0" name="Прямоугольник 43"/>
          <p:cNvSpPr>
            <a:spLocks noChangeArrowheads="1"/>
          </p:cNvSpPr>
          <p:nvPr/>
        </p:nvSpPr>
        <p:spPr bwMode="auto">
          <a:xfrm>
            <a:off x="1023938" y="4146550"/>
            <a:ext cx="6294437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763" indent="-4763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500" b="0">
                <a:solidFill>
                  <a:srgbClr val="000000"/>
                </a:solidFill>
              </a:rPr>
              <a:t>Доля студентов ПОО, обучающихся по наиболее востребованным и перспективным профессиям и специальностям СПО, участвующих в региональных чемпионатах профмастерства </a:t>
            </a:r>
            <a:r>
              <a:rPr lang="en-US" altLang="ru-RU" sz="1500" b="0">
                <a:solidFill>
                  <a:srgbClr val="000000"/>
                </a:solidFill>
              </a:rPr>
              <a:t>WSR</a:t>
            </a:r>
            <a:r>
              <a:rPr lang="ru-RU" altLang="ru-RU" sz="1500" b="0">
                <a:solidFill>
                  <a:srgbClr val="000000"/>
                </a:solidFill>
              </a:rPr>
              <a:t>, региональных этапах всероссийских олимпиад профмастерства, отраслевых чемпионатах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1103313" y="5438775"/>
            <a:ext cx="884872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2" name="Прямоугольник 48"/>
          <p:cNvSpPr>
            <a:spLocks noChangeArrowheads="1"/>
          </p:cNvSpPr>
          <p:nvPr/>
        </p:nvSpPr>
        <p:spPr bwMode="auto">
          <a:xfrm>
            <a:off x="1003300" y="5430838"/>
            <a:ext cx="674687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763" indent="-4763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500" b="0">
                <a:solidFill>
                  <a:srgbClr val="000000"/>
                </a:solidFill>
              </a:rPr>
              <a:t>Доля выпускников ПОО, завершивших обучение по наиболее востребованным и перспективным профессиям и специальностям СПО, получивших сертификат в независимых центрах оценки и сертификации квалификаций или получивших «медаль профессионализма» в соответствии со стандартами </a:t>
            </a:r>
            <a:r>
              <a:rPr lang="en-US" altLang="ru-RU" sz="1500" b="0">
                <a:solidFill>
                  <a:srgbClr val="000000"/>
                </a:solidFill>
              </a:rPr>
              <a:t>WorldSkills</a:t>
            </a:r>
            <a:endParaRPr lang="ru-RU" altLang="ru-RU" sz="1500" b="0">
              <a:solidFill>
                <a:srgbClr val="000000"/>
              </a:solidFill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1058863" y="6718300"/>
            <a:ext cx="8893175" cy="3175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4" name="TextBox 54"/>
          <p:cNvSpPr txBox="1">
            <a:spLocks noChangeArrowheads="1"/>
          </p:cNvSpPr>
          <p:nvPr/>
        </p:nvSpPr>
        <p:spPr bwMode="auto">
          <a:xfrm>
            <a:off x="7288213" y="717550"/>
            <a:ext cx="1036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2015 г.</a:t>
            </a:r>
          </a:p>
        </p:txBody>
      </p:sp>
      <p:sp>
        <p:nvSpPr>
          <p:cNvPr id="15375" name="TextBox 55"/>
          <p:cNvSpPr txBox="1">
            <a:spLocks noChangeArrowheads="1"/>
          </p:cNvSpPr>
          <p:nvPr/>
        </p:nvSpPr>
        <p:spPr bwMode="auto">
          <a:xfrm>
            <a:off x="8666163" y="712788"/>
            <a:ext cx="1027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2020 г.</a:t>
            </a:r>
          </a:p>
        </p:txBody>
      </p:sp>
      <p:pic>
        <p:nvPicPr>
          <p:cNvPr id="67" name="Picture 23" descr="C:\Users\Sokolova\Desktop\university-icon.pn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80" y="1082276"/>
            <a:ext cx="711970" cy="71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2" descr="C:\Users\Sokolova\Desktop\image.php.pn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45" y="2056029"/>
            <a:ext cx="749709" cy="74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7" name="Picture 3" descr="C:\Users\Sokolova\Desktop\trophy-icon-black-4694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06" y="3277351"/>
            <a:ext cx="787152" cy="78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4" descr="C:\Users\Sokolova\Desktop\WorldSkills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1" y="5661248"/>
            <a:ext cx="956560" cy="95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C:\Users\Sokolova\Desktop\student-in-class_318-61558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47" y="4509126"/>
            <a:ext cx="749077" cy="7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15382" name="TextBox 8"/>
          <p:cNvSpPr txBox="1">
            <a:spLocks noChangeArrowheads="1"/>
          </p:cNvSpPr>
          <p:nvPr/>
        </p:nvSpPr>
        <p:spPr bwMode="auto">
          <a:xfrm>
            <a:off x="206375" y="-4763"/>
            <a:ext cx="8386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Целевые индикаторы и показатели реализации Комплекса мер, направленных на совершенствование системы СПО, на 2015-2020 гг.</a:t>
            </a:r>
            <a:endParaRPr lang="ru-RU" altLang="ru-RU" sz="1800" b="0"/>
          </a:p>
        </p:txBody>
      </p:sp>
      <p:sp>
        <p:nvSpPr>
          <p:cNvPr id="8" name="Нашивка 7"/>
          <p:cNvSpPr/>
          <p:nvPr/>
        </p:nvSpPr>
        <p:spPr>
          <a:xfrm>
            <a:off x="9063038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8" name="Нашивка 57"/>
          <p:cNvSpPr/>
          <p:nvPr/>
        </p:nvSpPr>
        <p:spPr>
          <a:xfrm>
            <a:off x="8559800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385" name="TextBox 1"/>
          <p:cNvSpPr txBox="1">
            <a:spLocks noChangeArrowheads="1"/>
          </p:cNvSpPr>
          <p:nvPr/>
        </p:nvSpPr>
        <p:spPr bwMode="auto">
          <a:xfrm>
            <a:off x="7185025" y="1182688"/>
            <a:ext cx="12239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b="0">
                <a:solidFill>
                  <a:schemeClr val="bg1"/>
                </a:solidFill>
              </a:rPr>
              <a:t>Нет данных</a:t>
            </a:r>
          </a:p>
        </p:txBody>
      </p:sp>
      <p:sp>
        <p:nvSpPr>
          <p:cNvPr id="15386" name="TextBox 31"/>
          <p:cNvSpPr txBox="1">
            <a:spLocks noChangeArrowheads="1"/>
          </p:cNvSpPr>
          <p:nvPr/>
        </p:nvSpPr>
        <p:spPr bwMode="auto">
          <a:xfrm>
            <a:off x="8602663" y="1176338"/>
            <a:ext cx="1038225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593138" y="2212975"/>
            <a:ext cx="1036637" cy="368300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15388" name="TextBox 36"/>
          <p:cNvSpPr txBox="1">
            <a:spLocks noChangeArrowheads="1"/>
          </p:cNvSpPr>
          <p:nvPr/>
        </p:nvSpPr>
        <p:spPr bwMode="auto">
          <a:xfrm>
            <a:off x="8588375" y="3416300"/>
            <a:ext cx="1036638" cy="3698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15389" name="TextBox 38"/>
          <p:cNvSpPr txBox="1">
            <a:spLocks noChangeArrowheads="1"/>
          </p:cNvSpPr>
          <p:nvPr/>
        </p:nvSpPr>
        <p:spPr bwMode="auto">
          <a:xfrm>
            <a:off x="7232650" y="3432175"/>
            <a:ext cx="1036638" cy="3698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588375" y="4699000"/>
            <a:ext cx="1036638" cy="369888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32650" y="4714875"/>
            <a:ext cx="1036638" cy="368300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10%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566150" y="5908675"/>
            <a:ext cx="1036638" cy="368300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40%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208838" y="5922963"/>
            <a:ext cx="1036637" cy="369887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0%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245350" y="2212975"/>
            <a:ext cx="1036638" cy="368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95" name="TextBox 1"/>
          <p:cNvSpPr txBox="1">
            <a:spLocks noChangeArrowheads="1"/>
          </p:cNvSpPr>
          <p:nvPr/>
        </p:nvSpPr>
        <p:spPr bwMode="auto">
          <a:xfrm>
            <a:off x="7151688" y="2243138"/>
            <a:ext cx="12239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b="0">
                <a:solidFill>
                  <a:schemeClr val="bg1"/>
                </a:solidFill>
              </a:rPr>
              <a:t>Нет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-4768080" y="-891480"/>
            <a:ext cx="4056451" cy="620688"/>
          </a:xfrm>
          <a:extLst>
            <a:ext uri="{FAA26D3D-D897-4be2-8F04-BA451C77F1D7}"/>
          </a:extLst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Результаты </a:t>
            </a:r>
            <a:r>
              <a:rPr lang="ru-RU" sz="120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фокус-групп</a:t>
            </a:r>
            <a:r>
              <a:rPr lang="ru-RU" sz="1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и опросов предприятий </a:t>
            </a:r>
            <a:r>
              <a:rPr lang="ru-RU" sz="1800" dirty="0">
                <a:solidFill>
                  <a:schemeClr val="bg1"/>
                </a:solidFill>
                <a:latin typeface="Arial" pitchFamily="34" charset="0"/>
                <a:ea typeface="+mn-ea"/>
              </a:rPr>
              <a:t>промышленности, строительства</a:t>
            </a:r>
            <a:r>
              <a:rPr lang="ru-RU" sz="1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, транспорта, связи, торговли и сферы деловых услуг в рамках Мониторинга экономики образования</a:t>
            </a:r>
            <a:endParaRPr lang="ru-RU" sz="1200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87313" y="130175"/>
            <a:ext cx="8386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Мониторинг экономики образования: взгляд работодателей</a:t>
            </a:r>
          </a:p>
        </p:txBody>
      </p:sp>
      <p:sp>
        <p:nvSpPr>
          <p:cNvPr id="22" name="Нашивка 21"/>
          <p:cNvSpPr/>
          <p:nvPr/>
        </p:nvSpPr>
        <p:spPr>
          <a:xfrm>
            <a:off x="9063038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8559800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44490" y="898330"/>
          <a:ext cx="9280525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7394575" y="5648325"/>
            <a:ext cx="215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200"/>
              <a:t>Условие дальнейшего развития: </a:t>
            </a:r>
            <a:r>
              <a:rPr lang="ru-RU" altLang="ru-RU" sz="1200" b="0"/>
              <a:t>получения бизнесом налоговых льгот,  другой  господдержки</a:t>
            </a:r>
            <a:endParaRPr lang="ru-RU" altLang="ru-RU" sz="1800" b="0"/>
          </a:p>
        </p:txBody>
      </p:sp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7040563" y="5497513"/>
            <a:ext cx="6873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6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00E5CF65-5D38-4819-9D48-03113C7F6735}" type="slidenum">
              <a:rPr lang="ru-RU" altLang="ru-RU" sz="1200" smtClean="0">
                <a:solidFill>
                  <a:srgbClr val="898989"/>
                </a:solidFill>
                <a:cs typeface="Arial" charset="0"/>
              </a:rPr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19" name="Нашивка 18"/>
          <p:cNvSpPr/>
          <p:nvPr/>
        </p:nvSpPr>
        <p:spPr>
          <a:xfrm>
            <a:off x="9263063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>
            <a:off x="8759825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26988" y="122238"/>
            <a:ext cx="920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Концепция кадрового обеспечения системы СПО на период до 2020 года</a:t>
            </a:r>
          </a:p>
        </p:txBody>
      </p:sp>
      <p:graphicFrame>
        <p:nvGraphicFramePr>
          <p:cNvPr id="14" name="Схема 13"/>
          <p:cNvGraphicFramePr/>
          <p:nvPr/>
        </p:nvGraphicFramePr>
        <p:xfrm>
          <a:off x="265499" y="3068960"/>
          <a:ext cx="9415850" cy="3448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417" name="Группа 1"/>
          <p:cNvGrpSpPr>
            <a:grpSpLocks/>
          </p:cNvGrpSpPr>
          <p:nvPr/>
        </p:nvGrpSpPr>
        <p:grpSpPr bwMode="auto">
          <a:xfrm>
            <a:off x="434975" y="758825"/>
            <a:ext cx="9544050" cy="3032125"/>
            <a:chOff x="233965" y="828678"/>
            <a:chExt cx="6027129" cy="303167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33965" y="928676"/>
              <a:ext cx="3763447" cy="256977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19" name="TextBox 8"/>
            <p:cNvSpPr txBox="1">
              <a:spLocks noChangeArrowheads="1"/>
            </p:cNvSpPr>
            <p:nvPr/>
          </p:nvSpPr>
          <p:spPr bwMode="auto">
            <a:xfrm>
              <a:off x="666751" y="828678"/>
              <a:ext cx="536575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800">
                  <a:solidFill>
                    <a:schemeClr val="tx2"/>
                  </a:solidFill>
                </a:rPr>
                <a:t>Характеристика педагогических работников</a:t>
              </a:r>
            </a:p>
          </p:txBody>
        </p:sp>
        <p:pic>
          <p:nvPicPr>
            <p:cNvPr id="24" name="Picture 22" descr="C:\Users\Sokolova\Desktop\image.php.png"/>
            <p:cNvPicPr>
              <a:picLocks noChangeAspect="1" noChangeArrowheads="1"/>
            </p:cNvPicPr>
            <p:nvPr/>
          </p:nvPicPr>
          <p:blipFill>
            <a:blip r:embed="rId7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65" y="1195400"/>
              <a:ext cx="1187020" cy="1187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421" name="Прямоугольник 24"/>
            <p:cNvSpPr>
              <a:spLocks noChangeArrowheads="1"/>
            </p:cNvSpPr>
            <p:nvPr/>
          </p:nvSpPr>
          <p:spPr bwMode="auto">
            <a:xfrm>
              <a:off x="1420813" y="1182692"/>
              <a:ext cx="2530294" cy="2677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3600">
                  <a:solidFill>
                    <a:schemeClr val="accent1"/>
                  </a:solidFill>
                </a:rPr>
                <a:t>158</a:t>
              </a:r>
              <a:r>
                <a:rPr lang="ru-RU" altLang="ru-RU" sz="3200">
                  <a:solidFill>
                    <a:srgbClr val="7F7F7F"/>
                  </a:solidFill>
                </a:rPr>
                <a:t> </a:t>
              </a:r>
              <a:r>
                <a:rPr lang="ru-RU" altLang="ru-RU" sz="1200"/>
                <a:t>тыс. преподавателей  и мастеров производственного обучения в профессиональных образовательных организациях в РФ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3600">
                  <a:solidFill>
                    <a:schemeClr val="accent1"/>
                  </a:solidFill>
                </a:rPr>
                <a:t>3 </a:t>
              </a:r>
              <a:r>
                <a:rPr lang="ru-RU" altLang="ru-RU" sz="1200"/>
                <a:t>тыс. преподавателей  и мастеров производственного обучения в профессиональных образовательных организациях Самарской области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/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/>
            </a:p>
          </p:txBody>
        </p:sp>
        <p:sp>
          <p:nvSpPr>
            <p:cNvPr id="17422" name="TextBox 28"/>
            <p:cNvSpPr txBox="1">
              <a:spLocks noChangeArrowheads="1"/>
            </p:cNvSpPr>
            <p:nvPr/>
          </p:nvSpPr>
          <p:spPr bwMode="auto">
            <a:xfrm>
              <a:off x="4089730" y="1040716"/>
              <a:ext cx="2171364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200"/>
                <a:t>В РФ  и Самарской области 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200"/>
                <a:t>средний возраст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200"/>
                <a:t> педагогических  работников 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3600">
                  <a:solidFill>
                    <a:schemeClr val="accent1"/>
                  </a:solidFill>
                </a:rPr>
                <a:t>45</a:t>
              </a:r>
              <a:r>
                <a:rPr lang="ru-RU" altLang="ru-RU" sz="1200">
                  <a:solidFill>
                    <a:srgbClr val="9BBB59"/>
                  </a:solidFill>
                </a:rPr>
                <a:t> </a:t>
              </a:r>
              <a:r>
                <a:rPr lang="ru-RU" altLang="ru-RU" sz="1200"/>
                <a:t>лет</a:t>
              </a:r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 b="0"/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 b="0"/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 b="0"/>
            </a:p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ru-RU" altLang="ru-RU" sz="1200" b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58"/>
          <p:cNvSpPr>
            <a:spLocks noChangeArrowheads="1"/>
          </p:cNvSpPr>
          <p:nvPr/>
        </p:nvSpPr>
        <p:spPr bwMode="auto">
          <a:xfrm>
            <a:off x="417513" y="920750"/>
            <a:ext cx="9128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400"/>
              <a:t>Поручение Президента Российской Федерации от 05.12.2014</a:t>
            </a:r>
            <a:endParaRPr lang="ru-RU" altLang="ru-RU" sz="1400" b="0"/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400"/>
              <a:t>Комплекс мер, направленных на совершенствование  системы СПО, на 2015-2020 годы</a:t>
            </a:r>
          </a:p>
        </p:txBody>
      </p:sp>
      <p:sp>
        <p:nvSpPr>
          <p:cNvPr id="5" name="Скругленный прямоугольник 4"/>
          <p:cNvSpPr>
            <a:spLocks noChangeArrowheads="1"/>
          </p:cNvSpPr>
          <p:nvPr/>
        </p:nvSpPr>
        <p:spPr bwMode="auto">
          <a:xfrm>
            <a:off x="447675" y="1443038"/>
            <a:ext cx="9096375" cy="368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kumimoji="0" lang="ru-RU" altLang="ru-RU" sz="1800" b="1" dirty="0" smtClean="0">
                <a:solidFill>
                  <a:schemeClr val="bg1"/>
                </a:solidFill>
                <a:latin typeface="Calibri" pitchFamily="34" charset="0"/>
              </a:rPr>
              <a:t>ПОКАЗАТЕЛИ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268663" y="1879600"/>
            <a:ext cx="0" cy="106363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677150" y="1836738"/>
            <a:ext cx="0" cy="139700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404813"/>
            <a:ext cx="7185025" cy="392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Shape 34"/>
          <p:cNvSpPr>
            <a:spLocks noChangeArrowheads="1"/>
          </p:cNvSpPr>
          <p:nvPr/>
        </p:nvSpPr>
        <p:spPr bwMode="auto">
          <a:xfrm>
            <a:off x="-22225" y="-7938"/>
            <a:ext cx="9928225" cy="628651"/>
          </a:xfrm>
          <a:prstGeom prst="rect">
            <a:avLst/>
          </a:prstGeom>
          <a:solidFill>
            <a:srgbClr val="9BBB59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pPr>
              <a:defRPr/>
            </a:pPr>
            <a:endParaRPr lang="ru-RU" b="1"/>
          </a:p>
        </p:txBody>
      </p:sp>
      <p:sp>
        <p:nvSpPr>
          <p:cNvPr id="13" name="Нашивка 12"/>
          <p:cNvSpPr/>
          <p:nvPr/>
        </p:nvSpPr>
        <p:spPr>
          <a:xfrm>
            <a:off x="9263063" y="-7938"/>
            <a:ext cx="561975" cy="62865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8759825" y="0"/>
            <a:ext cx="561975" cy="62865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442" name="TextBox 49"/>
          <p:cNvSpPr txBox="1">
            <a:spLocks noChangeArrowheads="1"/>
          </p:cNvSpPr>
          <p:nvPr/>
        </p:nvSpPr>
        <p:spPr bwMode="auto">
          <a:xfrm>
            <a:off x="266700" y="61913"/>
            <a:ext cx="8486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/>
              <a:t>Мониторинг качества подготовки кадров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/>
          </a:p>
        </p:txBody>
      </p:sp>
      <p:grpSp>
        <p:nvGrpSpPr>
          <p:cNvPr id="18443" name="Группа 5"/>
          <p:cNvGrpSpPr>
            <a:grpSpLocks/>
          </p:cNvGrpSpPr>
          <p:nvPr/>
        </p:nvGrpSpPr>
        <p:grpSpPr bwMode="auto">
          <a:xfrm>
            <a:off x="498475" y="1962150"/>
            <a:ext cx="9140825" cy="3209925"/>
            <a:chOff x="373006" y="2265100"/>
            <a:chExt cx="9171044" cy="3697305"/>
          </a:xfrm>
        </p:grpSpPr>
        <p:graphicFrame>
          <p:nvGraphicFramePr>
            <p:cNvPr id="3" name="Схема 2"/>
            <p:cNvGraphicFramePr/>
            <p:nvPr/>
          </p:nvGraphicFramePr>
          <p:xfrm>
            <a:off x="373006" y="2265100"/>
            <a:ext cx="9171044" cy="328736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6" name="Скругленный прямоугольник 15"/>
            <p:cNvSpPr>
              <a:spLocks noChangeArrowheads="1"/>
            </p:cNvSpPr>
            <p:nvPr/>
          </p:nvSpPr>
          <p:spPr bwMode="auto">
            <a:xfrm>
              <a:off x="742524" y="5777723"/>
              <a:ext cx="8564207" cy="184682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srgbClr val="808080">
                  <a:alpha val="39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kumimoji="0" lang="ru-RU" altLang="ru-RU" sz="1400" b="1" dirty="0" smtClean="0">
                  <a:solidFill>
                    <a:schemeClr val="bg1"/>
                  </a:solidFill>
                  <a:latin typeface="Calibri" pitchFamily="34" charset="0"/>
                </a:rPr>
                <a:t>ИНФОРМАЦИОННАЯ БАЗА</a:t>
              </a:r>
            </a:p>
          </p:txBody>
        </p:sp>
        <p:pic>
          <p:nvPicPr>
            <p:cNvPr id="17" name="Picture 64" descr="C:\Users\Sokolova\Desktop\logo-pfr.jp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1196" y="5290833"/>
              <a:ext cx="465835" cy="475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70" name="TextBox 17"/>
            <p:cNvSpPr txBox="1">
              <a:spLocks noChangeArrowheads="1"/>
            </p:cNvSpPr>
            <p:nvPr/>
          </p:nvSpPr>
          <p:spPr bwMode="auto">
            <a:xfrm>
              <a:off x="7160795" y="5283074"/>
              <a:ext cx="11350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400">
                  <a:solidFill>
                    <a:srgbClr val="C00000"/>
                  </a:solidFill>
                </a:rPr>
                <a:t>Данные</a:t>
              </a:r>
            </a:p>
          </p:txBody>
        </p:sp>
        <p:sp>
          <p:nvSpPr>
            <p:cNvPr id="26640" name="Прямоугольник 20"/>
            <p:cNvSpPr>
              <a:spLocks noChangeArrowheads="1"/>
            </p:cNvSpPr>
            <p:nvPr/>
          </p:nvSpPr>
          <p:spPr bwMode="auto">
            <a:xfrm>
              <a:off x="935247" y="5432129"/>
              <a:ext cx="2296743" cy="29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kumimoji="0" lang="ru-RU" altLang="ru-RU" sz="1050" b="1" dirty="0" smtClean="0">
                  <a:solidFill>
                    <a:srgbClr val="C00000"/>
                  </a:solidFill>
                  <a:latin typeface="Arial" pitchFamily="34" charset="0"/>
                </a:rPr>
                <a:t>С</a:t>
              </a:r>
              <a:r>
                <a:rPr kumimoji="0" lang="en-US" altLang="ru-RU" sz="1050" b="1" dirty="0" err="1" smtClean="0">
                  <a:solidFill>
                    <a:srgbClr val="C00000"/>
                  </a:solidFill>
                  <a:latin typeface="Arial" pitchFamily="34" charset="0"/>
                </a:rPr>
                <a:t>ompetition</a:t>
              </a:r>
              <a:r>
                <a:rPr kumimoji="0" lang="en-US" altLang="ru-RU" sz="1050" b="1" dirty="0" smtClean="0">
                  <a:solidFill>
                    <a:srgbClr val="C00000"/>
                  </a:solidFill>
                  <a:latin typeface="Arial" pitchFamily="34" charset="0"/>
                </a:rPr>
                <a:t> Information system</a:t>
              </a:r>
              <a:endParaRPr kumimoji="0" lang="ru-RU" altLang="ru-RU" sz="1050" b="1" dirty="0" smtClean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26641" name="Прямоугольник 25"/>
            <p:cNvSpPr>
              <a:spLocks noChangeArrowheads="1"/>
            </p:cNvSpPr>
            <p:nvPr/>
          </p:nvSpPr>
          <p:spPr bwMode="auto">
            <a:xfrm>
              <a:off x="4463183" y="5382759"/>
              <a:ext cx="1250308" cy="292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r>
                <a:rPr kumimoji="0" lang="ru-RU" altLang="ru-RU" sz="1050" b="1" dirty="0" smtClean="0">
                  <a:solidFill>
                    <a:srgbClr val="C00000"/>
                  </a:solidFill>
                  <a:latin typeface="Arial" pitchFamily="34" charset="0"/>
                </a:rPr>
                <a:t>Реестр НОК</a:t>
              </a: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flipH="1" flipV="1">
              <a:off x="572100" y="3396966"/>
              <a:ext cx="3185" cy="215218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575286" y="3396966"/>
              <a:ext cx="359961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588028" y="5549155"/>
              <a:ext cx="36155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>
              <a:off x="575286" y="4260036"/>
              <a:ext cx="359961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flipV="1">
              <a:off x="5665709" y="4889053"/>
              <a:ext cx="0" cy="69850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 стрелкой 53"/>
            <p:cNvCxnSpPr/>
            <p:nvPr/>
          </p:nvCxnSpPr>
          <p:spPr>
            <a:xfrm>
              <a:off x="5374235" y="4889053"/>
              <a:ext cx="291473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9322659" y="4852483"/>
              <a:ext cx="14334" cy="69850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8961104" y="5550984"/>
              <a:ext cx="361554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>
              <a:off x="8961104" y="4852483"/>
              <a:ext cx="361554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Скругленный прямоугольник 59"/>
          <p:cNvSpPr/>
          <p:nvPr/>
        </p:nvSpPr>
        <p:spPr>
          <a:xfrm>
            <a:off x="415925" y="917575"/>
            <a:ext cx="9128125" cy="522288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8445" name="Группа 31"/>
          <p:cNvGrpSpPr>
            <a:grpSpLocks/>
          </p:cNvGrpSpPr>
          <p:nvPr/>
        </p:nvGrpSpPr>
        <p:grpSpPr bwMode="auto">
          <a:xfrm>
            <a:off x="266700" y="5308600"/>
            <a:ext cx="9502775" cy="1296988"/>
            <a:chOff x="190503" y="3284541"/>
            <a:chExt cx="9502775" cy="1296984"/>
          </a:xfrm>
        </p:grpSpPr>
        <p:sp>
          <p:nvSpPr>
            <p:cNvPr id="33" name="arrow21"/>
            <p:cNvSpPr/>
            <p:nvPr/>
          </p:nvSpPr>
          <p:spPr>
            <a:xfrm>
              <a:off x="7123116" y="3789364"/>
              <a:ext cx="415925" cy="619123"/>
            </a:xfrm>
            <a:prstGeom prst="rightArrow">
              <a:avLst>
                <a:gd name="adj1" fmla="val 48700"/>
                <a:gd name="adj2" fmla="val 7106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lIns="72000" tIns="0" rIns="0" bIns="0" anchor="ctr">
              <a:normAutofit/>
            </a:bodyPr>
            <a:lstStyle/>
            <a:p>
              <a:pPr indent="-266700" fontAlgn="auto">
                <a:lnSpc>
                  <a:spcPct val="80000"/>
                </a:lnSpc>
                <a:spcBef>
                  <a:spcPct val="50000"/>
                </a:spcBef>
                <a:spcAft>
                  <a:spcPts val="600"/>
                </a:spcAft>
                <a:buClr>
                  <a:srgbClr val="2E8DBE"/>
                </a:buClr>
                <a:defRPr/>
              </a:pPr>
              <a:endParaRPr lang="ru-RU" sz="1600" b="1" dirty="0">
                <a:solidFill>
                  <a:srgbClr val="003864"/>
                </a:solidFill>
                <a:cs typeface="Arial" pitchFamily="34" charset="0"/>
              </a:endParaRPr>
            </a:p>
          </p:txBody>
        </p:sp>
        <p:sp>
          <p:nvSpPr>
            <p:cNvPr id="34" name="arrow21"/>
            <p:cNvSpPr/>
            <p:nvPr/>
          </p:nvSpPr>
          <p:spPr>
            <a:xfrm>
              <a:off x="4732341" y="3789364"/>
              <a:ext cx="415925" cy="619123"/>
            </a:xfrm>
            <a:prstGeom prst="rightArrow">
              <a:avLst>
                <a:gd name="adj1" fmla="val 48700"/>
                <a:gd name="adj2" fmla="val 7106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lIns="72000" tIns="0" rIns="0" bIns="0" anchor="ctr">
              <a:normAutofit/>
            </a:bodyPr>
            <a:lstStyle/>
            <a:p>
              <a:pPr indent="-266700" fontAlgn="auto">
                <a:lnSpc>
                  <a:spcPct val="80000"/>
                </a:lnSpc>
                <a:spcBef>
                  <a:spcPct val="50000"/>
                </a:spcBef>
                <a:spcAft>
                  <a:spcPts val="600"/>
                </a:spcAft>
                <a:buClr>
                  <a:srgbClr val="2E8DBE"/>
                </a:buClr>
                <a:defRPr/>
              </a:pPr>
              <a:endParaRPr lang="ru-RU" sz="1600" b="1" dirty="0">
                <a:solidFill>
                  <a:srgbClr val="003864"/>
                </a:solidFill>
                <a:cs typeface="Arial" pitchFamily="34" charset="0"/>
              </a:endParaRPr>
            </a:p>
          </p:txBody>
        </p:sp>
        <p:sp>
          <p:nvSpPr>
            <p:cNvPr id="35" name="arrow21"/>
            <p:cNvSpPr/>
            <p:nvPr/>
          </p:nvSpPr>
          <p:spPr>
            <a:xfrm>
              <a:off x="2360616" y="3789364"/>
              <a:ext cx="417512" cy="619123"/>
            </a:xfrm>
            <a:prstGeom prst="rightArrow">
              <a:avLst>
                <a:gd name="adj1" fmla="val 48700"/>
                <a:gd name="adj2" fmla="val 7106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lIns="72000" tIns="0" rIns="0" bIns="0" anchor="ctr">
              <a:normAutofit/>
            </a:bodyPr>
            <a:lstStyle/>
            <a:p>
              <a:pPr indent="-266700" fontAlgn="auto">
                <a:lnSpc>
                  <a:spcPct val="80000"/>
                </a:lnSpc>
                <a:spcBef>
                  <a:spcPct val="50000"/>
                </a:spcBef>
                <a:spcAft>
                  <a:spcPts val="600"/>
                </a:spcAft>
                <a:buClr>
                  <a:srgbClr val="2E8DBE"/>
                </a:buClr>
                <a:defRPr/>
              </a:pPr>
              <a:endParaRPr lang="ru-RU" sz="1600" b="1" dirty="0">
                <a:solidFill>
                  <a:srgbClr val="003864"/>
                </a:solidFill>
                <a:cs typeface="Arial" pitchFamily="34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0503" y="3430591"/>
              <a:ext cx="9502775" cy="1150934"/>
            </a:xfrm>
            <a:prstGeom prst="round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50" name="TextBox 101"/>
            <p:cNvSpPr txBox="1">
              <a:spLocks noChangeArrowheads="1"/>
            </p:cNvSpPr>
            <p:nvPr/>
          </p:nvSpPr>
          <p:spPr bwMode="auto">
            <a:xfrm>
              <a:off x="3106738" y="3284541"/>
              <a:ext cx="3679826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600" b="0">
                  <a:solidFill>
                    <a:srgbClr val="C00000"/>
                  </a:solidFill>
                </a:rPr>
                <a:t>Процедура мониторинга занятости*</a:t>
              </a: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401641" y="3679828"/>
              <a:ext cx="1958975" cy="812797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52" name="TextBox 97"/>
            <p:cNvSpPr txBox="1">
              <a:spLocks noChangeArrowheads="1"/>
            </p:cNvSpPr>
            <p:nvPr/>
          </p:nvSpPr>
          <p:spPr bwMode="auto">
            <a:xfrm>
              <a:off x="776291" y="3557590"/>
              <a:ext cx="1296987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>
                  <a:solidFill>
                    <a:srgbClr val="C00000"/>
                  </a:solidFill>
                </a:rPr>
                <a:t>Организации СПО</a:t>
              </a:r>
            </a:p>
          </p:txBody>
        </p:sp>
        <p:pic>
          <p:nvPicPr>
            <p:cNvPr id="41" name="Picture 2" descr="academic, academy, cap, education, graduate, graduation, handdrawn, knowledge, learning, school, student, teach, teaching, university icon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225" y="3861414"/>
              <a:ext cx="503323" cy="503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54" name="TextBox 97"/>
            <p:cNvSpPr txBox="1">
              <a:spLocks noChangeArrowheads="1"/>
            </p:cNvSpPr>
            <p:nvPr/>
          </p:nvSpPr>
          <p:spPr bwMode="auto">
            <a:xfrm>
              <a:off x="920751" y="3781429"/>
              <a:ext cx="155416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 i="1"/>
                <a:t>Заполнение шаблона сведениями о выпускниках (ФИО, дата рождения и др.)</a:t>
              </a:r>
            </a:p>
          </p:txBody>
        </p:sp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6314" y="3833913"/>
              <a:ext cx="588907" cy="558326"/>
            </a:xfrm>
            <a:prstGeom prst="rect">
              <a:avLst/>
            </a:prstGeom>
          </p:spPr>
        </p:pic>
        <p:sp>
          <p:nvSpPr>
            <p:cNvPr id="45" name="Скругленный прямоугольник 44"/>
            <p:cNvSpPr/>
            <p:nvPr/>
          </p:nvSpPr>
          <p:spPr>
            <a:xfrm>
              <a:off x="2778128" y="3679828"/>
              <a:ext cx="1957388" cy="812797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57" name="TextBox 97"/>
            <p:cNvSpPr txBox="1">
              <a:spLocks noChangeArrowheads="1"/>
            </p:cNvSpPr>
            <p:nvPr/>
          </p:nvSpPr>
          <p:spPr bwMode="auto">
            <a:xfrm>
              <a:off x="3260725" y="3557588"/>
              <a:ext cx="971550" cy="2460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>
                  <a:solidFill>
                    <a:srgbClr val="C00000"/>
                  </a:solidFill>
                </a:rPr>
                <a:t>Субъект РФ</a:t>
              </a:r>
            </a:p>
          </p:txBody>
        </p:sp>
        <p:sp>
          <p:nvSpPr>
            <p:cNvPr id="18458" name="TextBox 97"/>
            <p:cNvSpPr txBox="1">
              <a:spLocks noChangeArrowheads="1"/>
            </p:cNvSpPr>
            <p:nvPr/>
          </p:nvSpPr>
          <p:spPr bwMode="auto">
            <a:xfrm>
              <a:off x="3425825" y="3781426"/>
              <a:ext cx="141128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 i="1"/>
                <a:t>Сбор с ОО СПО заполненных шаблонов и загрузка их в ФРДО</a:t>
              </a: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5148266" y="3679828"/>
              <a:ext cx="1958975" cy="812797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53" name="Picture 8" descr="http://www.obrnadzor.gov.ru/common/img/logo_old.gif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9027" y="3834110"/>
              <a:ext cx="617718" cy="5579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61" name="TextBox 97"/>
            <p:cNvSpPr txBox="1">
              <a:spLocks noChangeArrowheads="1"/>
            </p:cNvSpPr>
            <p:nvPr/>
          </p:nvSpPr>
          <p:spPr bwMode="auto">
            <a:xfrm>
              <a:off x="5576889" y="3557590"/>
              <a:ext cx="1103312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>
                  <a:solidFill>
                    <a:srgbClr val="C00000"/>
                  </a:solidFill>
                </a:rPr>
                <a:t>Рособрнадзор</a:t>
              </a:r>
            </a:p>
          </p:txBody>
        </p:sp>
        <p:sp>
          <p:nvSpPr>
            <p:cNvPr id="18462" name="TextBox 97"/>
            <p:cNvSpPr txBox="1">
              <a:spLocks noChangeArrowheads="1"/>
            </p:cNvSpPr>
            <p:nvPr/>
          </p:nvSpPr>
          <p:spPr bwMode="auto">
            <a:xfrm>
              <a:off x="5764216" y="3781431"/>
              <a:ext cx="1411287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 i="1"/>
                <a:t>Формирование и отправка запроса в Пенсионный фонд России</a:t>
              </a: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7551741" y="3679828"/>
              <a:ext cx="1957387" cy="812797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8464" name="TextBox 97"/>
            <p:cNvSpPr txBox="1">
              <a:spLocks noChangeArrowheads="1"/>
            </p:cNvSpPr>
            <p:nvPr/>
          </p:nvSpPr>
          <p:spPr bwMode="auto">
            <a:xfrm>
              <a:off x="7699376" y="3556002"/>
              <a:ext cx="1646238" cy="248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46800" rIns="36000" bIns="46800"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>
                  <a:solidFill>
                    <a:srgbClr val="C00000"/>
                  </a:solidFill>
                </a:rPr>
                <a:t>Пенсионный фонд России</a:t>
              </a:r>
            </a:p>
          </p:txBody>
        </p:sp>
        <p:pic>
          <p:nvPicPr>
            <p:cNvPr id="63" name="Picture 2" descr="http://www.usinsk.ru/uploads/posts/2010-11/1289495884_pfr.jpg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2102" y="3871174"/>
              <a:ext cx="641258" cy="483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6" name="TextBox 97"/>
            <p:cNvSpPr txBox="1">
              <a:spLocks noChangeArrowheads="1"/>
            </p:cNvSpPr>
            <p:nvPr/>
          </p:nvSpPr>
          <p:spPr bwMode="auto">
            <a:xfrm>
              <a:off x="8143878" y="3781431"/>
              <a:ext cx="1417638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spcAft>
                  <a:spcPts val="600"/>
                </a:spcAft>
                <a:buFont typeface="Arial" charset="0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Arial" charset="0"/>
                <a:buChar char="•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altLang="ru-RU" sz="1000" b="0" i="1"/>
                <a:t>Определение наличия СНИЛС</a:t>
              </a:r>
              <a:br>
                <a:rPr lang="ru-RU" altLang="ru-RU" sz="1000" b="0" i="1"/>
              </a:br>
              <a:r>
                <a:rPr lang="ru-RU" altLang="ru-RU" sz="1000" b="0" i="1"/>
                <a:t>и формирование статистики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17012</TotalTime>
  <Words>1002</Words>
  <Application>Microsoft Office PowerPoint</Application>
  <PresentationFormat>Лист A4 (210x297 мм)</PresentationFormat>
  <Paragraphs>170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Times New Roman</vt:lpstr>
      <vt:lpstr>Главная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фокус-групп и опросов предприятий промышленности, строительства, транспорта, связи, торговли и сферы деловых услуг в рамках Мониторинга экономики образования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Juliana</dc:creator>
  <cp:lastModifiedBy>Кристина</cp:lastModifiedBy>
  <cp:revision>1307</cp:revision>
  <cp:lastPrinted>2015-11-19T05:19:00Z</cp:lastPrinted>
  <dcterms:created xsi:type="dcterms:W3CDTF">2013-03-25T12:57:16Z</dcterms:created>
  <dcterms:modified xsi:type="dcterms:W3CDTF">2015-11-20T04:40:38Z</dcterms:modified>
</cp:coreProperties>
</file>