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</p:sldMasterIdLst>
  <p:notesMasterIdLst>
    <p:notesMasterId r:id="rId18"/>
  </p:notesMasterIdLst>
  <p:handoutMasterIdLst>
    <p:handoutMasterId r:id="rId19"/>
  </p:handoutMasterIdLst>
  <p:sldIdLst>
    <p:sldId id="355" r:id="rId2"/>
    <p:sldId id="374" r:id="rId3"/>
    <p:sldId id="366" r:id="rId4"/>
    <p:sldId id="371" r:id="rId5"/>
    <p:sldId id="359" r:id="rId6"/>
    <p:sldId id="360" r:id="rId7"/>
    <p:sldId id="367" r:id="rId8"/>
    <p:sldId id="362" r:id="rId9"/>
    <p:sldId id="363" r:id="rId10"/>
    <p:sldId id="364" r:id="rId11"/>
    <p:sldId id="365" r:id="rId12"/>
    <p:sldId id="368" r:id="rId13"/>
    <p:sldId id="373" r:id="rId14"/>
    <p:sldId id="372" r:id="rId15"/>
    <p:sldId id="370" r:id="rId16"/>
    <p:sldId id="34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CC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24" autoAdjust="0"/>
  </p:normalViewPr>
  <p:slideViewPr>
    <p:cSldViewPr>
      <p:cViewPr>
        <p:scale>
          <a:sx n="69" d="100"/>
          <a:sy n="69" d="100"/>
        </p:scale>
        <p:origin x="-1374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6473206474190735E-2"/>
          <c:y val="2.4774774774774803E-2"/>
          <c:w val="0.91711111111111121"/>
          <c:h val="0.66276198093978123"/>
        </c:manualLayout>
      </c:layout>
      <c:barChart>
        <c:barDir val="col"/>
        <c:grouping val="clustered"/>
        <c:dLbls/>
        <c:axId val="81294464"/>
        <c:axId val="81296000"/>
      </c:barChart>
      <c:catAx>
        <c:axId val="81294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81296000"/>
        <c:crosses val="autoZero"/>
        <c:auto val="1"/>
        <c:lblAlgn val="ctr"/>
        <c:lblOffset val="100"/>
      </c:catAx>
      <c:valAx>
        <c:axId val="81296000"/>
        <c:scaling>
          <c:orientation val="minMax"/>
          <c:max val="90"/>
        </c:scaling>
        <c:axPos val="l"/>
        <c:majorGridlines/>
        <c:numFmt formatCode="General" sourceLinked="1"/>
        <c:tickLblPos val="nextTo"/>
        <c:crossAx val="8129446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822812773403321"/>
          <c:y val="4.6094499496745586E-2"/>
          <c:w val="9.3601487314085727E-2"/>
          <c:h val="0.13003865507118545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70048-6A30-40F7-BCF1-6547716E173D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988B7E-C0BC-469D-96BA-6F1F7B1EA087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tx1">
                  <a:lumMod val="85000"/>
                </a:schemeClr>
              </a:solidFill>
            </a:rPr>
            <a:t>Указ Президента РФ от 7 мая 2012 г. N 597 "О мероприятиях по реализации государственной социальной политики";</a:t>
          </a:r>
          <a:endParaRPr lang="ru-RU" sz="2400" dirty="0">
            <a:solidFill>
              <a:schemeClr val="tx1">
                <a:lumMod val="85000"/>
              </a:schemeClr>
            </a:solidFill>
          </a:endParaRPr>
        </a:p>
      </dgm:t>
    </dgm:pt>
    <dgm:pt modelId="{4191E30B-7B0D-4727-9959-156AD6DB24FE}" type="parTrans" cxnId="{05478EDE-8426-4161-A3B0-5CAFCA291684}">
      <dgm:prSet/>
      <dgm:spPr/>
      <dgm:t>
        <a:bodyPr/>
        <a:lstStyle/>
        <a:p>
          <a:endParaRPr lang="ru-RU"/>
        </a:p>
      </dgm:t>
    </dgm:pt>
    <dgm:pt modelId="{A1349305-2116-423E-AAEB-AE33BFBF9662}" type="sibTrans" cxnId="{05478EDE-8426-4161-A3B0-5CAFCA291684}">
      <dgm:prSet/>
      <dgm:spPr/>
      <dgm:t>
        <a:bodyPr/>
        <a:lstStyle/>
        <a:p>
          <a:endParaRPr lang="ru-RU"/>
        </a:p>
      </dgm:t>
    </dgm:pt>
    <dgm:pt modelId="{931F68F3-0824-4803-95CB-636D8A30EA55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tx1">
                  <a:lumMod val="85000"/>
                </a:schemeClr>
              </a:solidFill>
            </a:rPr>
            <a:t>Перечень поручений Президента РФ от 27 июля 2012 года по итогам совещания по реализации указов Президента в сфере социальной политики;</a:t>
          </a:r>
          <a:endParaRPr lang="ru-RU" sz="2400" dirty="0">
            <a:solidFill>
              <a:schemeClr val="tx1">
                <a:lumMod val="85000"/>
              </a:schemeClr>
            </a:solidFill>
          </a:endParaRPr>
        </a:p>
      </dgm:t>
    </dgm:pt>
    <dgm:pt modelId="{BD5E6073-BA45-4BCD-BC9F-40D78EA99C59}" type="parTrans" cxnId="{EE30A268-97CA-4E68-A464-2F2D69C514C0}">
      <dgm:prSet/>
      <dgm:spPr/>
      <dgm:t>
        <a:bodyPr/>
        <a:lstStyle/>
        <a:p>
          <a:endParaRPr lang="ru-RU"/>
        </a:p>
      </dgm:t>
    </dgm:pt>
    <dgm:pt modelId="{A1A70BF1-FAAB-4B3C-8DDC-387C6FD49C9C}" type="sibTrans" cxnId="{EE30A268-97CA-4E68-A464-2F2D69C514C0}">
      <dgm:prSet/>
      <dgm:spPr/>
      <dgm:t>
        <a:bodyPr/>
        <a:lstStyle/>
        <a:p>
          <a:endParaRPr lang="ru-RU"/>
        </a:p>
      </dgm:t>
    </dgm:pt>
    <dgm:pt modelId="{79F92EC9-D02B-49E4-AF66-7A4C1DE68817}" type="pres">
      <dgm:prSet presAssocID="{69170048-6A30-40F7-BCF1-6547716E17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2F8147-BF91-40D8-9120-2B5394261EF1}" type="pres">
      <dgm:prSet presAssocID="{57988B7E-C0BC-469D-96BA-6F1F7B1EA08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512AE-2255-48CE-BFCD-56D37943844A}" type="pres">
      <dgm:prSet presAssocID="{A1349305-2116-423E-AAEB-AE33BFBF9662}" presName="spacer" presStyleCnt="0"/>
      <dgm:spPr/>
    </dgm:pt>
    <dgm:pt modelId="{3895035C-3B77-4FBB-A100-AE7A3A114E3C}" type="pres">
      <dgm:prSet presAssocID="{931F68F3-0824-4803-95CB-636D8A30EA5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4DD7B5-40EC-496E-80A8-835967582E6A}" type="presOf" srcId="{931F68F3-0824-4803-95CB-636D8A30EA55}" destId="{3895035C-3B77-4FBB-A100-AE7A3A114E3C}" srcOrd="0" destOrd="0" presId="urn:microsoft.com/office/officeart/2005/8/layout/vList2"/>
    <dgm:cxn modelId="{EE30A268-97CA-4E68-A464-2F2D69C514C0}" srcId="{69170048-6A30-40F7-BCF1-6547716E173D}" destId="{931F68F3-0824-4803-95CB-636D8A30EA55}" srcOrd="1" destOrd="0" parTransId="{BD5E6073-BA45-4BCD-BC9F-40D78EA99C59}" sibTransId="{A1A70BF1-FAAB-4B3C-8DDC-387C6FD49C9C}"/>
    <dgm:cxn modelId="{6AAF7BD9-ABB0-41ED-A372-34790BA8A8D2}" type="presOf" srcId="{57988B7E-C0BC-469D-96BA-6F1F7B1EA087}" destId="{0A2F8147-BF91-40D8-9120-2B5394261EF1}" srcOrd="0" destOrd="0" presId="urn:microsoft.com/office/officeart/2005/8/layout/vList2"/>
    <dgm:cxn modelId="{D02DF4D7-CFBA-4DD9-A173-C3B352F3D467}" type="presOf" srcId="{69170048-6A30-40F7-BCF1-6547716E173D}" destId="{79F92EC9-D02B-49E4-AF66-7A4C1DE68817}" srcOrd="0" destOrd="0" presId="urn:microsoft.com/office/officeart/2005/8/layout/vList2"/>
    <dgm:cxn modelId="{05478EDE-8426-4161-A3B0-5CAFCA291684}" srcId="{69170048-6A30-40F7-BCF1-6547716E173D}" destId="{57988B7E-C0BC-469D-96BA-6F1F7B1EA087}" srcOrd="0" destOrd="0" parTransId="{4191E30B-7B0D-4727-9959-156AD6DB24FE}" sibTransId="{A1349305-2116-423E-AAEB-AE33BFBF9662}"/>
    <dgm:cxn modelId="{2A38EDBD-442B-45A5-AD57-94686975CD9B}" type="presParOf" srcId="{79F92EC9-D02B-49E4-AF66-7A4C1DE68817}" destId="{0A2F8147-BF91-40D8-9120-2B5394261EF1}" srcOrd="0" destOrd="0" presId="urn:microsoft.com/office/officeart/2005/8/layout/vList2"/>
    <dgm:cxn modelId="{FEB1F955-8075-46CF-8111-18EFFD01235E}" type="presParOf" srcId="{79F92EC9-D02B-49E4-AF66-7A4C1DE68817}" destId="{6DA512AE-2255-48CE-BFCD-56D37943844A}" srcOrd="1" destOrd="0" presId="urn:microsoft.com/office/officeart/2005/8/layout/vList2"/>
    <dgm:cxn modelId="{BF49756A-48D5-40BA-B9CC-A35109A5A46F}" type="presParOf" srcId="{79F92EC9-D02B-49E4-AF66-7A4C1DE68817}" destId="{3895035C-3B77-4FBB-A100-AE7A3A114E3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170048-6A30-40F7-BCF1-6547716E173D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988B7E-C0BC-469D-96BA-6F1F7B1EA087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Постановление Правительства РФ от 12.04.2013 N 329 «О типовой форме трудового договора с руководителем государственного (муниципального) учреждения</a:t>
          </a:r>
          <a:endParaRPr lang="ru-RU" sz="2000" dirty="0">
            <a:solidFill>
              <a:schemeClr val="tx1">
                <a:lumMod val="85000"/>
              </a:schemeClr>
            </a:solidFill>
          </a:endParaRPr>
        </a:p>
      </dgm:t>
    </dgm:pt>
    <dgm:pt modelId="{4191E30B-7B0D-4727-9959-156AD6DB24FE}" type="parTrans" cxnId="{05478EDE-8426-4161-A3B0-5CAFCA291684}">
      <dgm:prSet/>
      <dgm:spPr/>
      <dgm:t>
        <a:bodyPr/>
        <a:lstStyle/>
        <a:p>
          <a:endParaRPr lang="ru-RU"/>
        </a:p>
      </dgm:t>
    </dgm:pt>
    <dgm:pt modelId="{A1349305-2116-423E-AAEB-AE33BFBF9662}" type="sibTrans" cxnId="{05478EDE-8426-4161-A3B0-5CAFCA291684}">
      <dgm:prSet/>
      <dgm:spPr/>
      <dgm:t>
        <a:bodyPr/>
        <a:lstStyle/>
        <a:p>
          <a:endParaRPr lang="ru-RU"/>
        </a:p>
      </dgm:t>
    </dgm:pt>
    <dgm:pt modelId="{931F68F3-0824-4803-95CB-636D8A30EA55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Распоряжение Правительства РФ от 26.11.2012 N 2190-р «Об утверждении Программы поэтапного совершенствования системы оплаты труда в государственных (муниципальных) учреждениях на 2012 - 2018 годы»;</a:t>
          </a:r>
          <a:endParaRPr lang="ru-RU" sz="2000" dirty="0">
            <a:solidFill>
              <a:schemeClr val="tx1">
                <a:lumMod val="8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5E6073-BA45-4BCD-BC9F-40D78EA99C59}" type="parTrans" cxnId="{EE30A268-97CA-4E68-A464-2F2D69C514C0}">
      <dgm:prSet/>
      <dgm:spPr/>
      <dgm:t>
        <a:bodyPr/>
        <a:lstStyle/>
        <a:p>
          <a:endParaRPr lang="ru-RU"/>
        </a:p>
      </dgm:t>
    </dgm:pt>
    <dgm:pt modelId="{A1A70BF1-FAAB-4B3C-8DDC-387C6FD49C9C}" type="sibTrans" cxnId="{EE30A268-97CA-4E68-A464-2F2D69C514C0}">
      <dgm:prSet/>
      <dgm:spPr/>
      <dgm:t>
        <a:bodyPr/>
        <a:lstStyle/>
        <a:p>
          <a:endParaRPr lang="ru-RU"/>
        </a:p>
      </dgm:t>
    </dgm:pt>
    <dgm:pt modelId="{7CB7C5B7-91A3-46B8-A23E-A29182E09753}">
      <dgm:prSet custT="1"/>
      <dgm:spPr/>
      <dgm:t>
        <a:bodyPr/>
        <a:lstStyle/>
        <a:p>
          <a:pPr rtl="0"/>
          <a:r>
            <a:rPr lang="ru-RU" sz="1800" b="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Рекомендации по оформлению трудовых отношений с работниками государственного (муниципального) учреждения при введении эффективного контракта, </a:t>
          </a:r>
          <a:r>
            <a:rPr lang="ru-RU" sz="18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утвержденные приказам Министерства труда и социальной защиты РФ от 26.04.2013 № 167н.  </a:t>
          </a:r>
          <a:endParaRPr lang="ru-RU" sz="1800" dirty="0">
            <a:solidFill>
              <a:schemeClr val="tx1">
                <a:lumMod val="8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32F6751-8C95-4EBE-ADB6-EFF90FDC827A}" type="parTrans" cxnId="{E3B564EA-B1F2-476E-BBC5-39925061632E}">
      <dgm:prSet/>
      <dgm:spPr/>
      <dgm:t>
        <a:bodyPr/>
        <a:lstStyle/>
        <a:p>
          <a:endParaRPr lang="ru-RU"/>
        </a:p>
      </dgm:t>
    </dgm:pt>
    <dgm:pt modelId="{D7117B5E-2506-4442-9F8A-D90FC753D154}" type="sibTrans" cxnId="{E3B564EA-B1F2-476E-BBC5-39925061632E}">
      <dgm:prSet/>
      <dgm:spPr/>
      <dgm:t>
        <a:bodyPr/>
        <a:lstStyle/>
        <a:p>
          <a:endParaRPr lang="ru-RU"/>
        </a:p>
      </dgm:t>
    </dgm:pt>
    <dgm:pt modelId="{FD37EEAF-B9B0-40C1-AB6B-DD38BA871BD9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Федеральный закон от 29.12.2012 № 280-ФЗ «О внесении изменений в отдельные законодательные акты Российской Федерации в части создания прозрачного механизма оплаты труда руководителей государственных (муниципальных) учреждений и представления руководителями этих учреждений сведений о доходах, об имуществе и обязательствах имущественного характера» </a:t>
          </a:r>
          <a:endParaRPr lang="ru-RU" sz="2000" dirty="0">
            <a:solidFill>
              <a:schemeClr val="tx1">
                <a:lumMod val="8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591FD4-9A17-4F23-9E7D-38A64091EF55}" type="parTrans" cxnId="{3CEFDB83-AE85-471F-8FD3-F291BC6581DC}">
      <dgm:prSet/>
      <dgm:spPr/>
      <dgm:t>
        <a:bodyPr/>
        <a:lstStyle/>
        <a:p>
          <a:endParaRPr lang="ru-RU"/>
        </a:p>
      </dgm:t>
    </dgm:pt>
    <dgm:pt modelId="{73FF818A-3EBF-4244-9D77-7CE0F9A7AC07}" type="sibTrans" cxnId="{3CEFDB83-AE85-471F-8FD3-F291BC6581DC}">
      <dgm:prSet/>
      <dgm:spPr/>
      <dgm:t>
        <a:bodyPr/>
        <a:lstStyle/>
        <a:p>
          <a:endParaRPr lang="ru-RU"/>
        </a:p>
      </dgm:t>
    </dgm:pt>
    <dgm:pt modelId="{79F92EC9-D02B-49E4-AF66-7A4C1DE68817}" type="pres">
      <dgm:prSet presAssocID="{69170048-6A30-40F7-BCF1-6547716E17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2F8147-BF91-40D8-9120-2B5394261EF1}" type="pres">
      <dgm:prSet presAssocID="{57988B7E-C0BC-469D-96BA-6F1F7B1EA087}" presName="parentText" presStyleLbl="node1" presStyleIdx="0" presStyleCnt="4" custScaleY="639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512AE-2255-48CE-BFCD-56D37943844A}" type="pres">
      <dgm:prSet presAssocID="{A1349305-2116-423E-AAEB-AE33BFBF9662}" presName="spacer" presStyleCnt="0"/>
      <dgm:spPr/>
    </dgm:pt>
    <dgm:pt modelId="{3895035C-3B77-4FBB-A100-AE7A3A114E3C}" type="pres">
      <dgm:prSet presAssocID="{931F68F3-0824-4803-95CB-636D8A30EA55}" presName="parentText" presStyleLbl="node1" presStyleIdx="1" presStyleCnt="4" custScaleY="740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135AA-41B8-4D0C-8283-C227615FD386}" type="pres">
      <dgm:prSet presAssocID="{A1A70BF1-FAAB-4B3C-8DDC-387C6FD49C9C}" presName="spacer" presStyleCnt="0"/>
      <dgm:spPr/>
    </dgm:pt>
    <dgm:pt modelId="{1E3C97CE-71C9-4315-B40D-2AD001BFCF5D}" type="pres">
      <dgm:prSet presAssocID="{7CB7C5B7-91A3-46B8-A23E-A29182E09753}" presName="parentText" presStyleLbl="node1" presStyleIdx="2" presStyleCnt="4" custScaleY="923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CC04D-954E-44A4-857A-1F7913B2B8B4}" type="pres">
      <dgm:prSet presAssocID="{D7117B5E-2506-4442-9F8A-D90FC753D154}" presName="spacer" presStyleCnt="0"/>
      <dgm:spPr/>
    </dgm:pt>
    <dgm:pt modelId="{82F88171-6A92-4F3F-B177-40282B181765}" type="pres">
      <dgm:prSet presAssocID="{FD37EEAF-B9B0-40C1-AB6B-DD38BA871BD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EFDB83-AE85-471F-8FD3-F291BC6581DC}" srcId="{69170048-6A30-40F7-BCF1-6547716E173D}" destId="{FD37EEAF-B9B0-40C1-AB6B-DD38BA871BD9}" srcOrd="3" destOrd="0" parTransId="{79591FD4-9A17-4F23-9E7D-38A64091EF55}" sibTransId="{73FF818A-3EBF-4244-9D77-7CE0F9A7AC07}"/>
    <dgm:cxn modelId="{410FFF2D-ECD9-456F-9188-40EB7B36A2D7}" type="presOf" srcId="{57988B7E-C0BC-469D-96BA-6F1F7B1EA087}" destId="{0A2F8147-BF91-40D8-9120-2B5394261EF1}" srcOrd="0" destOrd="0" presId="urn:microsoft.com/office/officeart/2005/8/layout/vList2"/>
    <dgm:cxn modelId="{D305E474-6557-4500-9A86-2CC603E6CF90}" type="presOf" srcId="{FD37EEAF-B9B0-40C1-AB6B-DD38BA871BD9}" destId="{82F88171-6A92-4F3F-B177-40282B181765}" srcOrd="0" destOrd="0" presId="urn:microsoft.com/office/officeart/2005/8/layout/vList2"/>
    <dgm:cxn modelId="{E3B564EA-B1F2-476E-BBC5-39925061632E}" srcId="{69170048-6A30-40F7-BCF1-6547716E173D}" destId="{7CB7C5B7-91A3-46B8-A23E-A29182E09753}" srcOrd="2" destOrd="0" parTransId="{032F6751-8C95-4EBE-ADB6-EFF90FDC827A}" sibTransId="{D7117B5E-2506-4442-9F8A-D90FC753D154}"/>
    <dgm:cxn modelId="{0417BE5E-EA02-46CD-B955-DE55D269F3B6}" type="presOf" srcId="{931F68F3-0824-4803-95CB-636D8A30EA55}" destId="{3895035C-3B77-4FBB-A100-AE7A3A114E3C}" srcOrd="0" destOrd="0" presId="urn:microsoft.com/office/officeart/2005/8/layout/vList2"/>
    <dgm:cxn modelId="{EE30A268-97CA-4E68-A464-2F2D69C514C0}" srcId="{69170048-6A30-40F7-BCF1-6547716E173D}" destId="{931F68F3-0824-4803-95CB-636D8A30EA55}" srcOrd="1" destOrd="0" parTransId="{BD5E6073-BA45-4BCD-BC9F-40D78EA99C59}" sibTransId="{A1A70BF1-FAAB-4B3C-8DDC-387C6FD49C9C}"/>
    <dgm:cxn modelId="{05478EDE-8426-4161-A3B0-5CAFCA291684}" srcId="{69170048-6A30-40F7-BCF1-6547716E173D}" destId="{57988B7E-C0BC-469D-96BA-6F1F7B1EA087}" srcOrd="0" destOrd="0" parTransId="{4191E30B-7B0D-4727-9959-156AD6DB24FE}" sibTransId="{A1349305-2116-423E-AAEB-AE33BFBF9662}"/>
    <dgm:cxn modelId="{72F2F40B-DE74-453E-B6BF-0DF8571E1068}" type="presOf" srcId="{7CB7C5B7-91A3-46B8-A23E-A29182E09753}" destId="{1E3C97CE-71C9-4315-B40D-2AD001BFCF5D}" srcOrd="0" destOrd="0" presId="urn:microsoft.com/office/officeart/2005/8/layout/vList2"/>
    <dgm:cxn modelId="{C33FF987-0B86-4A4C-8F50-99D56568ABD1}" type="presOf" srcId="{69170048-6A30-40F7-BCF1-6547716E173D}" destId="{79F92EC9-D02B-49E4-AF66-7A4C1DE68817}" srcOrd="0" destOrd="0" presId="urn:microsoft.com/office/officeart/2005/8/layout/vList2"/>
    <dgm:cxn modelId="{E8F9D42C-D2A8-4A0B-8925-25B0DD69CA90}" type="presParOf" srcId="{79F92EC9-D02B-49E4-AF66-7A4C1DE68817}" destId="{0A2F8147-BF91-40D8-9120-2B5394261EF1}" srcOrd="0" destOrd="0" presId="urn:microsoft.com/office/officeart/2005/8/layout/vList2"/>
    <dgm:cxn modelId="{6F9BB328-0D4B-495B-BCDF-AE465CAC3C3D}" type="presParOf" srcId="{79F92EC9-D02B-49E4-AF66-7A4C1DE68817}" destId="{6DA512AE-2255-48CE-BFCD-56D37943844A}" srcOrd="1" destOrd="0" presId="urn:microsoft.com/office/officeart/2005/8/layout/vList2"/>
    <dgm:cxn modelId="{5735317B-AAF3-4965-AA23-0CF9D7D2BDBA}" type="presParOf" srcId="{79F92EC9-D02B-49E4-AF66-7A4C1DE68817}" destId="{3895035C-3B77-4FBB-A100-AE7A3A114E3C}" srcOrd="2" destOrd="0" presId="urn:microsoft.com/office/officeart/2005/8/layout/vList2"/>
    <dgm:cxn modelId="{C5A8E779-E0D4-4504-B9A4-FF52ED2443B1}" type="presParOf" srcId="{79F92EC9-D02B-49E4-AF66-7A4C1DE68817}" destId="{849135AA-41B8-4D0C-8283-C227615FD386}" srcOrd="3" destOrd="0" presId="urn:microsoft.com/office/officeart/2005/8/layout/vList2"/>
    <dgm:cxn modelId="{441F1E30-1B2B-4360-AED0-31ADD5765942}" type="presParOf" srcId="{79F92EC9-D02B-49E4-AF66-7A4C1DE68817}" destId="{1E3C97CE-71C9-4315-B40D-2AD001BFCF5D}" srcOrd="4" destOrd="0" presId="urn:microsoft.com/office/officeart/2005/8/layout/vList2"/>
    <dgm:cxn modelId="{B39CB430-E43A-4C3E-8C15-DF9E600FAC9A}" type="presParOf" srcId="{79F92EC9-D02B-49E4-AF66-7A4C1DE68817}" destId="{2C4CC04D-954E-44A4-857A-1F7913B2B8B4}" srcOrd="5" destOrd="0" presId="urn:microsoft.com/office/officeart/2005/8/layout/vList2"/>
    <dgm:cxn modelId="{C3A18382-858E-4C01-96C0-2ECF008D956B}" type="presParOf" srcId="{79F92EC9-D02B-49E4-AF66-7A4C1DE68817}" destId="{82F88171-6A92-4F3F-B177-40282B18176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2F8147-BF91-40D8-9120-2B5394261EF1}">
      <dsp:nvSpPr>
        <dsp:cNvPr id="0" name=""/>
        <dsp:cNvSpPr/>
      </dsp:nvSpPr>
      <dsp:spPr>
        <a:xfrm>
          <a:off x="0" y="1005837"/>
          <a:ext cx="8229599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85000"/>
                </a:schemeClr>
              </a:solidFill>
            </a:rPr>
            <a:t>Указ Президента РФ от 7 мая 2012 г. N 597 "О мероприятиях по реализации государственной социальной политики";</a:t>
          </a:r>
          <a:endParaRPr lang="ru-RU" sz="2400" kern="1200" dirty="0">
            <a:solidFill>
              <a:schemeClr val="tx1">
                <a:lumMod val="85000"/>
              </a:schemeClr>
            </a:solidFill>
          </a:endParaRPr>
        </a:p>
      </dsp:txBody>
      <dsp:txXfrm>
        <a:off x="0" y="1005837"/>
        <a:ext cx="8229599" cy="1254825"/>
      </dsp:txXfrm>
    </dsp:sp>
    <dsp:sp modelId="{3895035C-3B77-4FBB-A100-AE7A3A114E3C}">
      <dsp:nvSpPr>
        <dsp:cNvPr id="0" name=""/>
        <dsp:cNvSpPr/>
      </dsp:nvSpPr>
      <dsp:spPr>
        <a:xfrm>
          <a:off x="0" y="2447862"/>
          <a:ext cx="8229599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85000"/>
                </a:schemeClr>
              </a:solidFill>
            </a:rPr>
            <a:t>Перечень поручений Президента РФ от 27 июля 2012 года по итогам совещания по реализации указов Президента в сфере социальной политики;</a:t>
          </a:r>
          <a:endParaRPr lang="ru-RU" sz="2400" kern="1200" dirty="0">
            <a:solidFill>
              <a:schemeClr val="tx1">
                <a:lumMod val="85000"/>
              </a:schemeClr>
            </a:solidFill>
          </a:endParaRPr>
        </a:p>
      </dsp:txBody>
      <dsp:txXfrm>
        <a:off x="0" y="2447862"/>
        <a:ext cx="8229599" cy="12548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2F8147-BF91-40D8-9120-2B5394261EF1}">
      <dsp:nvSpPr>
        <dsp:cNvPr id="0" name=""/>
        <dsp:cNvSpPr/>
      </dsp:nvSpPr>
      <dsp:spPr>
        <a:xfrm>
          <a:off x="0" y="3079"/>
          <a:ext cx="8424936" cy="1067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Постановление Правительства РФ от 12.04.2013 N 329 «О типовой форме трудового договора с руководителем государственного (муниципального) учреждения</a:t>
          </a:r>
          <a:endParaRPr lang="ru-RU" sz="2000" kern="1200" dirty="0">
            <a:solidFill>
              <a:schemeClr val="tx1">
                <a:lumMod val="85000"/>
              </a:schemeClr>
            </a:solidFill>
          </a:endParaRPr>
        </a:p>
      </dsp:txBody>
      <dsp:txXfrm>
        <a:off x="0" y="3079"/>
        <a:ext cx="8424936" cy="1067750"/>
      </dsp:txXfrm>
    </dsp:sp>
    <dsp:sp modelId="{3895035C-3B77-4FBB-A100-AE7A3A114E3C}">
      <dsp:nvSpPr>
        <dsp:cNvPr id="0" name=""/>
        <dsp:cNvSpPr/>
      </dsp:nvSpPr>
      <dsp:spPr>
        <a:xfrm>
          <a:off x="0" y="1079292"/>
          <a:ext cx="8424936" cy="12353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Распоряжение Правительства РФ от 26.11.2012 N 2190-р «Об утверждении Программы поэтапного совершенствования системы оплаты труда в государственных (муниципальных) учреждениях на 2012 - 2018 годы»;</a:t>
          </a:r>
          <a:endParaRPr lang="ru-RU" sz="2000" kern="1200" dirty="0">
            <a:solidFill>
              <a:schemeClr val="tx1">
                <a:lumMod val="8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079292"/>
        <a:ext cx="8424936" cy="1235340"/>
      </dsp:txXfrm>
    </dsp:sp>
    <dsp:sp modelId="{1E3C97CE-71C9-4315-B40D-2AD001BFCF5D}">
      <dsp:nvSpPr>
        <dsp:cNvPr id="0" name=""/>
        <dsp:cNvSpPr/>
      </dsp:nvSpPr>
      <dsp:spPr>
        <a:xfrm>
          <a:off x="0" y="2323094"/>
          <a:ext cx="8424936" cy="15407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Рекомендации по оформлению трудовых отношений с работниками государственного (муниципального) учреждения при введении эффективного контракта, </a:t>
          </a:r>
          <a:r>
            <a:rPr lang="ru-RU" sz="1800" kern="12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утвержденные приказам Министерства труда и социальной защиты РФ от 26.04.2013 № 167н.  </a:t>
          </a:r>
          <a:endParaRPr lang="ru-RU" sz="1800" kern="1200" dirty="0">
            <a:solidFill>
              <a:schemeClr val="tx1">
                <a:lumMod val="8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323094"/>
        <a:ext cx="8424936" cy="1540758"/>
      </dsp:txXfrm>
    </dsp:sp>
    <dsp:sp modelId="{82F88171-6A92-4F3F-B177-40282B181765}">
      <dsp:nvSpPr>
        <dsp:cNvPr id="0" name=""/>
        <dsp:cNvSpPr/>
      </dsp:nvSpPr>
      <dsp:spPr>
        <a:xfrm>
          <a:off x="0" y="3872315"/>
          <a:ext cx="8424936" cy="1669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Федеральный закон от 29.12.2012 № 280-ФЗ «О внесении изменений в отдельные законодательные акты Российской Федерации в части создания прозрачного механизма оплаты труда руководителей государственных (муниципальных) учреждений и представления руководителями этих учреждений сведений о доходах, об имуществе и обязательствах имущественного характера» </a:t>
          </a:r>
          <a:endParaRPr lang="ru-RU" sz="2000" kern="1200" dirty="0">
            <a:solidFill>
              <a:schemeClr val="tx1">
                <a:lumMod val="8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872315"/>
        <a:ext cx="8424936" cy="16692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8637961-EE81-4A5E-AE56-03283C364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519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8EC3B-7EF6-455A-BCD1-A5A5FEB79213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41DB8-4658-440A-8070-3DAB49F54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855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41DB8-4658-440A-8070-3DAB49F54D8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500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3D3C0E-6CBC-4579-9F70-E57B75AC17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C1FDF5-A571-4B83-8932-11A1A0291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96D23-320D-4EE1-ADD9-F1F4F6B65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CBD92-467C-4B82-9C68-DDD7CF908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3988FBCA-F4BE-4E9A-B4E7-A4AB1EADC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36BFE-B0F7-4D8B-BBEE-595CC7F9F1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B4B1F-E64B-41AB-84CA-0F7FF1390C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CA119-58B8-4C6A-B94F-56D420276E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B6F4-5B7C-4B49-822C-2432642AD9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A97354-2A0C-4CFC-A643-F8AEABB4D1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18C74-E884-42DD-90E4-C7414E3D49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3F4FB79-5F42-4007-9BC3-D0816C92FD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429000"/>
            <a:ext cx="8229600" cy="1828800"/>
          </a:xfrm>
        </p:spPr>
        <p:txBody>
          <a:bodyPr>
            <a:noAutofit/>
          </a:bodyPr>
          <a:lstStyle/>
          <a:p>
            <a:r>
              <a:rPr lang="ru-RU" sz="4100" cap="none" dirty="0" smtClean="0"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Эффективный контракт с работником образовательного учреждения</a:t>
            </a:r>
            <a:endParaRPr lang="ru-RU" sz="4100" cap="none" dirty="0"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6074898"/>
            <a:ext cx="3581400" cy="6307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3" descr="Флаг обла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350837"/>
            <a:ext cx="3816350" cy="2544763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495800" y="457200"/>
            <a:ext cx="4495800" cy="1066800"/>
          </a:xfrm>
          <a:prstGeom prst="rect">
            <a:avLst/>
          </a:prstGeom>
        </p:spPr>
        <p:txBody>
          <a:bodyPr vert="horz" lIns="45720" tIns="0" rIns="45720" bIns="0" anchor="b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cap="all" dirty="0" smtClean="0">
                <a:ln w="6350">
                  <a:noFill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МИНИСТЕРСТВО ОБРАЗОВАНИЯ И НАУКИ Самарской области</a:t>
            </a:r>
            <a:endParaRPr kumimoji="0" lang="ru-RU" sz="3600" b="1" i="0" u="none" strike="noStrike" kern="1200" cap="all" spc="0" normalizeH="0" noProof="0" dirty="0">
              <a:ln w="6350">
                <a:noFill/>
              </a:ln>
              <a:solidFill>
                <a:schemeClr val="tx1">
                  <a:lumMod val="85000"/>
                </a:schemeClr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5530"/>
            <a:ext cx="9144000" cy="1077218"/>
          </a:xfr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Обязательные условия для включения в трудовой договор </a:t>
            </a:r>
            <a:r>
              <a:rPr lang="ru-RU" sz="2400" dirty="0" smtClean="0">
                <a:solidFill>
                  <a:srgbClr val="002060"/>
                </a:solidFill>
              </a:rPr>
              <a:t>(статья 57 ТК РФ)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256624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место работы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трудовая функция (работа по должности в соответствии со штатным расписанием, профессии, специальности с указанием квалификации; конкретный вид поручаемой работнику работы)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дата начала 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работы, срок действия договора </a:t>
            </a:r>
            <a:endParaRPr lang="ru-RU" sz="22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условия оплаты 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труда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к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омпенсации за тяжелую работу им работу с вредными и (или) опасными условиями  труда</a:t>
            </a:r>
            <a:endParaRPr lang="ru-RU" sz="22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режим рабочего времени и времени отдыха 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условия, определяющие, в необходимых случаях, особенности работы 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условие об обязательном социальном страховании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продолжительность отпуска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меры социальной поддержки</a:t>
            </a:r>
          </a:p>
          <a:p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другие условия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трудовом договоре не могут  устанавливаться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147248" cy="424851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основания увольнения, не предусмотренные трудовым законодательством;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установление не предусмотренных трудовым законодательством дисциплинарных взысканий;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введение для работников, не предусмотренных законодательством Российской Федерации случаев полной материальной ответственности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93833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solidFill>
                  <a:srgbClr val="002060"/>
                </a:solidFill>
              </a:rPr>
              <a:t>С работниками учреждения, состоящими в трудовых отношениях с работодателем, оформляется дополнительное соглашение к трудовому договору.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84984"/>
            <a:ext cx="9144000" cy="30243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Согласно статье 74 Трудового кодекса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Российской 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Федерации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о 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предстоящих изменениях, определенных сторонами условий трудового договора, работник учреждения уведомляется в письменной форме не позднее чем за два месяца до их введения</a:t>
            </a:r>
          </a:p>
          <a:p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42617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Срок вступления в силу трудового договора или дополнительного соглашения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1765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Трудовой договор или дополнительное соглашение к трудовому договору вступает в силу со дня его подписания работником и работодателем, если иное не установлено федеральными законами, иными нормативными правовыми актами Российской Федерации или самим трудовым договором или дополнительным соглашением к трудовому договору, либо со дня фактического допущения работника к работе с ведома или по поручению работодателя.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Работник обязан приступить к исполнению трудовых обязанностей со дня, определенного трудовым договором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срок действия трудового договора;</a:t>
            </a:r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права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и обязанности руководителя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права и обязанности работодателя;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абочее время и время отдыха руководителя;</a:t>
            </a:r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условия оплаты труда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руководителя,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показатели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оценки эффективности и результативности его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деятельности;</a:t>
            </a:r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условие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 расторжении трудового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договора  по инициативе работодателя ( при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наличии у БУ просроченной кредиторской задолженности, превышающей предельно допустимые значения, установленные органом, осуществляющим функции и полномочия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учредителя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 </a:t>
            </a:r>
            <a:endParaRPr lang="ru-RU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9144000" cy="101237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Условия трудового договора с руководителем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90872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Новое основание для расторжения трудового договора  по инициативе работодателя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( п.7.1. ст.81 ТКРФ)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68560" y="1628800"/>
            <a:ext cx="9612560" cy="52292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непринятия </a:t>
            </a:r>
            <a:r>
              <a:rPr lang="ru-RU" sz="3200" dirty="0" smtClean="0"/>
              <a:t>работником мер по предотвращению или урегулированию конфликта интересов, стороной которого он является, непредставления или представления неполных или недостоверных сведений о своих доходах, расходах, об имуществе и обязательствах имущественного характера либо непредставления или представления заведомо неполных или недостоверных сведений о доходах, расходах, об имуществе и обязательствах имущественного характера своих супруга (супруги) и несовершеннолетних детей, открытия (наличия) счетов (вкладов), хранения наличных денежных средств и ценностей в иностранных банках, расположенных за пределами территории Российской Федерации, владения и (или) пользования иностранными финансовыми инструментами работником, его супругом (супругой) и несовершеннолетними детьми в случаях, предусмотренных настоящим Кодексом, другими федеральными законами, нормативными правовыми актами Президента Российской Федерации и Правительства Российской Федерации, если указанные действия дают основание для утраты доверия к работнику со стороны </a:t>
            </a:r>
            <a:r>
              <a:rPr lang="ru-RU" sz="3200" dirty="0" smtClean="0"/>
              <a:t>работодателя</a:t>
            </a:r>
            <a:endParaRPr lang="ru-RU" sz="3200" dirty="0" smtClean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13449410"/>
              </p:ext>
            </p:extLst>
          </p:nvPr>
        </p:nvGraphicFramePr>
        <p:xfrm>
          <a:off x="0" y="1700808"/>
          <a:ext cx="9144000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8415" y="1916832"/>
            <a:ext cx="8605585" cy="230425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Благодарю за внимание</a:t>
            </a:r>
            <a:endParaRPr lang="ru-RU" sz="6000" dirty="0">
              <a:solidFill>
                <a:srgbClr val="002060"/>
              </a:solidFill>
              <a:latin typeface="Lucida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97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827584" y="1340768"/>
            <a:ext cx="777686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Эффективный контракт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/>
              <a:t>это трудовой </a:t>
            </a:r>
            <a:r>
              <a:rPr lang="ru-RU" sz="2800" dirty="0" smtClean="0"/>
              <a:t>договор с работником, в котором конкретизированы его должностные обязанности, условия оплаты труда, показатели и критерии оценки эффективности деятельности для назначения стимулирующих выплат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в зависимости от результатов труда и качества оказываемых </a:t>
            </a:r>
            <a:r>
              <a:rPr lang="ru-RU" sz="2800" b="1" dirty="0" smtClean="0">
                <a:solidFill>
                  <a:srgbClr val="002060"/>
                </a:solidFill>
              </a:rPr>
              <a:t>услуг</a:t>
            </a:r>
            <a:r>
              <a:rPr lang="ru-RU" sz="2800" dirty="0" smtClean="0"/>
              <a:t>,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/>
              <a:t>а также меры социальной поддержки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НОРМАТИВНАЯ БАЗА </a:t>
            </a:r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55518782"/>
              </p:ext>
            </p:extLst>
          </p:nvPr>
        </p:nvGraphicFramePr>
        <p:xfrm>
          <a:off x="467544" y="1124744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0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НОРМАТИВНАЯ БАЗА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85010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Условия введения эффективного контракта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12776"/>
            <a:ext cx="8075240" cy="489658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Введение эффективного контракта не связано с изменением порядка заключения и изменения трудового договора с работниками учреждения, а также срока, на который он заключается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В отношении каждого работника уточняются и конкретизируются его трудовая функция, показатели и критерии оценки эффективности деятельности, устанавливается размер стимулирующих выплат за их выполнение. 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Условия осуществления выплат стимулирующего и компенсационного характера излагаются в трудовом договоре или дополнительном соглашении в форме, понятной работнику учреждения и работодателю и исключающей неоднозначное их толкование.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88840"/>
            <a:ext cx="7632848" cy="1944216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>
                <a:solidFill>
                  <a:srgbClr val="002060"/>
                </a:solidFill>
              </a:rPr>
              <a:t>Целью внедрения эффективного контракта является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</a:rPr>
              <a:t>конкретизация </a:t>
            </a: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</a:rPr>
              <a:t>в трудовом договоре с работником учреждения его должностных обязанностей, условий оплаты труда, показателей и критериев оценки эффективности деятельности для назначения стимулирующих выплат в зависимости от результатов труда и качества оказываемых государственных (муниципальных) услуг, а также мер социальной поддержки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04448" y="6237312"/>
            <a:ext cx="82352" cy="7204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11538" y="3244334"/>
            <a:ext cx="21046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у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93022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При приеме на работу работодатель обязан заключить трудовой договор с работником учреждения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3672448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Примерная форма трудового договора с работником государственного (муниципального) учреждения  утверждена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Распоряжением  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Правительства РФ от 26.11.2012 N 2190-р «Об утверждении Программы поэтапного 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совершенствования 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оплаты труда в государственных (муниципальных) учреждениях на 2012 - 2018 годы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(приложение 3)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4261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При </a:t>
            </a:r>
            <a:r>
              <a:rPr lang="ru-RU" dirty="0" smtClean="0">
                <a:solidFill>
                  <a:srgbClr val="002060"/>
                </a:solidFill>
              </a:rPr>
              <a:t>оформлении трудовых отношений необходимо </a:t>
            </a:r>
            <a:r>
              <a:rPr lang="ru-RU" dirty="0" smtClean="0">
                <a:solidFill>
                  <a:srgbClr val="002060"/>
                </a:solidFill>
              </a:rPr>
              <a:t>учитывать: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3925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систему оплаты труда работников, включая размеры окладов (должностных окладов), ставок заработной платы, доплат, надбавок;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систему нормирования труда;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условия оплаты труда работников по итогам аттестации рабочих мест, а также иные особые условия труда работников;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режим рабочего времени и отдыха;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штатное расписание учреждения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Обязательная информация  в трудовом договоре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9685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фамилия, имя, отчество работника учреждения и наименование учреждения в соответствии с уставом;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сведения о документах, удостоверяющих личность работника;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идентификационный номер налогоплательщика (учреждения);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сведения о представителе работодателя, подписавшем трудовой договор или дополнительное соглашение к трудовому договору, и основание, в силу которого он наделен соответствующими полномочиями;</a:t>
            </a:r>
          </a:p>
          <a:p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место и дата заключения трудового договора.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4191</TotalTime>
  <Words>953</Words>
  <Application>Microsoft Office PowerPoint</Application>
  <PresentationFormat>Экран (4:3)</PresentationFormat>
  <Paragraphs>68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Эффективный контракт с работником образовательного учреждения</vt:lpstr>
      <vt:lpstr>Слайд 2</vt:lpstr>
      <vt:lpstr>НОРМАТИВНАЯ БАЗА </vt:lpstr>
      <vt:lpstr>НОРМАТИВНАЯ БАЗА</vt:lpstr>
      <vt:lpstr>Условия введения эффективного контракта</vt:lpstr>
      <vt:lpstr> Целью внедрения эффективного контракта является  конкретизация в трудовом договоре с работником учреждения его должностных обязанностей, условий оплаты труда, показателей и критериев оценки эффективности деятельности для назначения стимулирующих выплат в зависимости от результатов труда и качества оказываемых государственных (муниципальных) услуг, а также мер социальной поддержки.</vt:lpstr>
      <vt:lpstr>При приеме на работу работодатель обязан заключить трудовой договор с работником учреждения</vt:lpstr>
      <vt:lpstr>При оформлении трудовых отношений необходимо учитывать:</vt:lpstr>
      <vt:lpstr>Обязательная информация  в трудовом договоре</vt:lpstr>
      <vt:lpstr>Обязательные условия для включения в трудовой договор (статья 57 ТК РФ) </vt:lpstr>
      <vt:lpstr>В трудовом договоре не могут  устанавливаться </vt:lpstr>
      <vt:lpstr> С работниками учреждения, состоящими в трудовых отношениях с работодателем, оформляется дополнительное соглашение к трудовому договору.</vt:lpstr>
      <vt:lpstr>Срок вступления в силу трудового договора или дополнительного соглашения </vt:lpstr>
      <vt:lpstr>Условия трудового договора с руководителем </vt:lpstr>
      <vt:lpstr>  Новое основание для расторжения трудового договора  по инициативе работодателя  ( п.7.1. ст.81 ТКРФ)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Карташева Диана Валерьевна</dc:creator>
  <cp:lastModifiedBy>саша</cp:lastModifiedBy>
  <cp:revision>339</cp:revision>
  <cp:lastPrinted>1601-01-01T00:00:00Z</cp:lastPrinted>
  <dcterms:created xsi:type="dcterms:W3CDTF">1601-01-01T00:00:00Z</dcterms:created>
  <dcterms:modified xsi:type="dcterms:W3CDTF">2014-02-11T17:49:30Z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