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9"/>
  </p:notesMasterIdLst>
  <p:handoutMasterIdLst>
    <p:handoutMasterId r:id="rId40"/>
  </p:handoutMasterIdLst>
  <p:sldIdLst>
    <p:sldId id="256" r:id="rId2"/>
    <p:sldId id="312" r:id="rId3"/>
    <p:sldId id="284" r:id="rId4"/>
    <p:sldId id="324" r:id="rId5"/>
    <p:sldId id="325" r:id="rId6"/>
    <p:sldId id="286" r:id="rId7"/>
    <p:sldId id="310" r:id="rId8"/>
    <p:sldId id="290" r:id="rId9"/>
    <p:sldId id="311" r:id="rId10"/>
    <p:sldId id="309" r:id="rId11"/>
    <p:sldId id="292" r:id="rId12"/>
    <p:sldId id="326" r:id="rId13"/>
    <p:sldId id="295" r:id="rId14"/>
    <p:sldId id="296" r:id="rId15"/>
    <p:sldId id="297" r:id="rId16"/>
    <p:sldId id="298" r:id="rId17"/>
    <p:sldId id="299" r:id="rId18"/>
    <p:sldId id="300" r:id="rId19"/>
    <p:sldId id="307" r:id="rId20"/>
    <p:sldId id="306" r:id="rId21"/>
    <p:sldId id="285" r:id="rId22"/>
    <p:sldId id="287" r:id="rId23"/>
    <p:sldId id="305" r:id="rId24"/>
    <p:sldId id="273" r:id="rId25"/>
    <p:sldId id="277" r:id="rId26"/>
    <p:sldId id="308" r:id="rId27"/>
    <p:sldId id="313" r:id="rId28"/>
    <p:sldId id="314" r:id="rId29"/>
    <p:sldId id="315" r:id="rId30"/>
    <p:sldId id="316" r:id="rId31"/>
    <p:sldId id="317" r:id="rId32"/>
    <p:sldId id="318" r:id="rId33"/>
    <p:sldId id="319" r:id="rId34"/>
    <p:sldId id="320" r:id="rId35"/>
    <p:sldId id="321" r:id="rId36"/>
    <p:sldId id="322" r:id="rId37"/>
    <p:sldId id="323" r:id="rId3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  <a:srgbClr val="17375E"/>
    <a:srgbClr val="385D8A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21417" autoAdjust="0"/>
    <p:restoredTop sz="99176" autoAdjust="0"/>
  </p:normalViewPr>
  <p:slideViewPr>
    <p:cSldViewPr snapToGrid="0">
      <p:cViewPr>
        <p:scale>
          <a:sx n="75" d="100"/>
          <a:sy n="75" d="100"/>
        </p:scale>
        <p:origin x="-984" y="-1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B1633D6C-81DB-498F-97AE-2970ACAE0B91}" type="datetimeFigureOut">
              <a:rPr lang="ru-RU"/>
              <a:pPr>
                <a:defRPr/>
              </a:pPr>
              <a:t>12.02.2014</a:t>
            </a:fld>
            <a:endParaRPr lang="ru-RU"/>
          </a:p>
        </p:txBody>
      </p:sp>
      <p:sp>
        <p:nvSpPr>
          <p:cNvPr id="419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19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56596549-1D19-40E7-9C21-B9E2C87D24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B9CB7744-58BC-4861-B01C-44C6582E0152}" type="datetimeFigureOut">
              <a:rPr lang="ru-RU"/>
              <a:pPr>
                <a:defRPr/>
              </a:pPr>
              <a:t>12.02.2014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874FA82D-EE68-46BE-A67C-AE6F56CEE7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0970" y="5629275"/>
            <a:ext cx="6467505" cy="1019175"/>
          </a:xfrm>
        </p:spPr>
        <p:txBody>
          <a:bodyPr anchor="ctr">
            <a:normAutofit/>
          </a:bodyPr>
          <a:lstStyle>
            <a:lvl1pPr marL="0" indent="0" algn="l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Образец подзаголовка</a:t>
            </a:r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10"/>
          </p:nvPr>
        </p:nvSpPr>
        <p:spPr>
          <a:xfrm>
            <a:off x="352426" y="523875"/>
            <a:ext cx="4057650" cy="4733925"/>
          </a:xfrm>
        </p:spPr>
        <p:txBody>
          <a:bodyPr anchor="ctr">
            <a:normAutofit/>
          </a:bodyPr>
          <a:lstStyle>
            <a:lvl1pPr marL="0" indent="0">
              <a:buNone/>
              <a:tabLst/>
              <a:defRPr sz="2800" b="1"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5DFC74-3B9D-44CF-8C34-04807664597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038225"/>
            <a:ext cx="6019800" cy="50879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5E5E00-1ACD-45D5-A617-B7CCBAB3A67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7463"/>
            <a:ext cx="8229600" cy="887412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265238"/>
            <a:ext cx="8229600" cy="4860925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19937E-8E52-4EB6-80AE-F0AE5C07E60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Образец подзаголовка</a:t>
            </a: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71953C-1E35-4CB8-B09C-7CB3B52F0D4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A238E9-E344-4972-8239-53DEE1260A6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1057275"/>
            <a:ext cx="7772400" cy="3349625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6608F0-CB57-4CC4-B5AE-0224ED135D7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lang="ru-RU" sz="2000" kern="120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>
              <a:defRPr lang="ru-RU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>
              <a:defRPr lang="ru-RU" sz="16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>
              <a:defRPr lang="ru-RU" sz="14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>
              <a:defRPr lang="ru-RU" sz="14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8F4C35-D93A-45E2-BE6D-79E4007A8A3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60B7FE-6578-4888-9564-13F51DBCFAF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770059-6670-44F1-A48A-10B8239BCFF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FCE6DA-C7CB-4351-80B0-49C34BCD74E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96533"/>
            <a:ext cx="3008313" cy="101959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990600"/>
            <a:ext cx="5111750" cy="5135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2010191"/>
            <a:ext cx="3008313" cy="411597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069E99-4CBA-4AD6-BC98-63008A80F82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800600"/>
            <a:ext cx="8610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33375" y="612775"/>
            <a:ext cx="855345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800" y="5367338"/>
            <a:ext cx="8610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140A01-9452-49ED-BC75-A44F90E51CB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7463"/>
            <a:ext cx="8229600" cy="887412"/>
          </a:xfrm>
          <a:prstGeom prst="rect">
            <a:avLst/>
          </a:prstGeom>
          <a:effectLst>
            <a:outerShdw blurRad="25400" dist="38100" dir="1800000" algn="ctr" rotWithShape="0">
              <a:schemeClr val="tx1"/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265238"/>
            <a:ext cx="8229600" cy="4860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1438" y="6370638"/>
            <a:ext cx="4619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b="1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5DCDAB07-F249-4664-8ECB-EEF9CE551C2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pic>
        <p:nvPicPr>
          <p:cNvPr id="1029" name="Рисунок 6" descr="logo.jpg"/>
          <p:cNvPicPr>
            <a:picLocks noChangeAspect="1"/>
          </p:cNvPicPr>
          <p:nvPr userDrawn="1"/>
        </p:nvPicPr>
        <p:blipFill>
          <a:blip r:embed="rId16"/>
          <a:srcRect/>
          <a:stretch>
            <a:fillRect/>
          </a:stretch>
        </p:blipFill>
        <p:spPr bwMode="auto">
          <a:xfrm>
            <a:off x="7208838" y="6138863"/>
            <a:ext cx="17954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0" r:id="rId3"/>
    <p:sldLayoutId id="2147483659" r:id="rId4"/>
    <p:sldLayoutId id="2147483658" r:id="rId5"/>
    <p:sldLayoutId id="2147483657" r:id="rId6"/>
    <p:sldLayoutId id="2147483656" r:id="rId7"/>
    <p:sldLayoutId id="2147483655" r:id="rId8"/>
    <p:sldLayoutId id="2147483654" r:id="rId9"/>
    <p:sldLayoutId id="2147483653" r:id="rId10"/>
    <p:sldLayoutId id="2147483652" r:id="rId11"/>
    <p:sldLayoutId id="2147483651" r:id="rId12"/>
    <p:sldLayoutId id="2147483650" r:id="rId13"/>
  </p:sldLayoutIdLst>
  <p:transition>
    <p:dissolve/>
  </p:transition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kern="1200">
          <a:solidFill>
            <a:srgbClr val="E1EDFA"/>
          </a:solidFill>
          <a:latin typeface="Arial" pitchFamily="34" charset="0"/>
          <a:ea typeface="+mj-ea"/>
          <a:cs typeface="Arial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E1EDFA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E1EDFA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E1EDFA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E1EDFA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>
          <a:solidFill>
            <a:srgbClr val="E1EDFA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>
          <a:solidFill>
            <a:srgbClr val="E1EDFA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>
          <a:solidFill>
            <a:srgbClr val="E1EDFA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>
          <a:solidFill>
            <a:srgbClr val="E1EDFA"/>
          </a:solidFill>
          <a:latin typeface="Arial" charset="0"/>
          <a:cs typeface="Arial" charset="0"/>
        </a:defRPr>
      </a:lvl9pPr>
    </p:titleStyle>
    <p:bodyStyle>
      <a:lvl1pPr marL="179388" indent="-179388" algn="l" rtl="0" eaLnBrk="0" fontAlgn="base" hangingPunct="0">
        <a:spcBef>
          <a:spcPct val="20000"/>
        </a:spcBef>
        <a:spcAft>
          <a:spcPct val="0"/>
        </a:spcAft>
        <a:buClr>
          <a:srgbClr val="1F5DA5"/>
        </a:buClr>
        <a:buSzPct val="80000"/>
        <a:buFont typeface="Wingdings" pitchFamily="2" charset="2"/>
        <a:buChar char="§"/>
        <a:tabLst>
          <a:tab pos="179388" algn="l"/>
        </a:tabLst>
        <a:defRPr sz="2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538163" indent="-273050" algn="l" rtl="0" eaLnBrk="0" fontAlgn="base" hangingPunct="0">
        <a:spcBef>
          <a:spcPct val="20000"/>
        </a:spcBef>
        <a:spcAft>
          <a:spcPct val="0"/>
        </a:spcAft>
        <a:buClr>
          <a:srgbClr val="1F5DA5"/>
        </a:buClr>
        <a:buFont typeface="Arial" charset="0"/>
        <a:buChar char="–"/>
        <a:defRPr sz="2800" kern="1200">
          <a:solidFill>
            <a:srgbClr val="404040"/>
          </a:solidFill>
          <a:latin typeface="Arial" pitchFamily="34" charset="0"/>
          <a:ea typeface="+mn-ea"/>
          <a:cs typeface="Arial" pitchFamily="34" charset="0"/>
        </a:defRPr>
      </a:lvl2pPr>
      <a:lvl3pPr marL="717550" indent="-179388" algn="l" rtl="0" eaLnBrk="0" fontAlgn="base" hangingPunct="0">
        <a:spcBef>
          <a:spcPct val="20000"/>
        </a:spcBef>
        <a:spcAft>
          <a:spcPct val="0"/>
        </a:spcAft>
        <a:buClr>
          <a:srgbClr val="1F5DA5"/>
        </a:buClr>
        <a:buFont typeface="Arial" charset="0"/>
        <a:buChar char="•"/>
        <a:defRPr sz="1600" kern="1200">
          <a:solidFill>
            <a:srgbClr val="595959"/>
          </a:solidFill>
          <a:latin typeface="Arial" pitchFamily="34" charset="0"/>
          <a:ea typeface="+mn-ea"/>
          <a:cs typeface="Arial" pitchFamily="34" charset="0"/>
        </a:defRPr>
      </a:lvl3pPr>
      <a:lvl4pPr marL="896938" indent="-179388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400" kern="1200">
          <a:solidFill>
            <a:srgbClr val="595959"/>
          </a:solidFill>
          <a:latin typeface="Arial" pitchFamily="34" charset="0"/>
          <a:ea typeface="+mn-ea"/>
          <a:cs typeface="Arial" pitchFamily="34" charset="0"/>
        </a:defRPr>
      </a:lvl4pPr>
      <a:lvl5pPr marL="1076325" indent="-2730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1200" kern="1200">
          <a:solidFill>
            <a:srgbClr val="595959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ww.cposo.ru/otsenka-kachestva-obrazovaniya/reestr-kvalifikatsionnykh-attestatov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1000" y="5629275"/>
            <a:ext cx="6467475" cy="1019175"/>
          </a:xfrm>
        </p:spPr>
        <p:txBody>
          <a:bodyPr/>
          <a:lstStyle/>
          <a:p>
            <a:pPr eaLnBrk="1" hangingPunct="1"/>
            <a:r>
              <a:rPr lang="ru-RU" sz="2000" b="1" smtClean="0">
                <a:solidFill>
                  <a:schemeClr val="tx1"/>
                </a:solidFill>
                <a:latin typeface="Arial" charset="0"/>
                <a:cs typeface="Arial" charset="0"/>
              </a:rPr>
              <a:t>Ельцова Л.Н., начальник отдела</a:t>
            </a:r>
          </a:p>
        </p:txBody>
      </p:sp>
      <p:sp>
        <p:nvSpPr>
          <p:cNvPr id="17410" name="Текст 5"/>
          <p:cNvSpPr>
            <a:spLocks noGrp="1"/>
          </p:cNvSpPr>
          <p:nvPr>
            <p:ph type="body" sz="quarter" idx="10"/>
          </p:nvPr>
        </p:nvSpPr>
        <p:spPr>
          <a:xfrm>
            <a:off x="352425" y="523875"/>
            <a:ext cx="4057650" cy="4733925"/>
          </a:xfrm>
        </p:spPr>
        <p:txBody>
          <a:bodyPr/>
          <a:lstStyle/>
          <a:p>
            <a:pPr eaLnBrk="1" hangingPunct="1">
              <a:tabLst>
                <a:tab pos="179388" algn="l"/>
              </a:tabLst>
            </a:pPr>
            <a:r>
              <a:rPr lang="ru-RU" smtClean="0">
                <a:solidFill>
                  <a:schemeClr val="accent1"/>
                </a:solidFill>
                <a:latin typeface="Arial" charset="0"/>
                <a:cs typeface="Arial" charset="0"/>
              </a:rPr>
              <a:t>Региональная система квалификационной аттестации по профессиональным модулям</a:t>
            </a:r>
          </a:p>
        </p:txBody>
      </p:sp>
      <p:sp>
        <p:nvSpPr>
          <p:cNvPr id="17411" name="Rectangle 6"/>
          <p:cNvSpPr>
            <a:spLocks noChangeArrowheads="1"/>
          </p:cNvSpPr>
          <p:nvPr/>
        </p:nvSpPr>
        <p:spPr bwMode="auto">
          <a:xfrm>
            <a:off x="6477000" y="6130925"/>
            <a:ext cx="2476500" cy="5334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1600">
                <a:solidFill>
                  <a:srgbClr val="009900"/>
                </a:solidFill>
              </a:rPr>
              <a:t>ЦПО </a:t>
            </a:r>
          </a:p>
          <a:p>
            <a:pPr algn="ctr"/>
            <a:r>
              <a:rPr lang="ru-RU" sz="1600">
                <a:solidFill>
                  <a:srgbClr val="009900"/>
                </a:solidFill>
              </a:rPr>
              <a:t>Самарской области</a:t>
            </a:r>
          </a:p>
        </p:txBody>
      </p:sp>
      <p:pic>
        <p:nvPicPr>
          <p:cNvPr id="17412" name="Picture 5" descr="лого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15125" y="6153150"/>
            <a:ext cx="22860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/>
          </p:cNvSpPr>
          <p:nvPr>
            <p:ph type="title"/>
          </p:nvPr>
        </p:nvSpPr>
        <p:spPr bwMode="auto">
          <a:effectLst>
            <a:outerShdw dist="38100" dir="1799981" algn="ctr" rotWithShape="0">
              <a:schemeClr val="tx1"/>
            </a:outerShdw>
          </a:effec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ru-RU" sz="2400" smtClean="0">
                <a:latin typeface="Arial" charset="0"/>
                <a:cs typeface="Arial" charset="0"/>
              </a:rPr>
              <a:t>Основания по рекомендациям ФИРО </a:t>
            </a:r>
            <a:br>
              <a:rPr lang="ru-RU" sz="2400" smtClean="0">
                <a:latin typeface="Arial" charset="0"/>
                <a:cs typeface="Arial" charset="0"/>
              </a:rPr>
            </a:br>
            <a:r>
              <a:rPr lang="ru-RU" sz="2400" smtClean="0">
                <a:latin typeface="Arial" charset="0"/>
                <a:cs typeface="Arial" charset="0"/>
              </a:rPr>
              <a:t>«О разъяснениях по формированию учебного плана ОПОП НПО/СПО» </a:t>
            </a:r>
          </a:p>
        </p:txBody>
      </p:sp>
      <p:sp>
        <p:nvSpPr>
          <p:cNvPr id="24578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ru-RU" sz="2000" i="1" smtClean="0">
                <a:latin typeface="Arial" charset="0"/>
                <a:cs typeface="Arial" charset="0"/>
              </a:rPr>
              <a:t>2.3. Экзамен (квалификационный) проверяет готовность обучающегося к выполнению указанного вида профессиональной деятельности и сформированность у него компетенций, определенных в разделе «Требования к результатам освоения ОПОП» ФГОС СПО.</a:t>
            </a:r>
            <a:r>
              <a:rPr lang="ru-RU" sz="2000" smtClean="0">
                <a:latin typeface="Arial" charset="0"/>
                <a:cs typeface="Arial" charset="0"/>
              </a:rPr>
              <a:t> </a:t>
            </a:r>
          </a:p>
          <a:p>
            <a:pPr>
              <a:buFont typeface="Wingdings" pitchFamily="2" charset="2"/>
              <a:buNone/>
            </a:pPr>
            <a:r>
              <a:rPr lang="ru-RU" sz="2000" i="1" smtClean="0">
                <a:latin typeface="Arial" charset="0"/>
                <a:cs typeface="Arial" charset="0"/>
              </a:rPr>
              <a:t>Экзамен (квалификационный) проводится в последнем семестре освоения программы профессионального модуля и представляет собой форму независимой оценки результатов обучения с участием работодателей. Условием допуска к экзамену (квалификационному) является успешное освоение обучающимися всех элементов программы профессионального модуля – МДК и предусмотренных практик. В отдельных случаях возможно проведение комплексного экзамена (квалификационного)по нескольким профессиональным модулям (подробнее см. п. 1.4 «Разъяснений…»).</a:t>
            </a:r>
          </a:p>
        </p:txBody>
      </p:sp>
      <p:pic>
        <p:nvPicPr>
          <p:cNvPr id="24579" name="Picture 5" descr="лого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15125" y="6086475"/>
            <a:ext cx="22860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6" name="Rectangle 4"/>
          <p:cNvSpPr>
            <a:spLocks noGrp="1"/>
          </p:cNvSpPr>
          <p:nvPr>
            <p:ph type="title"/>
          </p:nvPr>
        </p:nvSpPr>
        <p:spPr bwMode="auto">
          <a:effectLst>
            <a:outerShdw dist="38100" dir="1799981" algn="ctr" rotWithShape="0">
              <a:schemeClr val="tx1"/>
            </a:outerShdw>
          </a:effec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ru-RU" smtClean="0">
                <a:latin typeface="Arial" charset="0"/>
                <a:cs typeface="Arial" charset="0"/>
              </a:rPr>
              <a:t>Образовательные результаты</a:t>
            </a:r>
          </a:p>
        </p:txBody>
      </p:sp>
      <p:pic>
        <p:nvPicPr>
          <p:cNvPr id="26626" name="Picture 5" descr="лого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15125" y="6086475"/>
            <a:ext cx="22860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2569" name="Group 41"/>
          <p:cNvGraphicFramePr>
            <a:graphicFrameLocks noGrp="1"/>
          </p:cNvGraphicFramePr>
          <p:nvPr/>
        </p:nvGraphicFramePr>
        <p:xfrm>
          <a:off x="457200" y="989013"/>
          <a:ext cx="8372475" cy="5481637"/>
        </p:xfrm>
        <a:graphic>
          <a:graphicData uri="http://schemas.openxmlformats.org/drawingml/2006/table">
            <a:tbl>
              <a:tblPr/>
              <a:tblGrid>
                <a:gridCol w="2819400"/>
                <a:gridCol w="1971675"/>
                <a:gridCol w="3581400"/>
              </a:tblGrid>
              <a:tr h="6762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9388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Структурная единица 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9388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Итоговые образовательные результаты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9388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Форма промежуточной аттестации (суммирующая оценка по структурной единице)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365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9388" algn="l"/>
                        </a:tabLst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 Учебная дисциплина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9388" algn="l"/>
                        </a:tabLst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Знание, умение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9388" algn="l"/>
                        </a:tabLst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Зачет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9388" algn="l"/>
                        </a:tabLst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Дифференцированный зачет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9388" algn="l"/>
                        </a:tabLst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Экзамен 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70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9388" algn="l"/>
                        </a:tabLst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 Профессиональный модуль 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9388" algn="l"/>
                        </a:tabLst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Профессиональные компетенции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9388" algn="l"/>
                        </a:tabLst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Экзамен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9388" algn="l"/>
                        </a:tabLst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(квалификационный экзамен)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49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9388" algn="l"/>
                        </a:tabLst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2.1. МДК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9388" algn="l"/>
                        </a:tabLst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Знание, умение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9388" algn="l"/>
                        </a:tabLst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Дифференцированный зачет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9388" algn="l"/>
                        </a:tabLst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Экзамен 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86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9388" algn="l"/>
                        </a:tabLst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2.2.Учебная практика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9388" algn="l"/>
                        </a:tabLst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Умение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9388" algn="l"/>
                        </a:tabLst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Дифференцированный зачет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9388" algn="l"/>
                        </a:tabLst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(зачет)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9388" algn="l"/>
                        </a:tabLst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2.3. Производственная практика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9388" algn="l"/>
                        </a:tabLst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Опыт практической деятельности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9388" algn="l"/>
                        </a:tabLst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Дифференцированный зачет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9388" algn="l"/>
                        </a:tabLst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(зачет)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/>
          </p:cNvSpPr>
          <p:nvPr>
            <p:ph type="title" idx="4294967295"/>
          </p:nvPr>
        </p:nvSpPr>
        <p:spPr bwMode="auto">
          <a:effectLst>
            <a:outerShdw dist="38100" dir="1799981" algn="ctr" rotWithShape="0">
              <a:schemeClr val="tx1"/>
            </a:outerShdw>
          </a:effec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ru-RU" b="1" smtClean="0">
                <a:solidFill>
                  <a:schemeClr val="folHlink"/>
                </a:solidFill>
                <a:latin typeface="Arial" charset="0"/>
                <a:cs typeface="Arial" charset="0"/>
              </a:rPr>
              <a:t>Квалификационная аттестация по профессиональным модулям</a:t>
            </a:r>
          </a:p>
        </p:txBody>
      </p:sp>
      <p:sp>
        <p:nvSpPr>
          <p:cNvPr id="58371" name="Rectangle 3"/>
          <p:cNvSpPr>
            <a:spLocks noGrp="1"/>
          </p:cNvSpPr>
          <p:nvPr>
            <p:ph type="body" idx="4294967295"/>
          </p:nvPr>
        </p:nvSpPr>
        <p:spPr>
          <a:xfrm>
            <a:off x="250825" y="1182688"/>
            <a:ext cx="8642350" cy="5472112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endParaRPr lang="ru-RU" sz="2000" smtClean="0">
              <a:latin typeface="Arial" charset="0"/>
              <a:cs typeface="Arial" charset="0"/>
            </a:endParaRPr>
          </a:p>
          <a:p>
            <a:r>
              <a:rPr lang="ru-RU" sz="2800" smtClean="0">
                <a:latin typeface="Arial" charset="0"/>
                <a:cs typeface="Arial" charset="0"/>
              </a:rPr>
              <a:t>По отношению к образовательным программам среднего профессионального образования -  </a:t>
            </a:r>
          </a:p>
          <a:p>
            <a:pPr>
              <a:buFont typeface="Wingdings" pitchFamily="2" charset="2"/>
              <a:buNone/>
            </a:pPr>
            <a:r>
              <a:rPr lang="ru-RU" sz="2800" smtClean="0">
                <a:latin typeface="Arial" charset="0"/>
                <a:cs typeface="Arial" charset="0"/>
              </a:rPr>
              <a:t>                          </a:t>
            </a:r>
            <a:r>
              <a:rPr lang="ru-RU" sz="2800" smtClean="0">
                <a:solidFill>
                  <a:schemeClr val="tx2"/>
                </a:solidFill>
                <a:latin typeface="Arial" charset="0"/>
                <a:cs typeface="Arial" charset="0"/>
              </a:rPr>
              <a:t>форма промежуточной аттестации. </a:t>
            </a:r>
          </a:p>
          <a:p>
            <a:endParaRPr lang="ru-RU" sz="2800" smtClean="0">
              <a:solidFill>
                <a:schemeClr val="tx2"/>
              </a:solidFill>
              <a:latin typeface="Arial" charset="0"/>
              <a:cs typeface="Arial" charset="0"/>
            </a:endParaRPr>
          </a:p>
          <a:p>
            <a:pPr>
              <a:buFont typeface="Wingdings" pitchFamily="2" charset="2"/>
              <a:buNone/>
            </a:pPr>
            <a:endParaRPr lang="ru-RU" sz="2800" smtClean="0">
              <a:solidFill>
                <a:schemeClr val="tx2"/>
              </a:solidFill>
              <a:latin typeface="Arial" charset="0"/>
              <a:cs typeface="Arial" charset="0"/>
            </a:endParaRPr>
          </a:p>
          <a:p>
            <a:r>
              <a:rPr lang="ru-RU" sz="2800" smtClean="0">
                <a:latin typeface="Arial" charset="0"/>
                <a:cs typeface="Arial" charset="0"/>
              </a:rPr>
              <a:t>Для каждого профессионального модуля – </a:t>
            </a:r>
          </a:p>
          <a:p>
            <a:pPr>
              <a:buFont typeface="Wingdings" pitchFamily="2" charset="2"/>
              <a:buNone/>
            </a:pPr>
            <a:r>
              <a:rPr lang="ru-RU" sz="2800" smtClean="0">
                <a:latin typeface="Arial" charset="0"/>
                <a:cs typeface="Arial" charset="0"/>
              </a:rPr>
              <a:t>                                </a:t>
            </a:r>
            <a:r>
              <a:rPr lang="ru-RU" sz="2800" smtClean="0">
                <a:solidFill>
                  <a:schemeClr val="tx2"/>
                </a:solidFill>
                <a:latin typeface="Arial" charset="0"/>
                <a:cs typeface="Arial" charset="0"/>
              </a:rPr>
              <a:t>итоговая оценочная процедура.</a:t>
            </a:r>
          </a:p>
        </p:txBody>
      </p:sp>
      <p:pic>
        <p:nvPicPr>
          <p:cNvPr id="58372" name="Picture 5" descr="лого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15125" y="6019800"/>
            <a:ext cx="2286000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/>
          </p:cNvSpPr>
          <p:nvPr>
            <p:ph type="title" idx="4294967295"/>
          </p:nvPr>
        </p:nvSpPr>
        <p:spPr bwMode="auto">
          <a:xfrm>
            <a:off x="0" y="146050"/>
            <a:ext cx="8913813" cy="1023938"/>
          </a:xfrm>
          <a:effectLst>
            <a:outerShdw dist="38100" dir="1799981" algn="ctr" rotWithShape="0">
              <a:schemeClr val="tx1"/>
            </a:outerShdw>
          </a:effec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ru-RU" sz="2400" smtClean="0">
                <a:solidFill>
                  <a:schemeClr val="folHlink"/>
                </a:solidFill>
                <a:latin typeface="Arial" charset="0"/>
                <a:cs typeface="Arial" charset="0"/>
              </a:rPr>
              <a:t>РСКА включает в себя следующие регламентированные на областном уровне виды деятельности и процедуры:</a:t>
            </a:r>
            <a:r>
              <a:rPr lang="ru-RU" sz="2400" smtClean="0">
                <a:latin typeface="Arial" charset="0"/>
                <a:cs typeface="Arial" charset="0"/>
              </a:rPr>
              <a:t/>
            </a:r>
            <a:br>
              <a:rPr lang="ru-RU" sz="2400" smtClean="0">
                <a:latin typeface="Arial" charset="0"/>
                <a:cs typeface="Arial" charset="0"/>
              </a:rPr>
            </a:br>
            <a:endParaRPr lang="ru-RU" sz="2400" smtClean="0">
              <a:latin typeface="Arial" charset="0"/>
              <a:cs typeface="Arial" charset="0"/>
            </a:endParaRPr>
          </a:p>
        </p:txBody>
      </p:sp>
      <p:sp>
        <p:nvSpPr>
          <p:cNvPr id="2" name="Rectangle 3"/>
          <p:cNvSpPr>
            <a:spLocks noGrp="1"/>
          </p:cNvSpPr>
          <p:nvPr>
            <p:ph type="body" idx="4294967295"/>
          </p:nvPr>
        </p:nvSpPr>
        <p:spPr>
          <a:xfrm>
            <a:off x="166688" y="1190625"/>
            <a:ext cx="8977312" cy="484505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z="2900" smtClean="0">
                <a:latin typeface="Arial" charset="0"/>
                <a:cs typeface="Arial" charset="0"/>
              </a:rPr>
              <a:t>подготовка и проведение квалификационных экзаменов по профессиональным модулям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ru-RU" sz="2900" smtClean="0">
              <a:latin typeface="Arial" charset="0"/>
              <a:cs typeface="Arial" charset="0"/>
            </a:endParaRPr>
          </a:p>
          <a:p>
            <a:pPr>
              <a:lnSpc>
                <a:spcPct val="90000"/>
              </a:lnSpc>
            </a:pPr>
            <a:r>
              <a:rPr lang="ru-RU" sz="2900" smtClean="0">
                <a:latin typeface="Arial" charset="0"/>
                <a:cs typeface="Arial" charset="0"/>
              </a:rPr>
              <a:t>выдача квалификационного аттестата регионального статуса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ru-RU" sz="2900" smtClean="0">
              <a:latin typeface="Arial" charset="0"/>
              <a:cs typeface="Arial" charset="0"/>
            </a:endParaRPr>
          </a:p>
          <a:p>
            <a:pPr>
              <a:lnSpc>
                <a:spcPct val="90000"/>
              </a:lnSpc>
            </a:pPr>
            <a:r>
              <a:rPr lang="ru-RU" sz="2900" smtClean="0">
                <a:latin typeface="Arial" charset="0"/>
                <a:cs typeface="Arial" charset="0"/>
              </a:rPr>
              <a:t>регистрация и  официальное признание освоенных обучающимися  итоговых образовательных результатов по профессиональным модулям</a:t>
            </a:r>
          </a:p>
        </p:txBody>
      </p:sp>
      <p:pic>
        <p:nvPicPr>
          <p:cNvPr id="28675" name="Picture 5" descr="лого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15125" y="6067425"/>
            <a:ext cx="2286000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/>
          </p:cNvSpPr>
          <p:nvPr>
            <p:ph type="title" idx="4294967295"/>
          </p:nvPr>
        </p:nvSpPr>
        <p:spPr bwMode="auto">
          <a:xfrm>
            <a:off x="209550" y="152400"/>
            <a:ext cx="8696325" cy="792163"/>
          </a:xfrm>
          <a:effectLst>
            <a:outerShdw dist="38100" dir="1799981" algn="ctr" rotWithShape="0">
              <a:schemeClr val="tx1"/>
            </a:outerShdw>
          </a:effec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ru-RU" sz="2400" i="1" smtClean="0">
                <a:solidFill>
                  <a:schemeClr val="folHlink"/>
                </a:solidFill>
                <a:latin typeface="Arial" charset="0"/>
                <a:cs typeface="Arial" charset="0"/>
              </a:rPr>
              <a:t>Унификация методики проведения </a:t>
            </a:r>
            <a:br>
              <a:rPr lang="ru-RU" sz="2400" i="1" smtClean="0">
                <a:solidFill>
                  <a:schemeClr val="folHlink"/>
                </a:solidFill>
                <a:latin typeface="Arial" charset="0"/>
                <a:cs typeface="Arial" charset="0"/>
              </a:rPr>
            </a:br>
            <a:r>
              <a:rPr lang="ru-RU" sz="2400" i="1" smtClean="0">
                <a:solidFill>
                  <a:schemeClr val="folHlink"/>
                </a:solidFill>
                <a:latin typeface="Arial" charset="0"/>
                <a:cs typeface="Arial" charset="0"/>
              </a:rPr>
              <a:t>квалификационных экзаменов (КЭ)</a:t>
            </a:r>
            <a:endParaRPr lang="ru-RU" sz="2000" i="1" smtClean="0">
              <a:solidFill>
                <a:schemeClr val="folHlink"/>
              </a:solidFill>
              <a:latin typeface="Arial" charset="0"/>
              <a:cs typeface="Arial" charset="0"/>
            </a:endParaRPr>
          </a:p>
        </p:txBody>
      </p:sp>
      <p:sp>
        <p:nvSpPr>
          <p:cNvPr id="2" name="Rectangle 3"/>
          <p:cNvSpPr>
            <a:spLocks noGrp="1"/>
          </p:cNvSpPr>
          <p:nvPr>
            <p:ph type="body" idx="4294967295"/>
          </p:nvPr>
        </p:nvSpPr>
        <p:spPr>
          <a:xfrm>
            <a:off x="457200" y="1047750"/>
            <a:ext cx="8229600" cy="508635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z="2400" smtClean="0">
                <a:latin typeface="Arial" charset="0"/>
                <a:cs typeface="Arial" charset="0"/>
              </a:rPr>
              <a:t>КЭ - основная организационная форма квалификационной аттестации по профессиональным модулям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ru-RU" sz="2400" smtClean="0">
              <a:latin typeface="Arial" charset="0"/>
              <a:cs typeface="Arial" charset="0"/>
            </a:endParaRPr>
          </a:p>
          <a:p>
            <a:pPr>
              <a:lnSpc>
                <a:spcPct val="90000"/>
              </a:lnSpc>
            </a:pPr>
            <a:r>
              <a:rPr lang="ru-RU" sz="2400" smtClean="0">
                <a:latin typeface="Arial" charset="0"/>
                <a:cs typeface="Arial" charset="0"/>
              </a:rPr>
              <a:t>КЭ – соответствие Единому региональному графику, ежегодно формируемым Уполномоченной организацией на основе предложений образовательных организаций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ru-RU" sz="2400" smtClean="0">
              <a:latin typeface="Arial" charset="0"/>
              <a:cs typeface="Arial" charset="0"/>
            </a:endParaRPr>
          </a:p>
          <a:p>
            <a:pPr>
              <a:lnSpc>
                <a:spcPct val="90000"/>
              </a:lnSpc>
            </a:pPr>
            <a:r>
              <a:rPr lang="ru-RU" sz="2400" smtClean="0">
                <a:latin typeface="Arial" charset="0"/>
                <a:cs typeface="Arial" charset="0"/>
              </a:rPr>
              <a:t>КЭ  - оценка профессиональной квалификации кандидата или ее части (совокупности компетенций) одним или несколькими способами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ru-RU" sz="2400" smtClean="0">
              <a:latin typeface="Arial" charset="0"/>
              <a:cs typeface="Arial" charset="0"/>
            </a:endParaRPr>
          </a:p>
          <a:p>
            <a:pPr>
              <a:lnSpc>
                <a:spcPct val="90000"/>
              </a:lnSpc>
            </a:pPr>
            <a:r>
              <a:rPr lang="ru-RU" sz="2400" smtClean="0">
                <a:latin typeface="Arial" charset="0"/>
                <a:cs typeface="Arial" charset="0"/>
              </a:rPr>
              <a:t>КЭ - независимая оценка с участием внешних экспертов, в том числе работодателей </a:t>
            </a:r>
          </a:p>
        </p:txBody>
      </p:sp>
      <p:pic>
        <p:nvPicPr>
          <p:cNvPr id="29699" name="Picture 5" descr="лого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15125" y="6086475"/>
            <a:ext cx="2286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/>
          </p:cNvSpPr>
          <p:nvPr>
            <p:ph type="title" idx="4294967295"/>
          </p:nvPr>
        </p:nvSpPr>
        <p:spPr bwMode="auto">
          <a:xfrm>
            <a:off x="0" y="152400"/>
            <a:ext cx="8893175" cy="800100"/>
          </a:xfrm>
          <a:effectLst>
            <a:outerShdw dist="38100" dir="1799981" algn="ctr" rotWithShape="0">
              <a:schemeClr val="tx1"/>
            </a:outerShdw>
          </a:effec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ru-RU" sz="2400" i="1" smtClean="0">
                <a:solidFill>
                  <a:schemeClr val="folHlink"/>
                </a:solidFill>
                <a:latin typeface="Arial" charset="0"/>
                <a:cs typeface="Arial" charset="0"/>
              </a:rPr>
              <a:t>Унификация требований к порядку формирования аттестационно-квалификационных комиссий</a:t>
            </a:r>
          </a:p>
        </p:txBody>
      </p:sp>
      <p:sp>
        <p:nvSpPr>
          <p:cNvPr id="2" name="Rectangle 3"/>
          <p:cNvSpPr>
            <a:spLocks noGrp="1"/>
          </p:cNvSpPr>
          <p:nvPr>
            <p:ph type="body" idx="4294967295"/>
          </p:nvPr>
        </p:nvSpPr>
        <p:spPr>
          <a:xfrm>
            <a:off x="179388" y="1158875"/>
            <a:ext cx="8785225" cy="5500688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2400" smtClean="0">
                <a:latin typeface="Arial" charset="0"/>
                <a:cs typeface="Arial" charset="0"/>
              </a:rPr>
              <a:t>утверждается приказом руководителя образовательной организации по согласованию с УО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ru-RU" sz="2400" smtClean="0">
              <a:latin typeface="Arial" charset="0"/>
              <a:cs typeface="Arial" charset="0"/>
            </a:endParaRPr>
          </a:p>
          <a:p>
            <a:pPr>
              <a:lnSpc>
                <a:spcPct val="80000"/>
              </a:lnSpc>
            </a:pPr>
            <a:r>
              <a:rPr lang="ru-RU" sz="2400" smtClean="0">
                <a:latin typeface="Arial" charset="0"/>
                <a:cs typeface="Arial" charset="0"/>
              </a:rPr>
              <a:t>состоит из подготовленных экспертов-экзаменаторов (специалисты областной системы профессионального образования и представители бизнеса региона)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ru-RU" sz="2400" smtClean="0">
              <a:latin typeface="Arial" charset="0"/>
              <a:cs typeface="Arial" charset="0"/>
            </a:endParaRPr>
          </a:p>
          <a:p>
            <a:pPr>
              <a:lnSpc>
                <a:spcPct val="80000"/>
              </a:lnSpc>
            </a:pPr>
            <a:r>
              <a:rPr lang="ru-RU" sz="2400" smtClean="0">
                <a:latin typeface="Arial" charset="0"/>
                <a:cs typeface="Arial" charset="0"/>
              </a:rPr>
              <a:t>осуществляет оценку готовности обучающегося  к выполнению вида профессиональной деятельности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ru-RU" sz="2400" smtClean="0">
              <a:latin typeface="Arial" charset="0"/>
              <a:cs typeface="Arial" charset="0"/>
            </a:endParaRPr>
          </a:p>
          <a:p>
            <a:pPr>
              <a:lnSpc>
                <a:spcPct val="80000"/>
              </a:lnSpc>
            </a:pPr>
            <a:r>
              <a:rPr lang="ru-RU" sz="2400" smtClean="0">
                <a:latin typeface="Arial" charset="0"/>
                <a:cs typeface="Arial" charset="0"/>
              </a:rPr>
              <a:t>принимает решение о выдаче/отказе в выдаче квалификационного аттестата</a:t>
            </a:r>
            <a:r>
              <a:rPr lang="ru-RU" sz="1800" smtClean="0">
                <a:latin typeface="Arial" charset="0"/>
                <a:cs typeface="Arial" charset="0"/>
              </a:rPr>
              <a:t> </a:t>
            </a:r>
          </a:p>
        </p:txBody>
      </p:sp>
      <p:pic>
        <p:nvPicPr>
          <p:cNvPr id="30723" name="Picture 5" descr="лого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15125" y="6029325"/>
            <a:ext cx="2286000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/>
          </p:cNvSpPr>
          <p:nvPr>
            <p:ph type="title" idx="4294967295"/>
          </p:nvPr>
        </p:nvSpPr>
        <p:spPr bwMode="auto">
          <a:xfrm>
            <a:off x="395288" y="152400"/>
            <a:ext cx="8175625" cy="692150"/>
          </a:xfrm>
          <a:effectLst>
            <a:outerShdw dist="38100" dir="1799981" algn="ctr" rotWithShape="0">
              <a:schemeClr val="tx1"/>
            </a:outerShdw>
          </a:effec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ru-RU" sz="2400" b="1" i="1" smtClean="0">
                <a:solidFill>
                  <a:schemeClr val="folHlink"/>
                </a:solidFill>
                <a:latin typeface="Arial" charset="0"/>
                <a:cs typeface="Arial" charset="0"/>
              </a:rPr>
              <a:t>Регламентация формы и выдачи квалификационного аттестата </a:t>
            </a:r>
          </a:p>
        </p:txBody>
      </p:sp>
      <p:sp>
        <p:nvSpPr>
          <p:cNvPr id="2" name="Rectangle 3"/>
          <p:cNvSpPr>
            <a:spLocks noGrp="1"/>
          </p:cNvSpPr>
          <p:nvPr>
            <p:ph type="body" idx="4294967295"/>
          </p:nvPr>
        </p:nvSpPr>
        <p:spPr>
          <a:xfrm>
            <a:off x="247650" y="1143000"/>
            <a:ext cx="8439150" cy="5310188"/>
          </a:xfrm>
        </p:spPr>
        <p:txBody>
          <a:bodyPr/>
          <a:lstStyle/>
          <a:p>
            <a:pPr>
              <a:lnSpc>
                <a:spcPct val="80000"/>
              </a:lnSpc>
            </a:pPr>
            <a:endParaRPr lang="ru-RU" sz="1800" smtClean="0">
              <a:latin typeface="Arial" charset="0"/>
              <a:cs typeface="Arial" charset="0"/>
            </a:endParaRPr>
          </a:p>
          <a:p>
            <a:pPr>
              <a:lnSpc>
                <a:spcPct val="80000"/>
              </a:lnSpc>
            </a:pPr>
            <a:r>
              <a:rPr lang="ru-RU" sz="2800" smtClean="0">
                <a:latin typeface="Arial" charset="0"/>
                <a:cs typeface="Arial" charset="0"/>
              </a:rPr>
              <a:t>Единая  форма официального документа регионального уровня – квалификационного аттестата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ru-RU" sz="2800" smtClean="0">
              <a:latin typeface="Arial" charset="0"/>
              <a:cs typeface="Arial" charset="0"/>
            </a:endParaRPr>
          </a:p>
          <a:p>
            <a:pPr>
              <a:lnSpc>
                <a:spcPct val="80000"/>
              </a:lnSpc>
            </a:pPr>
            <a:r>
              <a:rPr lang="ru-RU" sz="2800" smtClean="0">
                <a:latin typeface="Arial" charset="0"/>
                <a:cs typeface="Arial" charset="0"/>
              </a:rPr>
              <a:t>Порядок оформления квалификационного аттестата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ru-RU" sz="2800" smtClean="0">
              <a:latin typeface="Arial" charset="0"/>
              <a:cs typeface="Arial" charset="0"/>
            </a:endParaRPr>
          </a:p>
          <a:p>
            <a:pPr>
              <a:lnSpc>
                <a:spcPct val="80000"/>
              </a:lnSpc>
            </a:pPr>
            <a:r>
              <a:rPr lang="ru-RU" sz="2800" smtClean="0">
                <a:latin typeface="Arial" charset="0"/>
                <a:cs typeface="Arial" charset="0"/>
              </a:rPr>
              <a:t>Порядок выдачи квалификационного аттестата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ru-RU" sz="2800" smtClean="0">
              <a:latin typeface="Arial" charset="0"/>
              <a:cs typeface="Arial" charset="0"/>
            </a:endParaRPr>
          </a:p>
          <a:p>
            <a:pPr>
              <a:lnSpc>
                <a:spcPct val="80000"/>
              </a:lnSpc>
            </a:pPr>
            <a:r>
              <a:rPr lang="ru-RU" sz="2800" smtClean="0">
                <a:latin typeface="Arial" charset="0"/>
                <a:cs typeface="Arial" charset="0"/>
              </a:rPr>
              <a:t>Учет выданных квалификационных аттестатов в форме Регионального реестра </a:t>
            </a:r>
          </a:p>
        </p:txBody>
      </p:sp>
      <p:pic>
        <p:nvPicPr>
          <p:cNvPr id="32771" name="Picture 5" descr="лого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15125" y="6057900"/>
            <a:ext cx="2286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/>
          </p:cNvSpPr>
          <p:nvPr>
            <p:ph type="title" idx="4294967295"/>
          </p:nvPr>
        </p:nvSpPr>
        <p:spPr bwMode="auto">
          <a:xfrm>
            <a:off x="323850" y="152400"/>
            <a:ext cx="8280400" cy="820738"/>
          </a:xfrm>
          <a:effectLst>
            <a:outerShdw dist="38100" dir="1799981" algn="ctr" rotWithShape="0">
              <a:schemeClr val="tx1"/>
            </a:outerShdw>
          </a:effec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ru-RU" sz="2400" i="1" smtClean="0">
                <a:solidFill>
                  <a:schemeClr val="folHlink"/>
                </a:solidFill>
                <a:latin typeface="Arial" charset="0"/>
                <a:cs typeface="Arial" charset="0"/>
              </a:rPr>
              <a:t>Стандартизация оценочных средств по профессиональным модулям</a:t>
            </a:r>
          </a:p>
        </p:txBody>
      </p:sp>
      <p:sp>
        <p:nvSpPr>
          <p:cNvPr id="2" name="Rectangle 3"/>
          <p:cNvSpPr>
            <a:spLocks noGrp="1"/>
          </p:cNvSpPr>
          <p:nvPr>
            <p:ph type="body" idx="4294967295"/>
          </p:nvPr>
        </p:nvSpPr>
        <p:spPr>
          <a:xfrm>
            <a:off x="250825" y="1550988"/>
            <a:ext cx="8713788" cy="4151312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000" smtClean="0">
                <a:latin typeface="Arial" charset="0"/>
                <a:cs typeface="Arial" charset="0"/>
              </a:rPr>
              <a:t> </a:t>
            </a:r>
          </a:p>
          <a:p>
            <a:pPr>
              <a:lnSpc>
                <a:spcPct val="80000"/>
              </a:lnSpc>
            </a:pPr>
            <a:r>
              <a:rPr lang="ru-RU" sz="2800" smtClean="0">
                <a:latin typeface="Arial" charset="0"/>
                <a:cs typeface="Arial" charset="0"/>
              </a:rPr>
              <a:t>Разработка комплектов оценочных средств по единому региональному макету</a:t>
            </a:r>
          </a:p>
          <a:p>
            <a:pPr>
              <a:lnSpc>
                <a:spcPct val="80000"/>
              </a:lnSpc>
            </a:pPr>
            <a:endParaRPr lang="ru-RU" sz="2800" smtClean="0">
              <a:latin typeface="Arial" charset="0"/>
              <a:cs typeface="Arial" charset="0"/>
            </a:endParaRPr>
          </a:p>
          <a:p>
            <a:pPr>
              <a:lnSpc>
                <a:spcPct val="80000"/>
              </a:lnSpc>
            </a:pPr>
            <a:r>
              <a:rPr lang="ru-RU" sz="2800" smtClean="0">
                <a:latin typeface="Arial" charset="0"/>
                <a:cs typeface="Arial" charset="0"/>
              </a:rPr>
              <a:t>Согласование комплектов оценочных средств с работодателями (акт/протокол согласования)</a:t>
            </a:r>
          </a:p>
        </p:txBody>
      </p:sp>
      <p:pic>
        <p:nvPicPr>
          <p:cNvPr id="31747" name="Picture 5" descr="лого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15125" y="6038850"/>
            <a:ext cx="2286000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/>
          </p:cNvSpPr>
          <p:nvPr>
            <p:ph type="title" idx="4294967295"/>
          </p:nvPr>
        </p:nvSpPr>
        <p:spPr bwMode="auto">
          <a:xfrm>
            <a:off x="323850" y="152400"/>
            <a:ext cx="7561263" cy="738188"/>
          </a:xfrm>
          <a:effectLst>
            <a:outerShdw dist="38100" dir="1799981" algn="ctr" rotWithShape="0">
              <a:schemeClr val="tx1"/>
            </a:outerShdw>
          </a:effec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ru-RU" sz="2300" b="1" smtClean="0">
                <a:solidFill>
                  <a:schemeClr val="folHlink"/>
                </a:solidFill>
                <a:latin typeface="Arial" charset="0"/>
                <a:cs typeface="Arial" charset="0"/>
              </a:rPr>
              <a:t>Официальное признание квалификационных аттестатов</a:t>
            </a:r>
          </a:p>
        </p:txBody>
      </p:sp>
      <p:sp>
        <p:nvSpPr>
          <p:cNvPr id="2" name="Rectangle 3"/>
          <p:cNvSpPr>
            <a:spLocks noGrp="1"/>
          </p:cNvSpPr>
          <p:nvPr>
            <p:ph type="body" idx="4294967295"/>
          </p:nvPr>
        </p:nvSpPr>
        <p:spPr>
          <a:xfrm>
            <a:off x="238125" y="1103313"/>
            <a:ext cx="8448675" cy="5132387"/>
          </a:xfrm>
        </p:spPr>
        <p:txBody>
          <a:bodyPr/>
          <a:lstStyle/>
          <a:p>
            <a:pPr algn="ctr">
              <a:buFont typeface="Wingdings" pitchFamily="2" charset="2"/>
              <a:buNone/>
              <a:tabLst>
                <a:tab pos="447675" algn="l"/>
              </a:tabLst>
            </a:pPr>
            <a:endParaRPr lang="ru-RU" sz="2100" b="1" smtClean="0">
              <a:latin typeface="Arial" charset="0"/>
              <a:cs typeface="Arial" charset="0"/>
            </a:endParaRPr>
          </a:p>
          <a:p>
            <a:pPr algn="ctr">
              <a:buFont typeface="Wingdings" pitchFamily="2" charset="2"/>
              <a:buNone/>
              <a:tabLst>
                <a:tab pos="447675" algn="l"/>
              </a:tabLst>
            </a:pPr>
            <a:endParaRPr lang="ru-RU" sz="2100" b="1" smtClean="0">
              <a:latin typeface="Arial" charset="0"/>
              <a:cs typeface="Arial" charset="0"/>
            </a:endParaRPr>
          </a:p>
          <a:p>
            <a:pPr>
              <a:buFont typeface="Wingdings" pitchFamily="2" charset="2"/>
              <a:buNone/>
              <a:tabLst>
                <a:tab pos="447675" algn="l"/>
              </a:tabLst>
            </a:pPr>
            <a:r>
              <a:rPr lang="ru-RU" sz="2100" u="sng" smtClean="0">
                <a:solidFill>
                  <a:schemeClr val="tx2"/>
                </a:solidFill>
                <a:latin typeface="Arial" charset="0"/>
                <a:cs typeface="Arial" charset="0"/>
              </a:rPr>
              <a:t>На уровне образовательной организации:</a:t>
            </a:r>
          </a:p>
          <a:p>
            <a:pPr>
              <a:buFont typeface="Wingdings" pitchFamily="2" charset="2"/>
              <a:buNone/>
              <a:tabLst>
                <a:tab pos="447675" algn="l"/>
              </a:tabLst>
            </a:pPr>
            <a:r>
              <a:rPr lang="ru-RU" sz="2500" smtClean="0">
                <a:latin typeface="Arial" charset="0"/>
                <a:cs typeface="Arial" charset="0"/>
              </a:rPr>
              <a:t>        - допуск обучающихся к государственной итоговой аттестации</a:t>
            </a:r>
            <a:endParaRPr lang="ru-RU" sz="2100" u="sng" smtClean="0">
              <a:latin typeface="Arial" charset="0"/>
              <a:cs typeface="Arial" charset="0"/>
            </a:endParaRPr>
          </a:p>
          <a:p>
            <a:pPr>
              <a:tabLst>
                <a:tab pos="447675" algn="l"/>
              </a:tabLst>
            </a:pPr>
            <a:endParaRPr lang="ru-RU" sz="2100" smtClean="0">
              <a:latin typeface="Arial" charset="0"/>
              <a:cs typeface="Arial" charset="0"/>
            </a:endParaRPr>
          </a:p>
          <a:p>
            <a:pPr>
              <a:buFont typeface="Wingdings" pitchFamily="2" charset="2"/>
              <a:buNone/>
              <a:tabLst>
                <a:tab pos="447675" algn="l"/>
              </a:tabLst>
            </a:pPr>
            <a:r>
              <a:rPr lang="ru-RU" sz="2000" u="sng" smtClean="0">
                <a:solidFill>
                  <a:schemeClr val="tx2"/>
                </a:solidFill>
                <a:latin typeface="Arial" charset="0"/>
                <a:cs typeface="Arial" charset="0"/>
              </a:rPr>
              <a:t>На уровне региональной системы профессионального образования:</a:t>
            </a:r>
          </a:p>
          <a:p>
            <a:pPr>
              <a:buFont typeface="Wingdings" pitchFamily="2" charset="2"/>
              <a:buNone/>
              <a:tabLst>
                <a:tab pos="447675" algn="l"/>
              </a:tabLst>
            </a:pPr>
            <a:r>
              <a:rPr lang="ru-RU" sz="2100" smtClean="0">
                <a:latin typeface="Arial" charset="0"/>
                <a:cs typeface="Arial" charset="0"/>
              </a:rPr>
              <a:t>          </a:t>
            </a:r>
            <a:r>
              <a:rPr lang="ru-RU" sz="2400" smtClean="0">
                <a:latin typeface="Arial" charset="0"/>
                <a:cs typeface="Arial" charset="0"/>
              </a:rPr>
              <a:t>- перезачет профессионального модуля в других образовательных организациях (участниками сетевого взаимодействия)</a:t>
            </a:r>
          </a:p>
          <a:p>
            <a:pPr>
              <a:buFont typeface="Wingdings" pitchFamily="2" charset="2"/>
              <a:buNone/>
              <a:tabLst>
                <a:tab pos="447675" algn="l"/>
              </a:tabLst>
            </a:pPr>
            <a:endParaRPr lang="ru-RU" sz="2400" smtClean="0">
              <a:latin typeface="Arial" charset="0"/>
              <a:cs typeface="Arial" charset="0"/>
            </a:endParaRPr>
          </a:p>
          <a:p>
            <a:pPr>
              <a:tabLst>
                <a:tab pos="447675" algn="l"/>
              </a:tabLst>
            </a:pPr>
            <a:r>
              <a:rPr lang="ru-RU" sz="2100" smtClean="0">
                <a:latin typeface="Arial" charset="0"/>
                <a:cs typeface="Arial" charset="0"/>
              </a:rPr>
              <a:t>Основной нормативный документ  сетевого взаимодействия образовательных организаций - Соглашение о сотрудничестве</a:t>
            </a:r>
          </a:p>
        </p:txBody>
      </p:sp>
      <p:pic>
        <p:nvPicPr>
          <p:cNvPr id="33795" name="Picture 5" descr="лого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15125" y="6067425"/>
            <a:ext cx="2286000" cy="56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/>
          </p:cNvSpPr>
          <p:nvPr>
            <p:ph type="title"/>
          </p:nvPr>
        </p:nvSpPr>
        <p:spPr bwMode="auto">
          <a:effectLst>
            <a:outerShdw dist="38100" dir="1799981" algn="ctr" rotWithShape="0">
              <a:schemeClr val="tx1"/>
            </a:outerShdw>
          </a:effec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ru-RU" smtClean="0">
                <a:latin typeface="Arial" charset="0"/>
                <a:cs typeface="Arial" charset="0"/>
              </a:rPr>
              <a:t>ОО в апробации РСКА</a:t>
            </a:r>
          </a:p>
        </p:txBody>
      </p:sp>
      <p:sp>
        <p:nvSpPr>
          <p:cNvPr id="35842" name="Rectangle 3"/>
          <p:cNvSpPr>
            <a:spLocks noGrp="1"/>
          </p:cNvSpPr>
          <p:nvPr>
            <p:ph type="body" idx="1"/>
          </p:nvPr>
        </p:nvSpPr>
        <p:spPr>
          <a:xfrm>
            <a:off x="457200" y="979488"/>
            <a:ext cx="8229600" cy="5661025"/>
          </a:xfrm>
        </p:spPr>
        <p:txBody>
          <a:bodyPr/>
          <a:lstStyle/>
          <a:p>
            <a:pPr marL="419100" indent="-419100">
              <a:lnSpc>
                <a:spcPct val="80000"/>
              </a:lnSpc>
            </a:pPr>
            <a:r>
              <a:rPr lang="ru-RU" sz="1300" b="1" smtClean="0">
                <a:latin typeface="Arial" charset="0"/>
                <a:cs typeface="Arial" charset="0"/>
              </a:rPr>
              <a:t>ГБОУ НПО Профессиональное училище №11,</a:t>
            </a:r>
          </a:p>
          <a:p>
            <a:pPr marL="419100" indent="-419100">
              <a:lnSpc>
                <a:spcPct val="80000"/>
              </a:lnSpc>
            </a:pPr>
            <a:r>
              <a:rPr lang="ru-RU" sz="1300" b="1" smtClean="0">
                <a:latin typeface="Arial" charset="0"/>
                <a:cs typeface="Arial" charset="0"/>
              </a:rPr>
              <a:t>ГБОУ НПО Профессиональное училище № 26 г.Сызрани,</a:t>
            </a:r>
          </a:p>
          <a:p>
            <a:pPr marL="419100" indent="-419100">
              <a:lnSpc>
                <a:spcPct val="80000"/>
              </a:lnSpc>
            </a:pPr>
            <a:r>
              <a:rPr lang="ru-RU" sz="1300" b="1" smtClean="0">
                <a:latin typeface="Arial" charset="0"/>
                <a:cs typeface="Arial" charset="0"/>
              </a:rPr>
              <a:t>ГБОУ НПО Профессиональное училище № 33,</a:t>
            </a:r>
          </a:p>
          <a:p>
            <a:pPr marL="419100" indent="-419100">
              <a:lnSpc>
                <a:spcPct val="80000"/>
              </a:lnSpc>
            </a:pPr>
            <a:r>
              <a:rPr lang="ru-RU" sz="1300" b="1" smtClean="0">
                <a:latin typeface="Arial" charset="0"/>
                <a:cs typeface="Arial" charset="0"/>
              </a:rPr>
              <a:t>ГБОУ НПО Профессиональное училище № 67 с.Красный Яр,</a:t>
            </a:r>
          </a:p>
          <a:p>
            <a:pPr marL="419100" indent="-419100">
              <a:lnSpc>
                <a:spcPct val="80000"/>
              </a:lnSpc>
            </a:pPr>
            <a:r>
              <a:rPr lang="ru-RU" sz="1300" b="1" smtClean="0">
                <a:latin typeface="Arial" charset="0"/>
                <a:cs typeface="Arial" charset="0"/>
              </a:rPr>
              <a:t>ГБОУ НПО Профессиональное училище № 70 с.Шентала,</a:t>
            </a:r>
          </a:p>
          <a:p>
            <a:pPr marL="419100" indent="-419100">
              <a:lnSpc>
                <a:spcPct val="80000"/>
              </a:lnSpc>
            </a:pPr>
            <a:r>
              <a:rPr lang="ru-RU" sz="1300" b="1" smtClean="0">
                <a:latin typeface="Arial" charset="0"/>
                <a:cs typeface="Arial" charset="0"/>
              </a:rPr>
              <a:t>ГАОУ СПО Самарский техникум городского хозяйства и строительных технологий им. П.Мачнева,</a:t>
            </a:r>
          </a:p>
          <a:p>
            <a:pPr marL="419100" indent="-419100">
              <a:lnSpc>
                <a:spcPct val="80000"/>
              </a:lnSpc>
            </a:pPr>
            <a:r>
              <a:rPr lang="ru-RU" sz="1300" b="1" smtClean="0">
                <a:latin typeface="Arial" charset="0"/>
                <a:cs typeface="Arial" charset="0"/>
              </a:rPr>
              <a:t>ГАОУ СПО «Самарский металлургический колледж»,</a:t>
            </a:r>
          </a:p>
          <a:p>
            <a:pPr marL="419100" indent="-419100">
              <a:lnSpc>
                <a:spcPct val="80000"/>
              </a:lnSpc>
            </a:pPr>
            <a:r>
              <a:rPr lang="ru-RU" sz="1300" b="1" smtClean="0">
                <a:latin typeface="Arial" charset="0"/>
                <a:cs typeface="Arial" charset="0"/>
              </a:rPr>
              <a:t>ГБОУ СПО «Самарский торгово-экономический колледж»,</a:t>
            </a:r>
          </a:p>
          <a:p>
            <a:pPr marL="419100" indent="-419100">
              <a:lnSpc>
                <a:spcPct val="80000"/>
              </a:lnSpc>
            </a:pPr>
            <a:r>
              <a:rPr lang="ru-RU" sz="1300" b="1" smtClean="0">
                <a:latin typeface="Arial" charset="0"/>
                <a:cs typeface="Arial" charset="0"/>
              </a:rPr>
              <a:t>ГАОУ СПО Самарский техникум сервиса производственного оборудования,</a:t>
            </a:r>
          </a:p>
          <a:p>
            <a:pPr marL="419100" indent="-419100">
              <a:lnSpc>
                <a:spcPct val="80000"/>
              </a:lnSpc>
            </a:pPr>
            <a:r>
              <a:rPr lang="ru-RU" sz="1300" b="1" smtClean="0">
                <a:latin typeface="Arial" charset="0"/>
                <a:cs typeface="Arial" charset="0"/>
              </a:rPr>
              <a:t>ГБОУ СПО Самарский социально-педагогический колледж,</a:t>
            </a:r>
          </a:p>
          <a:p>
            <a:pPr marL="419100" indent="-419100">
              <a:lnSpc>
                <a:spcPct val="80000"/>
              </a:lnSpc>
            </a:pPr>
            <a:r>
              <a:rPr lang="ru-RU" sz="1300" b="1" smtClean="0">
                <a:latin typeface="Arial" charset="0"/>
                <a:cs typeface="Arial" charset="0"/>
              </a:rPr>
              <a:t>ГАОУ СПО Новокуйбышевский государственный гуманитарно-технологический колледж,</a:t>
            </a:r>
          </a:p>
          <a:p>
            <a:pPr marL="419100" indent="-419100">
              <a:lnSpc>
                <a:spcPct val="80000"/>
              </a:lnSpc>
            </a:pPr>
            <a:r>
              <a:rPr lang="ru-RU" sz="1300" b="1" smtClean="0">
                <a:latin typeface="Arial" charset="0"/>
                <a:cs typeface="Arial" charset="0"/>
              </a:rPr>
              <a:t>ГБОУ СПО «Хворостянский государственный техникум им. Юрия Рябова»,</a:t>
            </a:r>
          </a:p>
          <a:p>
            <a:pPr marL="419100" indent="-419100">
              <a:lnSpc>
                <a:spcPct val="80000"/>
              </a:lnSpc>
            </a:pPr>
            <a:r>
              <a:rPr lang="ru-RU" sz="1300" b="1" smtClean="0">
                <a:latin typeface="Arial" charset="0"/>
                <a:cs typeface="Arial" charset="0"/>
              </a:rPr>
              <a:t>ГБОУ СПО Сергиевский губернский техникум,</a:t>
            </a:r>
          </a:p>
          <a:p>
            <a:pPr marL="419100" indent="-419100">
              <a:lnSpc>
                <a:spcPct val="80000"/>
              </a:lnSpc>
            </a:pPr>
            <a:r>
              <a:rPr lang="ru-RU" sz="1300" b="1" smtClean="0">
                <a:latin typeface="Arial" charset="0"/>
                <a:cs typeface="Arial" charset="0"/>
              </a:rPr>
              <a:t>ГБОУ СПО «Нефтегорский государственный техникум»,</a:t>
            </a:r>
          </a:p>
          <a:p>
            <a:pPr marL="419100" indent="-419100">
              <a:lnSpc>
                <a:spcPct val="80000"/>
              </a:lnSpc>
            </a:pPr>
            <a:r>
              <a:rPr lang="ru-RU" sz="1300" b="1" smtClean="0">
                <a:latin typeface="Arial" charset="0"/>
                <a:cs typeface="Arial" charset="0"/>
              </a:rPr>
              <a:t>ГБОУ СПО «Отрадненский государственный техникум»,</a:t>
            </a:r>
          </a:p>
          <a:p>
            <a:pPr marL="419100" indent="-419100">
              <a:lnSpc>
                <a:spcPct val="80000"/>
              </a:lnSpc>
            </a:pPr>
            <a:r>
              <a:rPr lang="ru-RU" sz="1300" b="1" smtClean="0">
                <a:latin typeface="Arial" charset="0"/>
                <a:cs typeface="Arial" charset="0"/>
              </a:rPr>
              <a:t>ГБОУ СПО «Губернский колледж г.Сызрани»,</a:t>
            </a:r>
          </a:p>
          <a:p>
            <a:pPr marL="419100" indent="-419100">
              <a:lnSpc>
                <a:spcPct val="80000"/>
              </a:lnSpc>
            </a:pPr>
            <a:r>
              <a:rPr lang="ru-RU" sz="1300" b="1" smtClean="0">
                <a:latin typeface="Arial" charset="0"/>
                <a:cs typeface="Arial" charset="0"/>
              </a:rPr>
              <a:t>ГБОУ СПО Сызранский медико-гуманитарный колледж,</a:t>
            </a:r>
          </a:p>
          <a:p>
            <a:pPr marL="419100" indent="-419100">
              <a:lnSpc>
                <a:spcPct val="80000"/>
              </a:lnSpc>
            </a:pPr>
            <a:r>
              <a:rPr lang="ru-RU" sz="1300" b="1" smtClean="0">
                <a:latin typeface="Arial" charset="0"/>
                <a:cs typeface="Arial" charset="0"/>
              </a:rPr>
              <a:t>ГБОУ СПО «Обшаровский государственный техникум им. В.И.Суркова»,</a:t>
            </a:r>
          </a:p>
          <a:p>
            <a:pPr marL="419100" indent="-419100">
              <a:lnSpc>
                <a:spcPct val="80000"/>
              </a:lnSpc>
            </a:pPr>
            <a:r>
              <a:rPr lang="ru-RU" sz="1300" b="1" smtClean="0">
                <a:latin typeface="Arial" charset="0"/>
                <a:cs typeface="Arial" charset="0"/>
              </a:rPr>
              <a:t>ГБОУ СПО «Кинель-Черкасский сельскохозяйственный техникум»,</a:t>
            </a:r>
          </a:p>
          <a:p>
            <a:pPr marL="419100" indent="-419100">
              <a:lnSpc>
                <a:spcPct val="80000"/>
              </a:lnSpc>
            </a:pPr>
            <a:r>
              <a:rPr lang="ru-RU" sz="1300" b="1" smtClean="0">
                <a:latin typeface="Arial" charset="0"/>
                <a:cs typeface="Arial" charset="0"/>
              </a:rPr>
              <a:t>ГБОУ СПО «Губернский техникум м.р. Кошкинский»,</a:t>
            </a:r>
          </a:p>
          <a:p>
            <a:pPr marL="419100" indent="-419100">
              <a:lnSpc>
                <a:spcPct val="80000"/>
              </a:lnSpc>
            </a:pPr>
            <a:r>
              <a:rPr lang="ru-RU" sz="1300" b="1" smtClean="0">
                <a:latin typeface="Arial" charset="0"/>
                <a:cs typeface="Arial" charset="0"/>
              </a:rPr>
              <a:t>ГАОУ СПО Тольяттинский колледж сервисных технологий и предпринимательства,</a:t>
            </a:r>
          </a:p>
          <a:p>
            <a:pPr marL="419100" indent="-419100">
              <a:lnSpc>
                <a:spcPct val="80000"/>
              </a:lnSpc>
            </a:pPr>
            <a:r>
              <a:rPr lang="ru-RU" sz="1300" b="1" smtClean="0">
                <a:latin typeface="Arial" charset="0"/>
                <a:cs typeface="Arial" charset="0"/>
              </a:rPr>
              <a:t>ГБОУ СПО Тольяттинский машиностроительный колледж,</a:t>
            </a:r>
          </a:p>
          <a:p>
            <a:pPr marL="419100" indent="-419100">
              <a:lnSpc>
                <a:spcPct val="80000"/>
              </a:lnSpc>
            </a:pPr>
            <a:r>
              <a:rPr lang="ru-RU" sz="1300" b="1" smtClean="0">
                <a:latin typeface="Arial" charset="0"/>
                <a:cs typeface="Arial" charset="0"/>
              </a:rPr>
              <a:t>ГАОУ СПО Тольяттинский техникум технического и художественного образования,</a:t>
            </a:r>
          </a:p>
          <a:p>
            <a:pPr marL="419100" indent="-419100">
              <a:lnSpc>
                <a:spcPct val="80000"/>
              </a:lnSpc>
            </a:pPr>
            <a:r>
              <a:rPr lang="ru-RU" sz="1300" b="1" smtClean="0">
                <a:latin typeface="Arial" charset="0"/>
                <a:cs typeface="Arial" charset="0"/>
              </a:rPr>
              <a:t>ГБОУ СПО «Жигулевский государственный колледж», </a:t>
            </a:r>
          </a:p>
          <a:p>
            <a:pPr marL="419100" indent="-419100">
              <a:lnSpc>
                <a:spcPct val="80000"/>
              </a:lnSpc>
            </a:pPr>
            <a:r>
              <a:rPr lang="ru-RU" sz="1300" b="1" smtClean="0">
                <a:latin typeface="Arial" charset="0"/>
                <a:cs typeface="Arial" charset="0"/>
              </a:rPr>
              <a:t>ГБОУ СПО Тольяттинский техникум производственных технологий,</a:t>
            </a:r>
          </a:p>
          <a:p>
            <a:pPr marL="419100" indent="-419100">
              <a:lnSpc>
                <a:spcPct val="80000"/>
              </a:lnSpc>
            </a:pPr>
            <a:r>
              <a:rPr lang="ru-RU" sz="1300" b="1" smtClean="0">
                <a:latin typeface="Arial" charset="0"/>
                <a:cs typeface="Arial" charset="0"/>
              </a:rPr>
              <a:t>ГБОУ СПО Тольяттинский социально-педагогический колледж,</a:t>
            </a:r>
          </a:p>
          <a:p>
            <a:pPr marL="419100" indent="-419100">
              <a:lnSpc>
                <a:spcPct val="80000"/>
              </a:lnSpc>
            </a:pPr>
            <a:r>
              <a:rPr lang="ru-RU" sz="1300" b="1" smtClean="0">
                <a:latin typeface="Arial" charset="0"/>
                <a:cs typeface="Arial" charset="0"/>
              </a:rPr>
              <a:t>БГОУ СПО Гуманитарный колледж г.о.Тольятти.</a:t>
            </a:r>
          </a:p>
        </p:txBody>
      </p:sp>
      <p:pic>
        <p:nvPicPr>
          <p:cNvPr id="35843" name="Picture 5" descr="лого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15125" y="6086475"/>
            <a:ext cx="22860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/>
          </p:cNvSpPr>
          <p:nvPr>
            <p:ph type="title" idx="4294967295"/>
          </p:nvPr>
        </p:nvSpPr>
        <p:spPr bwMode="auto">
          <a:effectLst>
            <a:outerShdw dist="38100" dir="1799981" algn="ctr" rotWithShape="0">
              <a:schemeClr val="tx1"/>
            </a:outerShdw>
          </a:effec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ru-RU" b="1" smtClean="0">
                <a:solidFill>
                  <a:schemeClr val="folHlink"/>
                </a:solidFill>
                <a:latin typeface="Arial" charset="0"/>
                <a:cs typeface="Arial" charset="0"/>
              </a:rPr>
              <a:t>Региональная система квалификационной аттестации по профессиональным модулям</a:t>
            </a:r>
          </a:p>
        </p:txBody>
      </p:sp>
      <p:sp>
        <p:nvSpPr>
          <p:cNvPr id="18434" name="Rectangle 3"/>
          <p:cNvSpPr>
            <a:spLocks noGrp="1"/>
          </p:cNvSpPr>
          <p:nvPr>
            <p:ph type="body" idx="4294967295"/>
          </p:nvPr>
        </p:nvSpPr>
        <p:spPr>
          <a:xfrm>
            <a:off x="420688" y="1025525"/>
            <a:ext cx="8543925" cy="5143500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3600" smtClean="0">
                <a:latin typeface="Arial" charset="0"/>
                <a:cs typeface="Arial" charset="0"/>
              </a:rPr>
              <a:t>Целостная </a:t>
            </a:r>
            <a:r>
              <a:rPr lang="ru-RU" sz="3600" b="1" smtClean="0">
                <a:solidFill>
                  <a:schemeClr val="folHlink"/>
                </a:solidFill>
                <a:latin typeface="Arial" charset="0"/>
                <a:cs typeface="Arial" charset="0"/>
              </a:rPr>
              <a:t>совокупность</a:t>
            </a:r>
            <a:r>
              <a:rPr lang="ru-RU" sz="3600" smtClean="0">
                <a:latin typeface="Arial" charset="0"/>
                <a:cs typeface="Arial" charset="0"/>
              </a:rPr>
              <a:t> научно-методических, организационно-управленческих </a:t>
            </a:r>
            <a:r>
              <a:rPr lang="ru-RU" sz="3600" b="1" smtClean="0">
                <a:solidFill>
                  <a:schemeClr val="folHlink"/>
                </a:solidFill>
                <a:latin typeface="Arial" charset="0"/>
                <a:cs typeface="Arial" charset="0"/>
              </a:rPr>
              <a:t>процедур</a:t>
            </a:r>
            <a:r>
              <a:rPr lang="ru-RU" sz="3600" smtClean="0">
                <a:solidFill>
                  <a:schemeClr val="folHlink"/>
                </a:solidFill>
                <a:latin typeface="Arial" charset="0"/>
                <a:cs typeface="Arial" charset="0"/>
              </a:rPr>
              <a:t> </a:t>
            </a:r>
            <a:r>
              <a:rPr lang="ru-RU" sz="3600" smtClean="0">
                <a:latin typeface="Arial" charset="0"/>
                <a:cs typeface="Arial" charset="0"/>
              </a:rPr>
              <a:t>и унифицированных </a:t>
            </a:r>
            <a:r>
              <a:rPr lang="ru-RU" sz="3600" b="1" smtClean="0">
                <a:solidFill>
                  <a:schemeClr val="folHlink"/>
                </a:solidFill>
                <a:latin typeface="Arial" charset="0"/>
                <a:cs typeface="Arial" charset="0"/>
              </a:rPr>
              <a:t>механизмов</a:t>
            </a:r>
            <a:r>
              <a:rPr lang="ru-RU" sz="3600" smtClean="0">
                <a:latin typeface="Arial" charset="0"/>
                <a:cs typeface="Arial" charset="0"/>
              </a:rPr>
              <a:t>, обеспечивающих реализацию накопительного принципа </a:t>
            </a:r>
            <a:r>
              <a:rPr lang="ru-RU" sz="3600" b="1" smtClean="0">
                <a:solidFill>
                  <a:schemeClr val="folHlink"/>
                </a:solidFill>
                <a:latin typeface="Arial" charset="0"/>
                <a:cs typeface="Arial" charset="0"/>
              </a:rPr>
              <a:t>внешней оценки квалификации (ее части)</a:t>
            </a:r>
            <a:r>
              <a:rPr lang="ru-RU" sz="3600" smtClean="0">
                <a:latin typeface="Arial" charset="0"/>
                <a:cs typeface="Arial" charset="0"/>
              </a:rPr>
              <a:t> посредством идентификации составляющих ее профессиональных компетенций </a:t>
            </a:r>
          </a:p>
        </p:txBody>
      </p:sp>
      <p:sp>
        <p:nvSpPr>
          <p:cNvPr id="18435" name="Rectangle 6"/>
          <p:cNvSpPr>
            <a:spLocks noChangeArrowheads="1"/>
          </p:cNvSpPr>
          <p:nvPr/>
        </p:nvSpPr>
        <p:spPr bwMode="auto">
          <a:xfrm>
            <a:off x="6477000" y="5978525"/>
            <a:ext cx="2476500" cy="6858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>
                <a:solidFill>
                  <a:srgbClr val="009900"/>
                </a:solidFill>
              </a:rPr>
              <a:t>ЦПО Самарской области</a:t>
            </a:r>
          </a:p>
        </p:txBody>
      </p:sp>
      <p:sp>
        <p:nvSpPr>
          <p:cNvPr id="18436" name="Rectangle 6"/>
          <p:cNvSpPr>
            <a:spLocks noChangeArrowheads="1"/>
          </p:cNvSpPr>
          <p:nvPr/>
        </p:nvSpPr>
        <p:spPr bwMode="auto">
          <a:xfrm>
            <a:off x="6477000" y="5997575"/>
            <a:ext cx="2476500" cy="66675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1600">
                <a:solidFill>
                  <a:srgbClr val="009900"/>
                </a:solidFill>
              </a:rPr>
              <a:t>ЦПО </a:t>
            </a:r>
          </a:p>
          <a:p>
            <a:pPr algn="ctr"/>
            <a:r>
              <a:rPr lang="ru-RU" sz="1600">
                <a:solidFill>
                  <a:srgbClr val="009900"/>
                </a:solidFill>
              </a:rPr>
              <a:t>Самарской области</a:t>
            </a:r>
          </a:p>
        </p:txBody>
      </p:sp>
      <p:pic>
        <p:nvPicPr>
          <p:cNvPr id="18437" name="Picture 6" descr="лого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15125" y="6057900"/>
            <a:ext cx="2286000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/>
          </p:cNvSpPr>
          <p:nvPr>
            <p:ph type="title"/>
          </p:nvPr>
        </p:nvSpPr>
        <p:spPr bwMode="auto">
          <a:effectLst>
            <a:outerShdw dist="38100" dir="1799981" algn="ctr" rotWithShape="0">
              <a:schemeClr val="tx1"/>
            </a:outerShdw>
          </a:effec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ru-RU" smtClean="0">
                <a:latin typeface="Arial" charset="0"/>
                <a:cs typeface="Arial" charset="0"/>
              </a:rPr>
              <a:t>Количество обучающихся в апробации</a:t>
            </a:r>
          </a:p>
        </p:txBody>
      </p:sp>
      <p:graphicFrame>
        <p:nvGraphicFramePr>
          <p:cNvPr id="67587" name="Group 3"/>
          <p:cNvGraphicFramePr>
            <a:graphicFrameLocks noGrp="1"/>
          </p:cNvGraphicFramePr>
          <p:nvPr/>
        </p:nvGraphicFramePr>
        <p:xfrm>
          <a:off x="457200" y="950913"/>
          <a:ext cx="8229600" cy="4972050"/>
        </p:xfrm>
        <a:graphic>
          <a:graphicData uri="http://schemas.openxmlformats.org/drawingml/2006/table">
            <a:tbl>
              <a:tblPr/>
              <a:tblGrid>
                <a:gridCol w="450850"/>
                <a:gridCol w="6359525"/>
                <a:gridCol w="1419225"/>
              </a:tblGrid>
              <a:tr h="9826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п/п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профессии /специальности СПО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Количество обучающихся, принимавших участие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апробации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150709.02 Сварщик (электросварочные и газосварочные работы)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191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94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190631.01 Автомеханик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332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94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3.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260807.01 Повар, кондитер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1182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6700">
                <a:tc gridSpan="2"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Итого по профессиям СПО: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1705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09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4.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030912 Право и организация социального обеспечения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55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70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5.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034702 Документационное обеспечение управления и архивоведение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108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94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6.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110809 Механизация сельского хозяйства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42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94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7.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150415 Сварочное производство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94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8.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151901 Технология машиностроения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33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76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9.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190631 Техническое обслуживание и ремонт автомобильного транспорта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94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19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10.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260807 Технология продукции общественного питания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6700">
                <a:tc gridSpan="2"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Итого по специальностям СПО: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399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 gridSpan="2"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ВСЕГО: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2104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36926" name="Picture 5" descr="лого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15125" y="6086475"/>
            <a:ext cx="22860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/>
          </p:cNvSpPr>
          <p:nvPr>
            <p:ph type="title"/>
          </p:nvPr>
        </p:nvSpPr>
        <p:spPr bwMode="auto">
          <a:effectLst>
            <a:outerShdw dist="38100" dir="1799981" algn="ctr" rotWithShape="0">
              <a:schemeClr val="tx1"/>
            </a:outerShdw>
          </a:effec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ru-RU" sz="2000" b="1" smtClean="0">
                <a:latin typeface="Arial" charset="0"/>
                <a:cs typeface="Arial" charset="0"/>
              </a:rPr>
              <a:t>Количество квалификационных экзаменов </a:t>
            </a:r>
            <a:br>
              <a:rPr lang="ru-RU" sz="2000" b="1" smtClean="0">
                <a:latin typeface="Arial" charset="0"/>
                <a:cs typeface="Arial" charset="0"/>
              </a:rPr>
            </a:br>
            <a:r>
              <a:rPr lang="ru-RU" sz="2000" b="1" smtClean="0">
                <a:latin typeface="Arial" charset="0"/>
                <a:cs typeface="Arial" charset="0"/>
              </a:rPr>
              <a:t>в рамках апробации РСКА в 2012-2013 учебном году</a:t>
            </a:r>
          </a:p>
        </p:txBody>
      </p:sp>
      <p:graphicFrame>
        <p:nvGraphicFramePr>
          <p:cNvPr id="39208" name="Group 296"/>
          <p:cNvGraphicFramePr>
            <a:graphicFrameLocks noGrp="1"/>
          </p:cNvGraphicFramePr>
          <p:nvPr/>
        </p:nvGraphicFramePr>
        <p:xfrm>
          <a:off x="457200" y="912813"/>
          <a:ext cx="8105775" cy="5040312"/>
        </p:xfrm>
        <a:graphic>
          <a:graphicData uri="http://schemas.openxmlformats.org/drawingml/2006/table">
            <a:tbl>
              <a:tblPr/>
              <a:tblGrid>
                <a:gridCol w="5534025"/>
                <a:gridCol w="1428750"/>
                <a:gridCol w="1143000"/>
              </a:tblGrid>
              <a:tr h="396875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профессии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/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специальности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Количество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квалификационных экзаменов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8097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 заявкам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фактически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653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Повар, кондитер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64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62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Автомеханик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971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Сварщик (электросварочные и газосварочные работы)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131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Документационное обеспечение управления и архивоведение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687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Техническое обслуживание и ремонт автомобильного транспорта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653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Сварочное производство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257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Право и организация социального обеспечения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Технология продукции общественного питания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Технология машиностроения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Механизация сельского хозяйства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687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Конструирование, моделирование и технология швейных изделий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653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Слесарь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Итого: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130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115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37954" name="Picture 5" descr="лого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15125" y="6086475"/>
            <a:ext cx="22860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/>
          </p:cNvSpPr>
          <p:nvPr>
            <p:ph type="title"/>
          </p:nvPr>
        </p:nvSpPr>
        <p:spPr bwMode="auto">
          <a:effectLst>
            <a:outerShdw dist="38100" dir="1799981" algn="ctr" rotWithShape="0">
              <a:schemeClr val="tx1"/>
            </a:outerShdw>
          </a:effec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ru-RU" sz="2400" smtClean="0">
                <a:latin typeface="Arial" charset="0"/>
                <a:cs typeface="Arial" charset="0"/>
              </a:rPr>
              <a:t>Причины несоответствия количества заявленных и проведенных квалификационных экзаменов </a:t>
            </a:r>
          </a:p>
        </p:txBody>
      </p:sp>
      <p:sp>
        <p:nvSpPr>
          <p:cNvPr id="38914" name="Rectangle 3"/>
          <p:cNvSpPr>
            <a:spLocks noGrp="1"/>
          </p:cNvSpPr>
          <p:nvPr>
            <p:ph type="body" idx="1"/>
          </p:nvPr>
        </p:nvSpPr>
        <p:spPr>
          <a:xfrm>
            <a:off x="457200" y="960438"/>
            <a:ext cx="8229600" cy="560387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mtClean="0">
                <a:latin typeface="Arial" charset="0"/>
                <a:cs typeface="Arial" charset="0"/>
              </a:rPr>
              <a:t>Организационно-методические мероприятия, проведенные в рамках апробации РСКА, обусловили корректировку учебных планов и учебного процесса образовательными организациями с изменениями сроков проведения квалификационных экзаменов по профессиональным модулям. </a:t>
            </a:r>
          </a:p>
          <a:p>
            <a:pPr>
              <a:lnSpc>
                <a:spcPct val="90000"/>
              </a:lnSpc>
            </a:pPr>
            <a:r>
              <a:rPr lang="ru-RU" smtClean="0">
                <a:latin typeface="Arial" charset="0"/>
                <a:cs typeface="Arial" charset="0"/>
              </a:rPr>
              <a:t>Уровень профессиональной компетентности педагогических кадров образовательных организаций не позволил вовремя подготовить оценочные средства к квалификационным экзаменам по макету, утвержденному Уполномоченной организацией. </a:t>
            </a:r>
          </a:p>
          <a:p>
            <a:pPr>
              <a:lnSpc>
                <a:spcPct val="90000"/>
              </a:lnSpc>
            </a:pPr>
            <a:r>
              <a:rPr lang="ru-RU" smtClean="0">
                <a:latin typeface="Arial" charset="0"/>
                <a:cs typeface="Arial" charset="0"/>
              </a:rPr>
              <a:t>Отсутствие контроля со стороны руководящих работников образовательных учреждений за соблюдением порядка проведения квалификационной аттестации по профессиональным модулям обусловило несвоевременное предоставление соответствующих документов. </a:t>
            </a:r>
          </a:p>
        </p:txBody>
      </p:sp>
      <p:pic>
        <p:nvPicPr>
          <p:cNvPr id="38915" name="Picture 5" descr="лого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15125" y="6086475"/>
            <a:ext cx="22860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/>
          </p:cNvSpPr>
          <p:nvPr>
            <p:ph type="title" idx="4294967295"/>
          </p:nvPr>
        </p:nvSpPr>
        <p:spPr bwMode="auto">
          <a:xfrm>
            <a:off x="457200" y="17463"/>
            <a:ext cx="8229600" cy="539750"/>
          </a:xfrm>
          <a:effectLst>
            <a:outerShdw dist="38100" dir="1799981" algn="ctr" rotWithShape="0">
              <a:schemeClr val="tx1"/>
            </a:outerShdw>
          </a:effec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ru-RU" smtClean="0">
                <a:solidFill>
                  <a:schemeClr val="folHlink"/>
                </a:solidFill>
                <a:latin typeface="Arial" charset="0"/>
                <a:cs typeface="Arial" charset="0"/>
              </a:rPr>
              <a:t>Нормативное обеспечение</a:t>
            </a:r>
          </a:p>
        </p:txBody>
      </p:sp>
      <p:sp>
        <p:nvSpPr>
          <p:cNvPr id="39938" name="Rectangle 3"/>
          <p:cNvSpPr>
            <a:spLocks noGrp="1"/>
          </p:cNvSpPr>
          <p:nvPr>
            <p:ph type="body" idx="4294967295"/>
          </p:nvPr>
        </p:nvSpPr>
        <p:spPr>
          <a:xfrm>
            <a:off x="457200" y="1000125"/>
            <a:ext cx="8229600" cy="52070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1800" b="1" smtClean="0">
                <a:latin typeface="Arial" charset="0"/>
                <a:cs typeface="Arial" charset="0"/>
              </a:rPr>
              <a:t>Положение о региональной системе квалификационной аттестации по профессиональным модулям </a:t>
            </a:r>
          </a:p>
          <a:p>
            <a:pPr>
              <a:lnSpc>
                <a:spcPct val="80000"/>
              </a:lnSpc>
            </a:pPr>
            <a:r>
              <a:rPr lang="ru-RU" sz="1800" b="1" smtClean="0">
                <a:latin typeface="Arial" charset="0"/>
                <a:cs typeface="Arial" charset="0"/>
              </a:rPr>
              <a:t>Положение о квалификационном экзамене в региональной системе квалификационной аттестации по профессиональным модулям</a:t>
            </a:r>
          </a:p>
          <a:p>
            <a:pPr>
              <a:lnSpc>
                <a:spcPct val="80000"/>
              </a:lnSpc>
            </a:pPr>
            <a:r>
              <a:rPr lang="ru-RU" sz="1800" b="1" smtClean="0">
                <a:latin typeface="Arial" charset="0"/>
                <a:cs typeface="Arial" charset="0"/>
              </a:rPr>
              <a:t>Положение об уполномоченной организации региональной системы квалификационной аттестации по профессиональным модулям</a:t>
            </a:r>
          </a:p>
          <a:p>
            <a:pPr>
              <a:lnSpc>
                <a:spcPct val="80000"/>
              </a:lnSpc>
            </a:pPr>
            <a:r>
              <a:rPr lang="ru-RU" sz="1800" b="1" smtClean="0">
                <a:solidFill>
                  <a:schemeClr val="folHlink"/>
                </a:solidFill>
                <a:latin typeface="Arial" charset="0"/>
                <a:cs typeface="Arial" charset="0"/>
              </a:rPr>
              <a:t>Положение о квалификационном аттестате  по профессиональному модулю</a:t>
            </a:r>
          </a:p>
          <a:p>
            <a:pPr>
              <a:lnSpc>
                <a:spcPct val="80000"/>
              </a:lnSpc>
            </a:pPr>
            <a:r>
              <a:rPr lang="ru-RU" sz="1800" b="1" smtClean="0">
                <a:solidFill>
                  <a:schemeClr val="folHlink"/>
                </a:solidFill>
                <a:latin typeface="Arial" charset="0"/>
                <a:cs typeface="Arial" charset="0"/>
              </a:rPr>
              <a:t>Положение о региональном реестре квалификационных аттестатов по профессиональным модулям</a:t>
            </a:r>
          </a:p>
          <a:p>
            <a:pPr>
              <a:lnSpc>
                <a:spcPct val="80000"/>
              </a:lnSpc>
            </a:pPr>
            <a:r>
              <a:rPr lang="ru-RU" sz="1800" b="1" smtClean="0">
                <a:solidFill>
                  <a:schemeClr val="folHlink"/>
                </a:solidFill>
                <a:latin typeface="Arial" charset="0"/>
                <a:cs typeface="Arial" charset="0"/>
              </a:rPr>
              <a:t>Положение об апелляционной комиссии региональной системы квалификационной аттестации по профессиональным модулям</a:t>
            </a:r>
          </a:p>
          <a:p>
            <a:pPr>
              <a:lnSpc>
                <a:spcPct val="80000"/>
              </a:lnSpc>
            </a:pPr>
            <a:r>
              <a:rPr lang="ru-RU" sz="1800" b="1" smtClean="0">
                <a:solidFill>
                  <a:schemeClr val="folHlink"/>
                </a:solidFill>
                <a:latin typeface="Arial" charset="0"/>
                <a:cs typeface="Arial" charset="0"/>
              </a:rPr>
              <a:t>Положение о региональной базе программ профессиональных модулей</a:t>
            </a:r>
          </a:p>
          <a:p>
            <a:pPr>
              <a:lnSpc>
                <a:spcPct val="80000"/>
              </a:lnSpc>
            </a:pPr>
            <a:r>
              <a:rPr lang="ru-RU" sz="1800" b="1" smtClean="0">
                <a:latin typeface="Arial" charset="0"/>
                <a:cs typeface="Arial" charset="0"/>
              </a:rPr>
              <a:t>Примерное содержание раздела локального акта образовательной организации о текущем контроле знаний и промежуточной аттестации обучающихся «Промежуточная аттестация по профессиональным модулям</a:t>
            </a:r>
          </a:p>
          <a:p>
            <a:pPr>
              <a:lnSpc>
                <a:spcPct val="80000"/>
              </a:lnSpc>
            </a:pPr>
            <a:r>
              <a:rPr lang="ru-RU" sz="1800" b="1" smtClean="0">
                <a:solidFill>
                  <a:schemeClr val="folHlink"/>
                </a:solidFill>
                <a:latin typeface="Arial" charset="0"/>
                <a:cs typeface="Arial" charset="0"/>
              </a:rPr>
              <a:t>Макет комплекта оценочных средств по ПМ</a:t>
            </a:r>
          </a:p>
          <a:p>
            <a:pPr>
              <a:lnSpc>
                <a:spcPct val="80000"/>
              </a:lnSpc>
            </a:pPr>
            <a:r>
              <a:rPr lang="ru-RU" sz="1800" b="1" smtClean="0">
                <a:solidFill>
                  <a:schemeClr val="folHlink"/>
                </a:solidFill>
                <a:latin typeface="Arial" charset="0"/>
                <a:cs typeface="Arial" charset="0"/>
              </a:rPr>
              <a:t>Макет квалификационного аттестата по ПМ</a:t>
            </a:r>
          </a:p>
          <a:p>
            <a:pPr>
              <a:lnSpc>
                <a:spcPct val="80000"/>
              </a:lnSpc>
            </a:pPr>
            <a:endParaRPr lang="ru-RU" sz="1800" b="1" smtClean="0">
              <a:solidFill>
                <a:schemeClr val="folHlink"/>
              </a:solidFill>
              <a:latin typeface="Arial" charset="0"/>
              <a:cs typeface="Arial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ru-RU" sz="1500" smtClean="0">
              <a:latin typeface="Arial" charset="0"/>
              <a:cs typeface="Arial" charset="0"/>
            </a:endParaRPr>
          </a:p>
        </p:txBody>
      </p:sp>
      <p:pic>
        <p:nvPicPr>
          <p:cNvPr id="39939" name="Picture 5" descr="лого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15125" y="6076950"/>
            <a:ext cx="2286000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/>
          </p:cNvSpPr>
          <p:nvPr>
            <p:ph type="title"/>
          </p:nvPr>
        </p:nvSpPr>
        <p:spPr bwMode="auto">
          <a:xfrm>
            <a:off x="323850" y="152400"/>
            <a:ext cx="8351838" cy="712788"/>
          </a:xfrm>
          <a:effectLst>
            <a:outerShdw dist="38100" dir="1799981" algn="ctr" rotWithShape="0">
              <a:schemeClr val="tx1"/>
            </a:outerShdw>
          </a:effec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ru-RU" sz="2400" smtClean="0">
                <a:solidFill>
                  <a:schemeClr val="folHlink"/>
                </a:solidFill>
                <a:latin typeface="Arial" charset="0"/>
                <a:cs typeface="Arial" charset="0"/>
              </a:rPr>
              <a:t>Профессии и специальности</a:t>
            </a:r>
          </a:p>
        </p:txBody>
      </p:sp>
      <p:pic>
        <p:nvPicPr>
          <p:cNvPr id="40962" name="Picture 45" descr="лого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15125" y="6105525"/>
            <a:ext cx="22860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30848" name="Group 128"/>
          <p:cNvGraphicFramePr>
            <a:graphicFrameLocks noGrp="1"/>
          </p:cNvGraphicFramePr>
          <p:nvPr/>
        </p:nvGraphicFramePr>
        <p:xfrm>
          <a:off x="419100" y="958850"/>
          <a:ext cx="8335963" cy="5062538"/>
        </p:xfrm>
        <a:graphic>
          <a:graphicData uri="http://schemas.openxmlformats.org/drawingml/2006/table">
            <a:tbl>
              <a:tblPr/>
              <a:tblGrid>
                <a:gridCol w="8335963"/>
              </a:tblGrid>
              <a:tr h="3381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040401.01 Социальный работник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65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110800.04 Мастер по техническому обслуживанию и ремонту машинно-тракторного парка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81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150709.02 Сварщик (электросварочные и газосварочные работы)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65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151903.02 Слесарь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81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190631.01 Автомеханик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81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260807.01 Повар, кондитер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65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030912 Право и организация социального обеспечения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81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034702 Документационное обеспечение управления и архивоведение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65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040401 Социальная работа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81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110809 Механизация сельского хозяйства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81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150415 Сварочное производство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65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151901 Технология машиностроения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81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190631 Техническое обслуживание и ремонт автомобильного транспорта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65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260807 Технология продукции общественного питания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81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270802 Строительство и эксплуатация зданий и сооружений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/>
          </p:cNvSpPr>
          <p:nvPr>
            <p:ph type="title"/>
          </p:nvPr>
        </p:nvSpPr>
        <p:spPr bwMode="auto">
          <a:xfrm>
            <a:off x="428625" y="274638"/>
            <a:ext cx="8258175" cy="461962"/>
          </a:xfrm>
          <a:effectLst>
            <a:outerShdw dist="38100" dir="1799981" algn="ctr" rotWithShape="0">
              <a:schemeClr val="tx1"/>
            </a:outerShdw>
          </a:effec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ru-RU" sz="2400" smtClean="0">
                <a:solidFill>
                  <a:schemeClr val="folHlink"/>
                </a:solidFill>
                <a:latin typeface="Arial" charset="0"/>
                <a:cs typeface="Arial" charset="0"/>
              </a:rPr>
              <a:t>Преимущества участия ОО в РСКА</a:t>
            </a:r>
          </a:p>
        </p:txBody>
      </p:sp>
      <p:sp>
        <p:nvSpPr>
          <p:cNvPr id="41986" name="Rectangle 3"/>
          <p:cNvSpPr>
            <a:spLocks noGrp="1"/>
          </p:cNvSpPr>
          <p:nvPr>
            <p:ph type="body" idx="1"/>
          </p:nvPr>
        </p:nvSpPr>
        <p:spPr>
          <a:xfrm>
            <a:off x="469900" y="982663"/>
            <a:ext cx="8199438" cy="5153025"/>
          </a:xfrm>
        </p:spPr>
        <p:txBody>
          <a:bodyPr/>
          <a:lstStyle/>
          <a:p>
            <a:pPr algn="ctr">
              <a:lnSpc>
                <a:spcPct val="90000"/>
              </a:lnSpc>
              <a:buFont typeface="Wingdings" pitchFamily="2" charset="2"/>
              <a:buNone/>
            </a:pPr>
            <a:r>
              <a:rPr lang="ru-RU" sz="2000" b="1" smtClean="0">
                <a:solidFill>
                  <a:schemeClr val="accent2"/>
                </a:solidFill>
                <a:latin typeface="Arial" charset="0"/>
                <a:cs typeface="Arial" charset="0"/>
              </a:rPr>
              <a:t>Гарантия качества реализации программ среднего профессионального образования и основных программ профессионального обучения:  </a:t>
            </a:r>
          </a:p>
          <a:p>
            <a:pPr>
              <a:lnSpc>
                <a:spcPct val="90000"/>
              </a:lnSpc>
            </a:pPr>
            <a:r>
              <a:rPr lang="ru-RU" sz="2000" b="1" smtClean="0">
                <a:latin typeface="Arial" charset="0"/>
                <a:cs typeface="Arial" charset="0"/>
              </a:rPr>
              <a:t>Наличие программ профессиональных модулей с экспертизой и согласованием из региональной базы программ профессиональных модулей </a:t>
            </a:r>
          </a:p>
          <a:p>
            <a:pPr>
              <a:lnSpc>
                <a:spcPct val="90000"/>
              </a:lnSpc>
            </a:pPr>
            <a:r>
              <a:rPr lang="ru-RU" sz="2000" b="1" smtClean="0">
                <a:latin typeface="Arial" charset="0"/>
                <a:cs typeface="Arial" charset="0"/>
              </a:rPr>
              <a:t>Наличие стандартизированных и согласованных оценочных средств по профессиональным модулям</a:t>
            </a:r>
          </a:p>
          <a:p>
            <a:pPr>
              <a:lnSpc>
                <a:spcPct val="90000"/>
              </a:lnSpc>
            </a:pPr>
            <a:r>
              <a:rPr lang="ru-RU" sz="2000" b="1" smtClean="0">
                <a:latin typeface="Arial" charset="0"/>
                <a:cs typeface="Arial" charset="0"/>
              </a:rPr>
              <a:t>Наличие регламентов проведения оценочных процедур в соответствии с требованиями ФГОС и методическими рекомендациями</a:t>
            </a:r>
          </a:p>
          <a:p>
            <a:pPr>
              <a:lnSpc>
                <a:spcPct val="90000"/>
              </a:lnSpc>
            </a:pPr>
            <a:r>
              <a:rPr lang="ru-RU" sz="2000" b="1" smtClean="0">
                <a:latin typeface="Arial" charset="0"/>
                <a:cs typeface="Arial" charset="0"/>
              </a:rPr>
              <a:t>Наличие унифицированного документального оформления оценочных процедур</a:t>
            </a:r>
          </a:p>
          <a:p>
            <a:pPr>
              <a:lnSpc>
                <a:spcPct val="90000"/>
              </a:lnSpc>
            </a:pPr>
            <a:r>
              <a:rPr lang="ru-RU" sz="2000" b="1" smtClean="0">
                <a:latin typeface="Arial" charset="0"/>
                <a:cs typeface="Arial" charset="0"/>
              </a:rPr>
              <a:t>Наличие необходимых нормативных и организационно-распорядительных документов</a:t>
            </a:r>
          </a:p>
          <a:p>
            <a:pPr>
              <a:lnSpc>
                <a:spcPct val="90000"/>
              </a:lnSpc>
            </a:pPr>
            <a:r>
              <a:rPr lang="ru-RU" sz="2000" b="1" smtClean="0">
                <a:latin typeface="Arial" charset="0"/>
                <a:cs typeface="Arial" charset="0"/>
              </a:rPr>
              <a:t>Наличие методического сопровождения проведения оценочных процедур </a:t>
            </a:r>
          </a:p>
          <a:p>
            <a:pPr>
              <a:lnSpc>
                <a:spcPct val="90000"/>
              </a:lnSpc>
            </a:pPr>
            <a:endParaRPr lang="ru-RU" sz="2000" b="1" smtClean="0">
              <a:latin typeface="Arial" charset="0"/>
              <a:cs typeface="Arial" charset="0"/>
            </a:endParaRPr>
          </a:p>
        </p:txBody>
      </p:sp>
      <p:pic>
        <p:nvPicPr>
          <p:cNvPr id="41987" name="Picture 5" descr="лого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15125" y="6067425"/>
            <a:ext cx="2286000" cy="56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/>
          </p:cNvSpPr>
          <p:nvPr>
            <p:ph type="title"/>
          </p:nvPr>
        </p:nvSpPr>
        <p:spPr bwMode="auto">
          <a:effectLst>
            <a:outerShdw dist="38100" dir="1799981" algn="ctr" rotWithShape="0">
              <a:schemeClr val="tx1"/>
            </a:outerShdw>
          </a:effec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ru-RU" b="1" smtClean="0">
                <a:latin typeface="Arial" charset="0"/>
                <a:cs typeface="Arial" charset="0"/>
              </a:rPr>
              <a:t>Участие в РСКА</a:t>
            </a:r>
          </a:p>
        </p:txBody>
      </p:sp>
      <p:sp>
        <p:nvSpPr>
          <p:cNvPr id="43010" name="Rectangle 3"/>
          <p:cNvSpPr>
            <a:spLocks noGrp="1"/>
          </p:cNvSpPr>
          <p:nvPr>
            <p:ph type="body" idx="1"/>
          </p:nvPr>
        </p:nvSpPr>
        <p:spPr>
          <a:xfrm>
            <a:off x="165100" y="1481138"/>
            <a:ext cx="8978900" cy="41783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z="2800" b="1" smtClean="0">
                <a:latin typeface="Arial" charset="0"/>
                <a:cs typeface="Arial" charset="0"/>
              </a:rPr>
              <a:t>Определить участие образовательной организации в сетевой форме реализации образовательных программ в рамках РСКА.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ru-RU" sz="2800" b="1" smtClean="0">
              <a:latin typeface="Arial" charset="0"/>
              <a:cs typeface="Arial" charset="0"/>
            </a:endParaRPr>
          </a:p>
          <a:p>
            <a:pPr>
              <a:lnSpc>
                <a:spcPct val="90000"/>
              </a:lnSpc>
            </a:pPr>
            <a:r>
              <a:rPr lang="ru-RU" sz="2800" b="1" smtClean="0">
                <a:latin typeface="Arial" charset="0"/>
                <a:cs typeface="Arial" charset="0"/>
              </a:rPr>
              <a:t>Оформить участие образовательной организации в сетевой форме реализации образовательных программ в рамках РСКА (подписать нормативный документ, определяющий участие – соглашение о сотрудничестве).</a:t>
            </a:r>
          </a:p>
        </p:txBody>
      </p:sp>
      <p:pic>
        <p:nvPicPr>
          <p:cNvPr id="43011" name="Picture 5" descr="лого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15125" y="6067425"/>
            <a:ext cx="2286000" cy="56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/>
          </p:cNvSpPr>
          <p:nvPr>
            <p:ph type="ctrTitle"/>
          </p:nvPr>
        </p:nvSpPr>
        <p:spPr bwMode="auto">
          <a:xfrm>
            <a:off x="250825" y="692150"/>
            <a:ext cx="7743825" cy="3889375"/>
          </a:xfrm>
          <a:effectLst>
            <a:outerShdw dist="38100" dir="1799981" algn="ctr" rotWithShape="0">
              <a:schemeClr val="tx1"/>
            </a:outerShdw>
          </a:effec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ru-RU" smtClean="0">
                <a:latin typeface="Arial" charset="0"/>
                <a:cs typeface="Arial" charset="0"/>
              </a:rPr>
              <a:t>Сертификация профессиональных квалификаций в рамках Федерального закона от 29.12.2012 N 273-ФЗ</a:t>
            </a:r>
            <a:br>
              <a:rPr lang="ru-RU" smtClean="0">
                <a:latin typeface="Arial" charset="0"/>
                <a:cs typeface="Arial" charset="0"/>
              </a:rPr>
            </a:br>
            <a:r>
              <a:rPr lang="ru-RU" smtClean="0">
                <a:latin typeface="Arial" charset="0"/>
                <a:cs typeface="Arial" charset="0"/>
              </a:rPr>
              <a:t>"Об образовании в Российской Федерации"</a:t>
            </a:r>
          </a:p>
        </p:txBody>
      </p:sp>
      <p:pic>
        <p:nvPicPr>
          <p:cNvPr id="2" name="Picture 5" descr="лого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15125" y="6067425"/>
            <a:ext cx="2286000" cy="56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/>
          </p:cNvSpPr>
          <p:nvPr>
            <p:ph type="title"/>
          </p:nvPr>
        </p:nvSpPr>
        <p:spPr bwMode="auto">
          <a:effectLst>
            <a:outerShdw dist="38100" dir="1799981" algn="ctr" rotWithShape="0">
              <a:schemeClr val="tx1"/>
            </a:outerShdw>
          </a:effec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ru-RU" smtClean="0">
                <a:latin typeface="Arial" charset="0"/>
                <a:cs typeface="Arial" charset="0"/>
              </a:rPr>
              <a:t>Квалификация </a:t>
            </a:r>
            <a:br>
              <a:rPr lang="ru-RU" smtClean="0">
                <a:latin typeface="Arial" charset="0"/>
                <a:cs typeface="Arial" charset="0"/>
              </a:rPr>
            </a:br>
            <a:r>
              <a:rPr lang="ru-RU" smtClean="0">
                <a:latin typeface="Arial" charset="0"/>
                <a:cs typeface="Arial" charset="0"/>
              </a:rPr>
              <a:t>ГОСы (второго поколения)</a:t>
            </a:r>
          </a:p>
        </p:txBody>
      </p:sp>
      <p:sp>
        <p:nvSpPr>
          <p:cNvPr id="2" name="Rectangle 3"/>
          <p:cNvSpPr>
            <a:spLocks noGrp="1"/>
          </p:cNvSpPr>
          <p:nvPr>
            <p:ph type="body" idx="1"/>
          </p:nvPr>
        </p:nvSpPr>
        <p:spPr>
          <a:xfrm>
            <a:off x="539750" y="1600200"/>
            <a:ext cx="8147050" cy="4565650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000" b="1" smtClean="0">
                <a:latin typeface="Arial" charset="0"/>
                <a:cs typeface="Arial" charset="0"/>
              </a:rPr>
              <a:t>Профессия начального профессионального образования  Сварщик (электросварочные и газосварочные работы)</a:t>
            </a:r>
            <a:endParaRPr lang="ru-RU" sz="2000" smtClean="0">
              <a:latin typeface="Arial" charset="0"/>
              <a:cs typeface="Arial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000" smtClean="0">
                <a:latin typeface="Arial" charset="0"/>
                <a:cs typeface="Arial" charset="0"/>
              </a:rPr>
              <a:t>Профессии по Общероссийскому классификатору профессий рабочих, должностей служащих и тарифных разрядов (ОК 016-94): </a:t>
            </a:r>
          </a:p>
          <a:p>
            <a:pPr>
              <a:lnSpc>
                <a:spcPct val="90000"/>
              </a:lnSpc>
            </a:pPr>
            <a:r>
              <a:rPr lang="ru-RU" sz="2000" smtClean="0">
                <a:latin typeface="Arial" charset="0"/>
                <a:cs typeface="Arial" charset="0"/>
              </a:rPr>
              <a:t>-газосварщик (3-4 разряд);</a:t>
            </a:r>
          </a:p>
          <a:p>
            <a:pPr>
              <a:lnSpc>
                <a:spcPct val="90000"/>
              </a:lnSpc>
            </a:pPr>
            <a:r>
              <a:rPr lang="ru-RU" sz="2000" smtClean="0">
                <a:latin typeface="Arial" charset="0"/>
                <a:cs typeface="Arial" charset="0"/>
              </a:rPr>
              <a:t>-электрогазосварщик (3-4 разряд);</a:t>
            </a:r>
          </a:p>
          <a:p>
            <a:pPr>
              <a:lnSpc>
                <a:spcPct val="90000"/>
              </a:lnSpc>
            </a:pPr>
            <a:r>
              <a:rPr lang="ru-RU" sz="2000" smtClean="0">
                <a:latin typeface="Arial" charset="0"/>
                <a:cs typeface="Arial" charset="0"/>
              </a:rPr>
              <a:t>-электросварщик на автоматических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000" smtClean="0">
                <a:latin typeface="Arial" charset="0"/>
                <a:cs typeface="Arial" charset="0"/>
              </a:rPr>
              <a:t>и полуавтоматических машинах (3-4 разряд);</a:t>
            </a:r>
          </a:p>
          <a:p>
            <a:pPr>
              <a:lnSpc>
                <a:spcPct val="90000"/>
              </a:lnSpc>
            </a:pPr>
            <a:r>
              <a:rPr lang="ru-RU" sz="2000" smtClean="0">
                <a:latin typeface="Arial" charset="0"/>
                <a:cs typeface="Arial" charset="0"/>
              </a:rPr>
              <a:t>-электросварщик ручной сварки (3-4 разряд).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ru-RU" sz="2000" smtClean="0">
              <a:latin typeface="Arial" charset="0"/>
              <a:cs typeface="Arial" charset="0"/>
            </a:endParaRPr>
          </a:p>
        </p:txBody>
      </p:sp>
      <p:pic>
        <p:nvPicPr>
          <p:cNvPr id="45059" name="Picture 5" descr="лого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15125" y="6067425"/>
            <a:ext cx="2286000" cy="56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/>
          </p:cNvSpPr>
          <p:nvPr>
            <p:ph type="title"/>
          </p:nvPr>
        </p:nvSpPr>
        <p:spPr bwMode="auto">
          <a:effectLst>
            <a:outerShdw dist="38100" dir="1799981" algn="ctr" rotWithShape="0">
              <a:schemeClr val="tx1"/>
            </a:outerShdw>
          </a:effec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ru-RU" smtClean="0">
                <a:latin typeface="Arial" charset="0"/>
                <a:cs typeface="Arial" charset="0"/>
              </a:rPr>
              <a:t>Квалификация </a:t>
            </a:r>
            <a:br>
              <a:rPr lang="ru-RU" smtClean="0">
                <a:latin typeface="Arial" charset="0"/>
                <a:cs typeface="Arial" charset="0"/>
              </a:rPr>
            </a:br>
            <a:r>
              <a:rPr lang="ru-RU" smtClean="0">
                <a:latin typeface="Arial" charset="0"/>
                <a:cs typeface="Arial" charset="0"/>
              </a:rPr>
              <a:t>ФГОСы (третьего поколения)</a:t>
            </a:r>
          </a:p>
        </p:txBody>
      </p:sp>
      <p:graphicFrame>
        <p:nvGraphicFramePr>
          <p:cNvPr id="46107" name="Group 27"/>
          <p:cNvGraphicFramePr>
            <a:graphicFrameLocks noGrp="1"/>
          </p:cNvGraphicFramePr>
          <p:nvPr/>
        </p:nvGraphicFramePr>
        <p:xfrm>
          <a:off x="241300" y="1092200"/>
          <a:ext cx="8610600" cy="5257800"/>
        </p:xfrm>
        <a:graphic>
          <a:graphicData uri="http://schemas.openxmlformats.org/drawingml/2006/table">
            <a:tbl>
              <a:tblPr/>
              <a:tblGrid>
                <a:gridCol w="1939925"/>
                <a:gridCol w="5167313"/>
                <a:gridCol w="1503362"/>
              </a:tblGrid>
              <a:tr h="1600200">
                <a:tc>
                  <a:txBody>
                    <a:bodyPr/>
                    <a:lstStyle/>
                    <a:p>
                      <a:pPr marL="179388" marR="0" lvl="0" indent="-1793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1F5DA5"/>
                        </a:buClr>
                        <a:buSzPct val="80000"/>
                        <a:buFont typeface="Wingdings" pitchFamily="2" charset="2"/>
                        <a:buNone/>
                        <a:tabLst>
                          <a:tab pos="179388" algn="l"/>
                        </a:tabLst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Образовательная база приема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9388" marR="0" lvl="0" indent="-1793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1F5DA5"/>
                        </a:buClr>
                        <a:buSzPct val="80000"/>
                        <a:buFont typeface="Wingdings" pitchFamily="2" charset="2"/>
                        <a:buNone/>
                        <a:tabLst>
                          <a:tab pos="179388" algn="l"/>
                        </a:tabLst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квалификации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179388" marR="0" lvl="0" indent="-1793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1F5DA5"/>
                        </a:buClr>
                        <a:buSzPct val="80000"/>
                        <a:buFont typeface="Wingdings" pitchFamily="2" charset="2"/>
                        <a:buNone/>
                        <a:tabLst>
                          <a:tab pos="179388" algn="l"/>
                        </a:tabLst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(профессий по Общероссийскому классификатору профессий рабочих, должностей служащих и тарифных разрядов) </a:t>
                      </a:r>
                    </a:p>
                    <a:p>
                      <a:pPr marL="179388" marR="0" lvl="0" indent="-1793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1F5DA5"/>
                        </a:buClr>
                        <a:buSzPct val="80000"/>
                        <a:buFont typeface="Wingdings" pitchFamily="2" charset="2"/>
                        <a:buNone/>
                        <a:tabLst>
                          <a:tab pos="179388" algn="l"/>
                        </a:tabLst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(ОК 016 - 94)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9388" marR="0" lvl="0" indent="-1793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1F5DA5"/>
                        </a:buClr>
                        <a:buSzPct val="80000"/>
                        <a:buFont typeface="Wingdings" pitchFamily="2" charset="2"/>
                        <a:buNone/>
                        <a:tabLst>
                          <a:tab pos="179388" algn="l"/>
                        </a:tabLst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Нормативный срок освоения ОПОП при очной форме получения образования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16025">
                <a:tc>
                  <a:txBody>
                    <a:bodyPr/>
                    <a:lstStyle/>
                    <a:p>
                      <a:pPr marL="179388" marR="0" lvl="0" indent="-1793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1F5DA5"/>
                        </a:buClr>
                        <a:buSzPct val="80000"/>
                        <a:buFont typeface="Wingdings" pitchFamily="2" charset="2"/>
                        <a:buNone/>
                        <a:tabLst>
                          <a:tab pos="179388" algn="l"/>
                        </a:tabLst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 базе среднего (полного) общего образования</a:t>
                      </a: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179388" marR="0" lvl="0" indent="-179388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1F5DA5"/>
                        </a:buClr>
                        <a:buSzPct val="80000"/>
                        <a:buFont typeface="Wingdings" pitchFamily="2" charset="2"/>
                        <a:buNone/>
                        <a:tabLst>
                          <a:tab pos="179388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Газосварщик</a:t>
                      </a:r>
                    </a:p>
                    <a:p>
                      <a:pPr marL="179388" marR="0" lvl="0" indent="-179388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1F5DA5"/>
                        </a:buClr>
                        <a:buSzPct val="80000"/>
                        <a:buFont typeface="Wingdings" pitchFamily="2" charset="2"/>
                        <a:buNone/>
                        <a:tabLst>
                          <a:tab pos="179388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Электрогазосварщик</a:t>
                      </a:r>
                    </a:p>
                    <a:p>
                      <a:pPr marL="179388" marR="0" lvl="0" indent="-179388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1F5DA5"/>
                        </a:buClr>
                        <a:buSzPct val="80000"/>
                        <a:buFont typeface="Wingdings" pitchFamily="2" charset="2"/>
                        <a:buNone/>
                        <a:tabLst>
                          <a:tab pos="179388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Электросварщик на автоматических и полуавтоматических машинах</a:t>
                      </a:r>
                    </a:p>
                    <a:p>
                      <a:pPr marL="179388" marR="0" lvl="0" indent="-179388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1F5DA5"/>
                        </a:buClr>
                        <a:buSzPct val="80000"/>
                        <a:buFont typeface="Wingdings" pitchFamily="2" charset="2"/>
                        <a:buNone/>
                        <a:tabLst>
                          <a:tab pos="179388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Электросварщик ручной сварки</a:t>
                      </a:r>
                    </a:p>
                    <a:p>
                      <a:pPr marL="179388" marR="0" lvl="0" indent="-179388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1F5DA5"/>
                        </a:buClr>
                        <a:buSzPct val="80000"/>
                        <a:buFont typeface="Wingdings" pitchFamily="2" charset="2"/>
                        <a:buNone/>
                        <a:tabLst>
                          <a:tab pos="179388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Газорезчик</a:t>
                      </a:r>
                    </a:p>
                    <a:p>
                      <a:pPr marL="179388" marR="0" lvl="0" indent="-179388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1F5DA5"/>
                        </a:buClr>
                        <a:buSzPct val="80000"/>
                        <a:buFont typeface="Wingdings" pitchFamily="2" charset="2"/>
                        <a:buNone/>
                        <a:tabLst>
                          <a:tab pos="179388" algn="l"/>
                        </a:tabLst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179388" marR="0" lvl="0" indent="-179388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1F5DA5"/>
                        </a:buClr>
                        <a:buSzPct val="80000"/>
                        <a:buFont typeface="Wingdings" pitchFamily="2" charset="2"/>
                        <a:buNone/>
                        <a:tabLst>
                          <a:tab pos="179388" algn="l"/>
                        </a:tabLst>
                      </a:pPr>
                      <a:r>
                        <a:rPr kumimoji="0" lang="ru-RU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ФГОС НПО в части требований к результатам освоения ОПОП ориентирован на присвоение выпускнику квалификации выше средней квалификации для данной профессии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9388" marR="0" lvl="0" indent="-1793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1F5DA5"/>
                        </a:buClr>
                        <a:buSzPct val="80000"/>
                        <a:buFont typeface="Wingdings" pitchFamily="2" charset="2"/>
                        <a:buNone/>
                        <a:tabLst>
                          <a:tab pos="179388" algn="l"/>
                        </a:tabLst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 мес.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08238">
                <a:tc>
                  <a:txBody>
                    <a:bodyPr/>
                    <a:lstStyle/>
                    <a:p>
                      <a:pPr marL="179388" marR="0" lvl="0" indent="-1793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1F5DA5"/>
                        </a:buClr>
                        <a:buSzPct val="80000"/>
                        <a:buFont typeface="Wingdings" pitchFamily="2" charset="2"/>
                        <a:buNone/>
                        <a:tabLst>
                          <a:tab pos="179388" algn="l"/>
                        </a:tabLst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 базе основного общего образования</a:t>
                      </a: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9388" marR="0" lvl="0" indent="-1793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1F5DA5"/>
                        </a:buClr>
                        <a:buSzPct val="80000"/>
                        <a:buFont typeface="Wingdings" pitchFamily="2" charset="2"/>
                        <a:buNone/>
                        <a:tabLst>
                          <a:tab pos="179388" algn="l"/>
                        </a:tabLst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 года 5 мес. 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46100" name="Picture 5" descr="лого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15125" y="6067425"/>
            <a:ext cx="2286000" cy="56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/>
          </p:cNvSpPr>
          <p:nvPr>
            <p:ph type="title"/>
          </p:nvPr>
        </p:nvSpPr>
        <p:spPr bwMode="auto">
          <a:effectLst>
            <a:outerShdw dist="38100" dir="1799981" algn="ctr" rotWithShape="0">
              <a:schemeClr val="tx1"/>
            </a:outerShdw>
          </a:effec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ctr"/>
            <a:r>
              <a:rPr lang="ru-RU" b="1" smtClean="0">
                <a:latin typeface="Arial" charset="0"/>
                <a:cs typeface="Arial" charset="0"/>
              </a:rPr>
              <a:t>Назначение РСКА</a:t>
            </a:r>
          </a:p>
        </p:txBody>
      </p:sp>
      <p:sp>
        <p:nvSpPr>
          <p:cNvPr id="19458" name="Rectangle 3"/>
          <p:cNvSpPr>
            <a:spLocks noGrp="1"/>
          </p:cNvSpPr>
          <p:nvPr>
            <p:ph type="body" idx="1"/>
          </p:nvPr>
        </p:nvSpPr>
        <p:spPr>
          <a:xfrm>
            <a:off x="457200" y="1179513"/>
            <a:ext cx="8229600" cy="4946650"/>
          </a:xfrm>
        </p:spPr>
        <p:txBody>
          <a:bodyPr/>
          <a:lstStyle/>
          <a:p>
            <a:r>
              <a:rPr lang="ru-RU" sz="4000" smtClean="0">
                <a:latin typeface="Arial" charset="0"/>
                <a:cs typeface="Arial" charset="0"/>
              </a:rPr>
              <a:t> </a:t>
            </a:r>
            <a:r>
              <a:rPr lang="ru-RU" sz="4000" b="1" smtClean="0">
                <a:latin typeface="Arial" charset="0"/>
                <a:cs typeface="Arial" charset="0"/>
              </a:rPr>
              <a:t>эффективная реализация федеральных государственных образовательных стандартов среднего профессионального образования нового поколения</a:t>
            </a:r>
          </a:p>
          <a:p>
            <a:pPr>
              <a:buFont typeface="Wingdings" pitchFamily="2" charset="2"/>
              <a:buNone/>
            </a:pPr>
            <a:endParaRPr lang="ru-RU" sz="4000" smtClean="0">
              <a:latin typeface="Arial" charset="0"/>
              <a:cs typeface="Arial" charset="0"/>
            </a:endParaRPr>
          </a:p>
        </p:txBody>
      </p:sp>
      <p:pic>
        <p:nvPicPr>
          <p:cNvPr id="19459" name="Picture 5" descr="лого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15125" y="6000750"/>
            <a:ext cx="2286000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/>
          </p:cNvSpPr>
          <p:nvPr>
            <p:ph type="title"/>
          </p:nvPr>
        </p:nvSpPr>
        <p:spPr bwMode="auto">
          <a:effectLst>
            <a:outerShdw dist="38100" dir="1799981" algn="ctr" rotWithShape="0">
              <a:schemeClr val="tx1"/>
            </a:outerShdw>
          </a:effec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ru-RU" smtClean="0">
                <a:latin typeface="Arial" charset="0"/>
                <a:cs typeface="Arial" charset="0"/>
              </a:rPr>
              <a:t>Итоговая аттестация</a:t>
            </a:r>
            <a:br>
              <a:rPr lang="ru-RU" smtClean="0">
                <a:latin typeface="Arial" charset="0"/>
                <a:cs typeface="Arial" charset="0"/>
              </a:rPr>
            </a:br>
            <a:r>
              <a:rPr lang="ru-RU" smtClean="0">
                <a:latin typeface="Arial" charset="0"/>
                <a:cs typeface="Arial" charset="0"/>
              </a:rPr>
              <a:t> ГОСы (второго поколения)</a:t>
            </a:r>
          </a:p>
        </p:txBody>
      </p:sp>
      <p:sp>
        <p:nvSpPr>
          <p:cNvPr id="2" name="Rectangle 3"/>
          <p:cNvSpPr>
            <a:spLocks noGrp="1"/>
          </p:cNvSpPr>
          <p:nvPr>
            <p:ph type="body" idx="1"/>
          </p:nvPr>
        </p:nvSpPr>
        <p:spPr>
          <a:xfrm>
            <a:off x="457200" y="1141413"/>
            <a:ext cx="8115300" cy="4668837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ru-RU" sz="1300" b="1" u="sng" smtClean="0">
              <a:latin typeface="Arial" charset="0"/>
              <a:cs typeface="Arial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800" b="1" smtClean="0">
                <a:latin typeface="Arial" charset="0"/>
                <a:cs typeface="Arial" charset="0"/>
              </a:rPr>
              <a:t>Приказ Минобразования РФ от 1 ноября 1995 г. N 563 "Об утверждении Положения об итоговой аттестации выпускников учреждений начального профессионального образования и Положения о получении начального профессионального образования в форме экстерната"</a:t>
            </a:r>
            <a:r>
              <a:rPr lang="ru-RU" sz="1800" smtClean="0">
                <a:latin typeface="Arial" charset="0"/>
                <a:cs typeface="Arial" charset="0"/>
              </a:rPr>
              <a:t> </a:t>
            </a:r>
            <a:endParaRPr lang="ru-RU" sz="1800" b="1" smtClean="0">
              <a:latin typeface="Arial" charset="0"/>
              <a:cs typeface="Arial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ru-RU" sz="1800" b="1" smtClean="0">
              <a:latin typeface="Arial" charset="0"/>
              <a:cs typeface="Arial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800" b="1" smtClean="0">
                <a:latin typeface="Arial" charset="0"/>
                <a:cs typeface="Arial" charset="0"/>
              </a:rPr>
              <a:t> </a:t>
            </a:r>
            <a:r>
              <a:rPr lang="ru-RU" sz="1800" b="1" i="1" smtClean="0">
                <a:latin typeface="Arial" charset="0"/>
                <a:cs typeface="Arial" charset="0"/>
              </a:rPr>
              <a:t>3.1. Итоговая аттестация выпускников, обучавшихся по программам начального профессионального образования, состоит, как правило, из нескольких аттестационных испытаний следующих видов:</a:t>
            </a:r>
          </a:p>
          <a:p>
            <a:pPr>
              <a:lnSpc>
                <a:spcPct val="80000"/>
              </a:lnSpc>
            </a:pPr>
            <a:r>
              <a:rPr lang="ru-RU" sz="1800" b="1" i="1" smtClean="0">
                <a:latin typeface="Arial" charset="0"/>
                <a:cs typeface="Arial" charset="0"/>
              </a:rPr>
              <a:t>- сдача итоговых экзаменов по отдельным учебным предметам, включенным в состав итоговой аттестации в рамках основной профессиональной образовательной программы;</a:t>
            </a:r>
          </a:p>
          <a:p>
            <a:pPr>
              <a:lnSpc>
                <a:spcPct val="80000"/>
              </a:lnSpc>
            </a:pPr>
            <a:r>
              <a:rPr lang="ru-RU" sz="1800" b="1" i="1" smtClean="0">
                <a:latin typeface="Arial" charset="0"/>
                <a:cs typeface="Arial" charset="0"/>
              </a:rPr>
              <a:t>- </a:t>
            </a:r>
            <a:r>
              <a:rPr lang="ru-RU" sz="1800" b="1" i="1" smtClean="0">
                <a:solidFill>
                  <a:srgbClr val="FF0000"/>
                </a:solidFill>
                <a:latin typeface="Arial" charset="0"/>
                <a:cs typeface="Arial" charset="0"/>
              </a:rPr>
              <a:t>выполнение выпускной практической квалификационной работы</a:t>
            </a:r>
            <a:r>
              <a:rPr lang="ru-RU" sz="1800" b="1" i="1" smtClean="0">
                <a:latin typeface="Arial" charset="0"/>
                <a:cs typeface="Arial" charset="0"/>
              </a:rPr>
              <a:t> по специальности (специальностям) в пределах требований государственного стандарта начального профессионального образования;</a:t>
            </a:r>
          </a:p>
          <a:p>
            <a:pPr>
              <a:lnSpc>
                <a:spcPct val="80000"/>
              </a:lnSpc>
            </a:pPr>
            <a:r>
              <a:rPr lang="ru-RU" sz="1800" b="1" i="1" smtClean="0">
                <a:latin typeface="Arial" charset="0"/>
                <a:cs typeface="Arial" charset="0"/>
              </a:rPr>
              <a:t>- защита письменной экзаменационной работы, выполненной выпускником по теме, определяемой учреждением начального профессионального образования.</a:t>
            </a:r>
          </a:p>
        </p:txBody>
      </p:sp>
      <p:pic>
        <p:nvPicPr>
          <p:cNvPr id="47107" name="Picture 5" descr="лого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15125" y="6067425"/>
            <a:ext cx="2286000" cy="56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/>
          </p:cNvSpPr>
          <p:nvPr>
            <p:ph type="title"/>
          </p:nvPr>
        </p:nvSpPr>
        <p:spPr bwMode="auto">
          <a:effectLst>
            <a:outerShdw dist="38100" dir="1799981" algn="ctr" rotWithShape="0">
              <a:schemeClr val="tx1"/>
            </a:outerShdw>
          </a:effec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ru-RU" sz="2400" smtClean="0">
                <a:latin typeface="Arial" charset="0"/>
                <a:cs typeface="Arial" charset="0"/>
              </a:rPr>
              <a:t>Итоговая аттестация</a:t>
            </a:r>
            <a:br>
              <a:rPr lang="ru-RU" sz="2400" smtClean="0">
                <a:latin typeface="Arial" charset="0"/>
                <a:cs typeface="Arial" charset="0"/>
              </a:rPr>
            </a:br>
            <a:r>
              <a:rPr lang="ru-RU" sz="2400" smtClean="0">
                <a:latin typeface="Arial" charset="0"/>
                <a:cs typeface="Arial" charset="0"/>
              </a:rPr>
              <a:t> ФГОСы (третьего поколения)</a:t>
            </a:r>
          </a:p>
        </p:txBody>
      </p:sp>
      <p:sp>
        <p:nvSpPr>
          <p:cNvPr id="2" name="Rectangle 3"/>
          <p:cNvSpPr>
            <a:spLocks noGrp="1"/>
          </p:cNvSpPr>
          <p:nvPr>
            <p:ph type="body" idx="1"/>
          </p:nvPr>
        </p:nvSpPr>
        <p:spPr>
          <a:xfrm>
            <a:off x="0" y="1231900"/>
            <a:ext cx="9144000" cy="46355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z="1600" b="1" smtClean="0">
                <a:latin typeface="Arial" charset="0"/>
                <a:cs typeface="Arial" charset="0"/>
              </a:rPr>
              <a:t>Приказ Министерства образования и науки Российской Федерации от 16 августа 2013 г. № 968 « Об утверждении порядка проведения государственной итоговой аттестации по образовательным программам среднего профессионального образования»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ru-RU" sz="1600" b="1" smtClean="0">
              <a:latin typeface="Arial" charset="0"/>
              <a:cs typeface="Arial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1800" b="1" smtClean="0">
                <a:latin typeface="Arial" charset="0"/>
                <a:cs typeface="Arial" charset="0"/>
              </a:rPr>
              <a:t>10. Формами государственной итоговой аттестации по образовательным программам среднего профессионального образования являются:</a:t>
            </a:r>
          </a:p>
          <a:p>
            <a:pPr>
              <a:lnSpc>
                <a:spcPct val="90000"/>
              </a:lnSpc>
            </a:pPr>
            <a:r>
              <a:rPr lang="ru-RU" sz="1800" b="1" smtClean="0">
                <a:latin typeface="Arial" charset="0"/>
                <a:cs typeface="Arial" charset="0"/>
              </a:rPr>
              <a:t>защита выпускной квалификационной работы;</a:t>
            </a:r>
          </a:p>
          <a:p>
            <a:pPr>
              <a:lnSpc>
                <a:spcPct val="90000"/>
              </a:lnSpc>
            </a:pPr>
            <a:r>
              <a:rPr lang="ru-RU" sz="1800" b="1" smtClean="0">
                <a:latin typeface="Arial" charset="0"/>
                <a:cs typeface="Arial" charset="0"/>
              </a:rPr>
              <a:t>государственный экзамен (вводится по усмотрению образовательной организации).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1800" b="1" smtClean="0">
                <a:latin typeface="Arial" charset="0"/>
                <a:cs typeface="Arial" charset="0"/>
              </a:rPr>
              <a:t>12. В зависимости от осваиваемой образовательной программы среднего профессионального образования выпускная квалификационная работа выполняется в следующих видах:</a:t>
            </a:r>
          </a:p>
          <a:p>
            <a:pPr>
              <a:lnSpc>
                <a:spcPct val="90000"/>
              </a:lnSpc>
            </a:pPr>
            <a:r>
              <a:rPr lang="ru-RU" sz="1800" b="1" smtClean="0">
                <a:solidFill>
                  <a:srgbClr val="FF0000"/>
                </a:solidFill>
                <a:latin typeface="Arial" charset="0"/>
                <a:cs typeface="Arial" charset="0"/>
              </a:rPr>
              <a:t>выпускная практическая квалификационная работа и письменная экзаменационная работа - для выпускников, осваивающих программы подготовки квалифицированных рабочих, служащих</a:t>
            </a:r>
            <a:r>
              <a:rPr lang="ru-RU" sz="1800" b="1" smtClean="0">
                <a:latin typeface="Arial" charset="0"/>
                <a:cs typeface="Arial" charset="0"/>
              </a:rPr>
              <a:t>;</a:t>
            </a:r>
          </a:p>
          <a:p>
            <a:pPr>
              <a:lnSpc>
                <a:spcPct val="90000"/>
              </a:lnSpc>
            </a:pPr>
            <a:endParaRPr lang="ru-RU" sz="1800" smtClean="0">
              <a:latin typeface="Arial" charset="0"/>
              <a:cs typeface="Arial" charset="0"/>
            </a:endParaRPr>
          </a:p>
        </p:txBody>
      </p:sp>
      <p:pic>
        <p:nvPicPr>
          <p:cNvPr id="48131" name="Picture 5" descr="лого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15125" y="6067425"/>
            <a:ext cx="2286000" cy="56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/>
          </p:cNvSpPr>
          <p:nvPr>
            <p:ph type="title"/>
          </p:nvPr>
        </p:nvSpPr>
        <p:spPr bwMode="auto">
          <a:effectLst>
            <a:outerShdw dist="38100" dir="1799981" algn="ctr" rotWithShape="0">
              <a:schemeClr val="tx1"/>
            </a:outerShdw>
          </a:effec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ru-RU" smtClean="0">
                <a:latin typeface="Arial" charset="0"/>
                <a:cs typeface="Arial" charset="0"/>
              </a:rPr>
              <a:t>Итоговая аттестация</a:t>
            </a:r>
            <a:br>
              <a:rPr lang="ru-RU" smtClean="0">
                <a:latin typeface="Arial" charset="0"/>
                <a:cs typeface="Arial" charset="0"/>
              </a:rPr>
            </a:br>
            <a:endParaRPr lang="ru-RU" smtClean="0">
              <a:latin typeface="Arial" charset="0"/>
              <a:cs typeface="Arial" charset="0"/>
            </a:endParaRPr>
          </a:p>
        </p:txBody>
      </p:sp>
      <p:sp>
        <p:nvSpPr>
          <p:cNvPr id="2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>
                <a:latin typeface="Arial" charset="0"/>
                <a:cs typeface="Arial" charset="0"/>
              </a:rPr>
              <a:t>Закон РФ от 10.07.1992 N 3266-1</a:t>
            </a:r>
            <a:br>
              <a:rPr lang="ru-RU" smtClean="0">
                <a:latin typeface="Arial" charset="0"/>
                <a:cs typeface="Arial" charset="0"/>
              </a:rPr>
            </a:br>
            <a:r>
              <a:rPr lang="ru-RU" smtClean="0">
                <a:latin typeface="Arial" charset="0"/>
                <a:cs typeface="Arial" charset="0"/>
              </a:rPr>
              <a:t>(ред. от 12.11.2012)</a:t>
            </a:r>
            <a:br>
              <a:rPr lang="ru-RU" smtClean="0">
                <a:latin typeface="Arial" charset="0"/>
                <a:cs typeface="Arial" charset="0"/>
              </a:rPr>
            </a:br>
            <a:r>
              <a:rPr lang="ru-RU" smtClean="0">
                <a:latin typeface="Arial" charset="0"/>
                <a:cs typeface="Arial" charset="0"/>
              </a:rPr>
              <a:t>«Об образовании»</a:t>
            </a:r>
          </a:p>
          <a:p>
            <a:endParaRPr lang="ru-RU" smtClean="0">
              <a:latin typeface="Arial" charset="0"/>
              <a:cs typeface="Arial" charset="0"/>
            </a:endParaRPr>
          </a:p>
          <a:p>
            <a:r>
              <a:rPr lang="ru-RU" smtClean="0">
                <a:latin typeface="Arial" charset="0"/>
                <a:cs typeface="Arial" charset="0"/>
              </a:rPr>
              <a:t>Нет регламента о взимании платы за прохождение государственной итоговой аттестации (части!!!)</a:t>
            </a:r>
          </a:p>
        </p:txBody>
      </p:sp>
      <p:pic>
        <p:nvPicPr>
          <p:cNvPr id="49155" name="Picture 5" descr="лого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15125" y="6067425"/>
            <a:ext cx="2286000" cy="56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/>
          </p:cNvSpPr>
          <p:nvPr>
            <p:ph type="title"/>
          </p:nvPr>
        </p:nvSpPr>
        <p:spPr bwMode="auto">
          <a:effectLst>
            <a:outerShdw dist="38100" dir="1799981" algn="ctr" rotWithShape="0">
              <a:schemeClr val="tx1"/>
            </a:outerShdw>
          </a:effec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ru-RU" smtClean="0">
                <a:latin typeface="Arial" charset="0"/>
                <a:cs typeface="Arial" charset="0"/>
              </a:rPr>
              <a:t>Итоговая аттестация</a:t>
            </a:r>
            <a:br>
              <a:rPr lang="ru-RU" smtClean="0">
                <a:latin typeface="Arial" charset="0"/>
                <a:cs typeface="Arial" charset="0"/>
              </a:rPr>
            </a:br>
            <a:endParaRPr lang="ru-RU" smtClean="0">
              <a:latin typeface="Arial" charset="0"/>
              <a:cs typeface="Arial" charset="0"/>
            </a:endParaRPr>
          </a:p>
        </p:txBody>
      </p:sp>
      <p:sp>
        <p:nvSpPr>
          <p:cNvPr id="2" name="Rectangle 3"/>
          <p:cNvSpPr>
            <a:spLocks noGrp="1"/>
          </p:cNvSpPr>
          <p:nvPr>
            <p:ph type="body" idx="1"/>
          </p:nvPr>
        </p:nvSpPr>
        <p:spPr>
          <a:xfrm>
            <a:off x="468313" y="1412875"/>
            <a:ext cx="8218487" cy="438785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sz="2800" smtClean="0">
                <a:latin typeface="Arial" charset="0"/>
                <a:cs typeface="Arial" charset="0"/>
              </a:rPr>
              <a:t>ФЗ от 29.12.2012 N 273-ФЗ «Закон об образовании Российской Федерации» </a:t>
            </a:r>
          </a:p>
          <a:p>
            <a:pPr>
              <a:buFont typeface="Wingdings" pitchFamily="2" charset="2"/>
              <a:buNone/>
            </a:pPr>
            <a:r>
              <a:rPr lang="ru-RU" sz="2800" smtClean="0">
                <a:latin typeface="Arial" charset="0"/>
                <a:cs typeface="Arial" charset="0"/>
              </a:rPr>
              <a:t>Статья 59. Итоговая аттестация</a:t>
            </a:r>
          </a:p>
          <a:p>
            <a:pPr>
              <a:buFont typeface="Wingdings" pitchFamily="2" charset="2"/>
              <a:buNone/>
            </a:pPr>
            <a:endParaRPr lang="ru-RU" sz="2800" smtClean="0">
              <a:latin typeface="Arial" charset="0"/>
              <a:cs typeface="Arial" charset="0"/>
            </a:endParaRPr>
          </a:p>
          <a:p>
            <a:pPr>
              <a:buFont typeface="Wingdings" pitchFamily="2" charset="2"/>
              <a:buNone/>
            </a:pPr>
            <a:r>
              <a:rPr lang="ru-RU" sz="2800" smtClean="0">
                <a:latin typeface="Arial" charset="0"/>
                <a:cs typeface="Arial" charset="0"/>
              </a:rPr>
              <a:t>8. Не допускается взимание платы с обучающихся за прохождение государственной итоговой аттестации.</a:t>
            </a:r>
          </a:p>
        </p:txBody>
      </p:sp>
      <p:pic>
        <p:nvPicPr>
          <p:cNvPr id="50179" name="Picture 5" descr="лого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15125" y="6067425"/>
            <a:ext cx="2286000" cy="56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/>
          </p:cNvSpPr>
          <p:nvPr>
            <p:ph type="title"/>
          </p:nvPr>
        </p:nvSpPr>
        <p:spPr bwMode="auto">
          <a:xfrm>
            <a:off x="457200" y="17463"/>
            <a:ext cx="7945438" cy="439737"/>
          </a:xfrm>
          <a:effectLst>
            <a:outerShdw dist="38100" dir="1799981" algn="ctr" rotWithShape="0">
              <a:schemeClr val="tx1"/>
            </a:outerShdw>
          </a:effec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ru-RU" sz="2400" smtClean="0">
                <a:latin typeface="Arial" charset="0"/>
                <a:cs typeface="Arial" charset="0"/>
              </a:rPr>
              <a:t>Отличительные особенности</a:t>
            </a:r>
          </a:p>
        </p:txBody>
      </p:sp>
      <p:sp>
        <p:nvSpPr>
          <p:cNvPr id="2" name="Rectangle 3"/>
          <p:cNvSpPr>
            <a:spLocks noGrp="1"/>
          </p:cNvSpPr>
          <p:nvPr>
            <p:ph type="body" sz="half" idx="1"/>
          </p:nvPr>
        </p:nvSpPr>
        <p:spPr>
          <a:xfrm>
            <a:off x="457200" y="1196975"/>
            <a:ext cx="4038600" cy="4933950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ru-RU" b="1" u="sng" smtClean="0">
                <a:solidFill>
                  <a:srgbClr val="FF0000"/>
                </a:solidFill>
                <a:latin typeface="Arial" charset="0"/>
                <a:cs typeface="Arial" charset="0"/>
              </a:rPr>
              <a:t>Аттестация</a:t>
            </a:r>
          </a:p>
          <a:p>
            <a:r>
              <a:rPr lang="ru-RU" sz="2600" smtClean="0">
                <a:latin typeface="Arial" charset="0"/>
                <a:cs typeface="Arial" charset="0"/>
              </a:rPr>
              <a:t>На основании требований ФГОС</a:t>
            </a:r>
          </a:p>
          <a:p>
            <a:r>
              <a:rPr lang="ru-RU" sz="2600" smtClean="0">
                <a:latin typeface="Arial" charset="0"/>
                <a:cs typeface="Arial" charset="0"/>
              </a:rPr>
              <a:t>Обязательная процедура</a:t>
            </a:r>
          </a:p>
          <a:p>
            <a:r>
              <a:rPr lang="ru-RU" sz="2600" smtClean="0">
                <a:latin typeface="Arial" charset="0"/>
                <a:cs typeface="Arial" charset="0"/>
              </a:rPr>
              <a:t>Документ об уровне образования</a:t>
            </a:r>
          </a:p>
        </p:txBody>
      </p:sp>
      <p:sp>
        <p:nvSpPr>
          <p:cNvPr id="51203" name="Rectangle 4"/>
          <p:cNvSpPr>
            <a:spLocks noGrp="1"/>
          </p:cNvSpPr>
          <p:nvPr>
            <p:ph type="body" sz="half" idx="2"/>
          </p:nvPr>
        </p:nvSpPr>
        <p:spPr>
          <a:xfrm>
            <a:off x="4648200" y="1125538"/>
            <a:ext cx="4038600" cy="5005387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b="1" u="sng">
                <a:solidFill>
                  <a:srgbClr val="FF0000"/>
                </a:solidFill>
                <a:latin typeface="Arial" charset="0"/>
                <a:cs typeface="Arial" charset="0"/>
              </a:rPr>
              <a:t>Сертификация</a:t>
            </a:r>
          </a:p>
          <a:p>
            <a:r>
              <a:rPr sz="2600">
                <a:latin typeface="Arial" charset="0"/>
                <a:cs typeface="Arial" charset="0"/>
              </a:rPr>
              <a:t>На основании требований ПС </a:t>
            </a:r>
          </a:p>
          <a:p>
            <a:r>
              <a:rPr sz="2600">
                <a:latin typeface="Arial" charset="0"/>
                <a:cs typeface="Arial" charset="0"/>
              </a:rPr>
              <a:t>Добровольная процедура</a:t>
            </a:r>
          </a:p>
          <a:p>
            <a:r>
              <a:rPr sz="2600">
                <a:latin typeface="Arial" charset="0"/>
                <a:cs typeface="Arial" charset="0"/>
              </a:rPr>
              <a:t>Документ об уровне квалификации</a:t>
            </a:r>
          </a:p>
        </p:txBody>
      </p:sp>
      <p:pic>
        <p:nvPicPr>
          <p:cNvPr id="51204" name="Picture 5" descr="лого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15125" y="6067425"/>
            <a:ext cx="2286000" cy="56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/>
          </p:cNvSpPr>
          <p:nvPr>
            <p:ph type="title"/>
          </p:nvPr>
        </p:nvSpPr>
        <p:spPr bwMode="auto">
          <a:effectLst>
            <a:outerShdw dist="38100" dir="1799981" algn="ctr" rotWithShape="0">
              <a:schemeClr val="tx1"/>
            </a:outerShdw>
          </a:effec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ru-RU" smtClean="0">
                <a:latin typeface="Arial" charset="0"/>
                <a:cs typeface="Arial" charset="0"/>
              </a:rPr>
              <a:t>Развитие национальной системы квалификаций</a:t>
            </a:r>
          </a:p>
        </p:txBody>
      </p:sp>
      <p:sp>
        <p:nvSpPr>
          <p:cNvPr id="2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2800" b="1" smtClean="0">
                <a:latin typeface="Arial" charset="0"/>
                <a:cs typeface="Arial" charset="0"/>
              </a:rPr>
              <a:t>Порядок наделения полномочиями организаций, выполняющих функции экспертно-методических центров и центров оценки и сертификации квалификаций, утвержденный решением общественно-государственного совета от 05.12.2013 года </a:t>
            </a:r>
            <a:r>
              <a:rPr lang="ru-RU" sz="2800" smtClean="0">
                <a:latin typeface="Arial" charset="0"/>
                <a:cs typeface="Arial" charset="0"/>
              </a:rPr>
              <a:t> </a:t>
            </a:r>
          </a:p>
          <a:p>
            <a:pPr>
              <a:buFont typeface="Wingdings" pitchFamily="2" charset="2"/>
              <a:buNone/>
            </a:pPr>
            <a:r>
              <a:rPr lang="ru-RU" sz="2800" smtClean="0">
                <a:latin typeface="Arial" charset="0"/>
                <a:cs typeface="Arial" charset="0"/>
              </a:rPr>
              <a:t>(далее – Порядок)</a:t>
            </a:r>
          </a:p>
        </p:txBody>
      </p:sp>
      <p:pic>
        <p:nvPicPr>
          <p:cNvPr id="52227" name="Picture 5" descr="лого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15125" y="6067425"/>
            <a:ext cx="2286000" cy="56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/>
          </p:cNvSpPr>
          <p:nvPr>
            <p:ph type="title"/>
          </p:nvPr>
        </p:nvSpPr>
        <p:spPr bwMode="auto">
          <a:xfrm>
            <a:off x="457200" y="161925"/>
            <a:ext cx="8229600" cy="492125"/>
          </a:xfrm>
          <a:effectLst>
            <a:outerShdw dist="38100" dir="1799981" algn="ctr" rotWithShape="0">
              <a:schemeClr val="tx1"/>
            </a:outerShdw>
          </a:effec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ru-RU" smtClean="0">
                <a:latin typeface="Arial" charset="0"/>
                <a:cs typeface="Arial" charset="0"/>
              </a:rPr>
              <a:t>Порядок</a:t>
            </a:r>
          </a:p>
        </p:txBody>
      </p:sp>
      <p:sp>
        <p:nvSpPr>
          <p:cNvPr id="2" name="Rectangle 3"/>
          <p:cNvSpPr>
            <a:spLocks noGrp="1"/>
          </p:cNvSpPr>
          <p:nvPr>
            <p:ph type="body" idx="1"/>
          </p:nvPr>
        </p:nvSpPr>
        <p:spPr>
          <a:xfrm>
            <a:off x="457200" y="900113"/>
            <a:ext cx="8229600" cy="5243512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mtClean="0">
                <a:latin typeface="Arial" charset="0"/>
                <a:cs typeface="Arial" charset="0"/>
              </a:rPr>
              <a:t>Настоящий Порядок определяет правила и процедуру  наделения и прекращения полномочий организаций, выполняющих функции экспертно-методических центров (далее – ЭМЦ) и центров оценки и сертификации квалификаций (далее – ЦОСК)  системы оценки и сертификации квалификаций выпускников образовательных учреждений профессионального образования, других категорий граждан, прошедших профессиональное обучение в различных формах (далее - система оценки и сертификации квалификаций) в соответствии с требованиями профессиональных стандартов и с учетом «Положения об оценке и сертификации квалификаций выпускников образовательных учреждений профессионального образования, других категорий граждан, прошедших профессиональное обучение в различных формах», утвержденного Российским союзом промышленников и предпринимателей и Министерством образования и науки Российской Федерации 31 июля 2009 года.</a:t>
            </a:r>
          </a:p>
        </p:txBody>
      </p:sp>
      <p:pic>
        <p:nvPicPr>
          <p:cNvPr id="53251" name="Picture 5" descr="лого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15125" y="6067425"/>
            <a:ext cx="2286000" cy="56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/>
          </p:cNvSpPr>
          <p:nvPr>
            <p:ph type="title"/>
          </p:nvPr>
        </p:nvSpPr>
        <p:spPr bwMode="auto">
          <a:xfrm>
            <a:off x="457200" y="260350"/>
            <a:ext cx="6453188" cy="592138"/>
          </a:xfrm>
          <a:effectLst>
            <a:outerShdw dist="38100" dir="1799981" algn="ctr" rotWithShape="0">
              <a:schemeClr val="tx1"/>
            </a:outerShdw>
          </a:effec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ru-RU" smtClean="0">
                <a:latin typeface="Arial" charset="0"/>
                <a:cs typeface="Arial" charset="0"/>
              </a:rPr>
              <a:t>Порядок</a:t>
            </a:r>
          </a:p>
        </p:txBody>
      </p:sp>
      <p:sp>
        <p:nvSpPr>
          <p:cNvPr id="2" name="Rectangle 3"/>
          <p:cNvSpPr>
            <a:spLocks noGrp="1"/>
          </p:cNvSpPr>
          <p:nvPr>
            <p:ph type="body" idx="1"/>
          </p:nvPr>
        </p:nvSpPr>
        <p:spPr>
          <a:xfrm>
            <a:off x="457200" y="1247775"/>
            <a:ext cx="8229600" cy="4878388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sz="4000" smtClean="0">
                <a:latin typeface="Arial" charset="0"/>
                <a:cs typeface="Arial" charset="0"/>
              </a:rPr>
              <a:t>9. Образовательная организация </a:t>
            </a:r>
            <a:r>
              <a:rPr lang="ru-RU" sz="4000" smtClean="0">
                <a:solidFill>
                  <a:srgbClr val="FF0000"/>
                </a:solidFill>
                <a:latin typeface="Arial" charset="0"/>
                <a:cs typeface="Arial" charset="0"/>
              </a:rPr>
              <a:t>не</a:t>
            </a:r>
            <a:r>
              <a:rPr lang="ru-RU" sz="4000" smtClean="0">
                <a:latin typeface="Arial" charset="0"/>
                <a:cs typeface="Arial" charset="0"/>
              </a:rPr>
              <a:t> может быть отобрана в качестве ЦОСК.</a:t>
            </a:r>
          </a:p>
        </p:txBody>
      </p:sp>
      <p:pic>
        <p:nvPicPr>
          <p:cNvPr id="54275" name="Picture 5" descr="лого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15125" y="6067425"/>
            <a:ext cx="2286000" cy="56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/>
          </p:cNvSpPr>
          <p:nvPr>
            <p:ph type="title"/>
          </p:nvPr>
        </p:nvSpPr>
        <p:spPr bwMode="auto">
          <a:noFill/>
          <a:effectLst>
            <a:outerShdw dist="38100" dir="1799981" algn="ctr" rotWithShape="0">
              <a:schemeClr val="tx1"/>
            </a:outerShdw>
          </a:effec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ctr"/>
            <a:r>
              <a:rPr lang="ru-RU" smtClean="0">
                <a:latin typeface="Arial" charset="0"/>
                <a:cs typeface="Arial" charset="0"/>
              </a:rPr>
              <a:t>Апробация РСКА</a:t>
            </a:r>
          </a:p>
        </p:txBody>
      </p:sp>
      <p:sp>
        <p:nvSpPr>
          <p:cNvPr id="56323" name="Rectangle 3"/>
          <p:cNvSpPr>
            <a:spLocks noGrp="1"/>
          </p:cNvSpPr>
          <p:nvPr>
            <p:ph type="body" idx="1"/>
          </p:nvPr>
        </p:nvSpPr>
        <p:spPr>
          <a:xfrm>
            <a:off x="457200" y="1265238"/>
            <a:ext cx="8229600" cy="4314825"/>
          </a:xfrm>
        </p:spPr>
        <p:txBody>
          <a:bodyPr/>
          <a:lstStyle/>
          <a:p>
            <a:r>
              <a:rPr lang="ru-RU" sz="2800" smtClean="0">
                <a:latin typeface="Arial" charset="0"/>
                <a:cs typeface="Arial" charset="0"/>
              </a:rPr>
              <a:t>Распоряжение министерства образования и науки Самарской области «Об апробации региональной системы квалификационной аттестации по профессиональным модулям основных и дополнительных профессиональных образовательных  программ начального профессионального и среднего профессионального образования» от 19.11.2012  № 422-р</a:t>
            </a:r>
          </a:p>
        </p:txBody>
      </p:sp>
      <p:pic>
        <p:nvPicPr>
          <p:cNvPr id="56324" name="Picture 5" descr="лого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15125" y="6000750"/>
            <a:ext cx="2286000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/>
          </p:cNvSpPr>
          <p:nvPr>
            <p:ph type="title"/>
          </p:nvPr>
        </p:nvSpPr>
        <p:spPr bwMode="auto">
          <a:xfrm>
            <a:off x="203200" y="17463"/>
            <a:ext cx="8483600" cy="887412"/>
          </a:xfrm>
          <a:noFill/>
          <a:effectLst>
            <a:outerShdw dist="38100" dir="1799981" algn="ctr" rotWithShape="0">
              <a:schemeClr val="tx1"/>
            </a:outerShdw>
          </a:effec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ctr"/>
            <a:r>
              <a:rPr lang="ru-RU" sz="2400" smtClean="0">
                <a:latin typeface="Arial" charset="0"/>
                <a:cs typeface="Arial" charset="0"/>
              </a:rPr>
              <a:t>Управленческие и организационные мероприятия </a:t>
            </a:r>
          </a:p>
        </p:txBody>
      </p:sp>
      <p:sp>
        <p:nvSpPr>
          <p:cNvPr id="57347" name="Rectangle 3"/>
          <p:cNvSpPr>
            <a:spLocks noGrp="1"/>
          </p:cNvSpPr>
          <p:nvPr>
            <p:ph type="body" idx="1"/>
          </p:nvPr>
        </p:nvSpPr>
        <p:spPr>
          <a:xfrm>
            <a:off x="457200" y="973138"/>
            <a:ext cx="8229600" cy="4860925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1800" smtClean="0">
                <a:latin typeface="Arial" charset="0"/>
                <a:cs typeface="Arial" charset="0"/>
              </a:rPr>
              <a:t>разработаны и утверждены нормативные документы РСКА;</a:t>
            </a:r>
          </a:p>
          <a:p>
            <a:pPr>
              <a:lnSpc>
                <a:spcPct val="80000"/>
              </a:lnSpc>
            </a:pPr>
            <a:r>
              <a:rPr lang="ru-RU" sz="1800" smtClean="0">
                <a:latin typeface="Arial" charset="0"/>
                <a:cs typeface="Arial" charset="0"/>
              </a:rPr>
              <a:t>разработано организационно-методическое обеспечение РСКА;</a:t>
            </a:r>
          </a:p>
          <a:p>
            <a:pPr>
              <a:lnSpc>
                <a:spcPct val="80000"/>
              </a:lnSpc>
            </a:pPr>
            <a:r>
              <a:rPr lang="ru-RU" sz="1800" smtClean="0">
                <a:latin typeface="Arial" charset="0"/>
                <a:cs typeface="Arial" charset="0"/>
              </a:rPr>
              <a:t>проведено обучение руководящих и педагогических работников профессиональных образовательных организаций Самарской области по вопросам РСКА;</a:t>
            </a:r>
          </a:p>
          <a:p>
            <a:pPr>
              <a:lnSpc>
                <a:spcPct val="80000"/>
              </a:lnSpc>
            </a:pPr>
            <a:r>
              <a:rPr lang="ru-RU" sz="1800" smtClean="0">
                <a:latin typeface="Arial" charset="0"/>
                <a:cs typeface="Arial" charset="0"/>
              </a:rPr>
              <a:t>сформирован единый региональный график проведения квалификационных экзаменов по профессиональным модулям на 2012-2013 учебный год;</a:t>
            </a:r>
          </a:p>
          <a:p>
            <a:pPr>
              <a:lnSpc>
                <a:spcPct val="80000"/>
              </a:lnSpc>
            </a:pPr>
            <a:r>
              <a:rPr lang="ru-RU" sz="1800" smtClean="0">
                <a:latin typeface="Arial" charset="0"/>
                <a:cs typeface="Arial" charset="0"/>
              </a:rPr>
              <a:t>разработаны комплекты оценочных средств по 3 профессиям и 7 специальностям среднего профессионального образования;</a:t>
            </a:r>
          </a:p>
          <a:p>
            <a:pPr>
              <a:lnSpc>
                <a:spcPct val="80000"/>
              </a:lnSpc>
            </a:pPr>
            <a:r>
              <a:rPr lang="ru-RU" sz="1800" smtClean="0">
                <a:latin typeface="Arial" charset="0"/>
                <a:cs typeface="Arial" charset="0"/>
              </a:rPr>
              <a:t>проведено 115 квалификационных экзаменов по профессиональным модулям в 27 профессиональных образовательных организациях Самарской области;</a:t>
            </a:r>
          </a:p>
          <a:p>
            <a:pPr>
              <a:lnSpc>
                <a:spcPct val="80000"/>
              </a:lnSpc>
            </a:pPr>
            <a:r>
              <a:rPr lang="ru-RU" sz="1800" smtClean="0">
                <a:latin typeface="Arial" charset="0"/>
                <a:cs typeface="Arial" charset="0"/>
              </a:rPr>
              <a:t>выдано 2104 квалификационных аттестата по профессиональным модулям регионального статуса</a:t>
            </a:r>
            <a:r>
              <a:rPr lang="ru-RU" sz="1800" b="1" smtClean="0">
                <a:latin typeface="Arial" charset="0"/>
                <a:cs typeface="Arial" charset="0"/>
              </a:rPr>
              <a:t>, </a:t>
            </a:r>
            <a:r>
              <a:rPr lang="ru-RU" sz="1800" smtClean="0">
                <a:latin typeface="Arial" charset="0"/>
                <a:cs typeface="Arial" charset="0"/>
              </a:rPr>
              <a:t>подтверждающих готовность обучающихся к выполнению определенного вида профессиональной деятельности;</a:t>
            </a:r>
          </a:p>
          <a:p>
            <a:pPr>
              <a:lnSpc>
                <a:spcPct val="80000"/>
              </a:lnSpc>
            </a:pPr>
            <a:r>
              <a:rPr lang="ru-RU" sz="1800" smtClean="0">
                <a:latin typeface="Arial" charset="0"/>
                <a:cs typeface="Arial" charset="0"/>
              </a:rPr>
              <a:t>создан </a:t>
            </a:r>
            <a:r>
              <a:rPr lang="ru-RU" sz="1800" smtClean="0">
                <a:latin typeface="Arial" charset="0"/>
                <a:cs typeface="Arial" charset="0"/>
                <a:hlinkClick r:id="rId2"/>
              </a:rPr>
              <a:t>Региональный реестр квалификационных аттестатов по профессиональным модулям</a:t>
            </a:r>
            <a:r>
              <a:rPr lang="ru-RU" sz="1800" smtClean="0">
                <a:latin typeface="Arial" charset="0"/>
                <a:cs typeface="Arial" charset="0"/>
              </a:rPr>
              <a:t>.</a:t>
            </a:r>
          </a:p>
        </p:txBody>
      </p:sp>
      <p:pic>
        <p:nvPicPr>
          <p:cNvPr id="57348" name="Picture 5" descr="лого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15125" y="6086475"/>
            <a:ext cx="22860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/>
          </p:cNvSpPr>
          <p:nvPr>
            <p:ph type="title"/>
          </p:nvPr>
        </p:nvSpPr>
        <p:spPr bwMode="auto">
          <a:effectLst>
            <a:outerShdw dist="38100" dir="1799981" algn="ctr" rotWithShape="0">
              <a:schemeClr val="tx1"/>
            </a:outerShdw>
          </a:effec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ru-RU" smtClean="0">
                <a:latin typeface="Arial" charset="0"/>
                <a:cs typeface="Arial" charset="0"/>
              </a:rPr>
              <a:t>Основания по ФГОС</a:t>
            </a:r>
          </a:p>
        </p:txBody>
      </p:sp>
      <p:sp>
        <p:nvSpPr>
          <p:cNvPr id="20482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800" smtClean="0">
                <a:latin typeface="Arial" charset="0"/>
                <a:cs typeface="Arial" charset="0"/>
              </a:rPr>
              <a:t>7.1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800" smtClean="0">
                <a:latin typeface="Arial" charset="0"/>
                <a:cs typeface="Arial" charset="0"/>
              </a:rPr>
              <a:t>ОО обязано в рабочих учебных программах всех дисциплин и профессиональных модулей четко формулировать требования к результатам их освоения: компетенциям, приобретаемому практическому опыту, знаниям и умениям;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mtClean="0">
                <a:latin typeface="Arial" charset="0"/>
                <a:cs typeface="Arial" charset="0"/>
              </a:rPr>
              <a:t>Перед началом разработки ОПОП образовательное учреждение должно определить ее специфику с учетом направленности на удовлетворение потребностей рынка труда и работодателей, </a:t>
            </a:r>
            <a:r>
              <a:rPr lang="ru-RU" smtClean="0">
                <a:solidFill>
                  <a:schemeClr val="folHlink"/>
                </a:solidFill>
                <a:latin typeface="Arial" charset="0"/>
                <a:cs typeface="Arial" charset="0"/>
              </a:rPr>
              <a:t>конкретизировать конечные результаты обучения</a:t>
            </a:r>
            <a:r>
              <a:rPr lang="ru-RU" smtClean="0">
                <a:latin typeface="Arial" charset="0"/>
                <a:cs typeface="Arial" charset="0"/>
              </a:rPr>
              <a:t> в виде компетенций, умений и знаний, приобретаемого практического опыта.</a:t>
            </a:r>
          </a:p>
        </p:txBody>
      </p:sp>
      <p:pic>
        <p:nvPicPr>
          <p:cNvPr id="20483" name="Picture 5" descr="лого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15125" y="6086475"/>
            <a:ext cx="22860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/>
          </p:cNvSpPr>
          <p:nvPr>
            <p:ph type="title" idx="4294967295"/>
          </p:nvPr>
        </p:nvSpPr>
        <p:spPr bwMode="auto">
          <a:effectLst>
            <a:outerShdw dist="38100" dir="1799981" algn="ctr" rotWithShape="0">
              <a:schemeClr val="tx1"/>
            </a:outerShdw>
          </a:effec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ru-RU" smtClean="0">
                <a:latin typeface="Arial" charset="0"/>
                <a:cs typeface="Arial" charset="0"/>
              </a:rPr>
              <a:t>Основания по ФГОС</a:t>
            </a:r>
          </a:p>
        </p:txBody>
      </p:sp>
      <p:sp>
        <p:nvSpPr>
          <p:cNvPr id="21506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800" smtClean="0">
                <a:latin typeface="Arial" charset="0"/>
                <a:cs typeface="Arial" charset="0"/>
              </a:rPr>
              <a:t>7.2.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800" smtClean="0">
                <a:latin typeface="Arial" charset="0"/>
                <a:cs typeface="Arial" charset="0"/>
              </a:rPr>
              <a:t>Обучающийся при формировании своей индивидуальной образовательной траектории обучающийся имеет право на перезачет соответствующих дисциплин и профессиональных модулей, освоенных в процессе предшествующего обучения (</a:t>
            </a:r>
            <a:r>
              <a:rPr lang="ru-RU" sz="2800" smtClean="0">
                <a:solidFill>
                  <a:schemeClr val="folHlink"/>
                </a:solidFill>
                <a:latin typeface="Arial" charset="0"/>
                <a:cs typeface="Arial" charset="0"/>
              </a:rPr>
              <a:t>в том числе и в других образовательных учреждениях</a:t>
            </a:r>
            <a:r>
              <a:rPr lang="ru-RU" sz="2800" smtClean="0">
                <a:latin typeface="Arial" charset="0"/>
                <a:cs typeface="Arial" charset="0"/>
              </a:rPr>
              <a:t>), который освобождает обучающегося от необходимости их повторного освоения</a:t>
            </a:r>
            <a:r>
              <a:rPr lang="ru-RU" smtClean="0">
                <a:latin typeface="Arial" charset="0"/>
                <a:cs typeface="Arial" charset="0"/>
              </a:rPr>
              <a:t> </a:t>
            </a:r>
          </a:p>
        </p:txBody>
      </p:sp>
      <p:pic>
        <p:nvPicPr>
          <p:cNvPr id="21507" name="Picture 5" descr="лого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15125" y="6086475"/>
            <a:ext cx="22860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/>
          </p:cNvSpPr>
          <p:nvPr>
            <p:ph type="title"/>
          </p:nvPr>
        </p:nvSpPr>
        <p:spPr bwMode="auto">
          <a:effectLst>
            <a:outerShdw dist="38100" dir="1799981" algn="ctr" rotWithShape="0">
              <a:schemeClr val="tx1"/>
            </a:outerShdw>
          </a:effec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ru-RU" smtClean="0">
                <a:latin typeface="Arial" charset="0"/>
                <a:cs typeface="Arial" charset="0"/>
              </a:rPr>
              <a:t>Основания по ФГОС</a:t>
            </a:r>
          </a:p>
        </p:txBody>
      </p:sp>
      <p:sp>
        <p:nvSpPr>
          <p:cNvPr id="22530" name="Rectangle 3"/>
          <p:cNvSpPr>
            <a:spLocks noGrp="1"/>
          </p:cNvSpPr>
          <p:nvPr>
            <p:ph type="body" idx="1"/>
          </p:nvPr>
        </p:nvSpPr>
        <p:spPr>
          <a:xfrm>
            <a:off x="152400" y="1027113"/>
            <a:ext cx="8534400" cy="5099050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400" u="sng" smtClean="0">
                <a:latin typeface="Arial" charset="0"/>
                <a:cs typeface="Arial" charset="0"/>
              </a:rPr>
              <a:t>Специальности СПО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400" smtClean="0">
                <a:latin typeface="Arial" charset="0"/>
                <a:cs typeface="Arial" charset="0"/>
              </a:rPr>
              <a:t>8.3. Для аттестации обучающихся на соответствие их персональных достижений поэтапным требованиям соответствующей ОПОП (текущая и промежуточная аттестация) создаются </a:t>
            </a:r>
            <a:r>
              <a:rPr lang="ru-RU" sz="2400" smtClean="0">
                <a:solidFill>
                  <a:schemeClr val="folHlink"/>
                </a:solidFill>
                <a:latin typeface="Arial" charset="0"/>
                <a:cs typeface="Arial" charset="0"/>
              </a:rPr>
              <a:t>фонды оценочных средств</a:t>
            </a:r>
            <a:r>
              <a:rPr lang="ru-RU" sz="2400" smtClean="0">
                <a:latin typeface="Arial" charset="0"/>
                <a:cs typeface="Arial" charset="0"/>
              </a:rPr>
              <a:t>, позволяющие оценить знания, умения и освоенные компетенции. Фонды оценочных средств для промежуточной аттестации разрабатываются и утверждаются образовательным учреждением самостоятельно, а для государственной (итоговой) аттестации - разрабатываются и утверждаются образовательным учреждением после предварительного положительного заключения работодателей.</a:t>
            </a:r>
          </a:p>
        </p:txBody>
      </p:sp>
      <p:pic>
        <p:nvPicPr>
          <p:cNvPr id="22531" name="Picture 5" descr="лого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15125" y="6086475"/>
            <a:ext cx="22860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/>
          </p:cNvSpPr>
          <p:nvPr>
            <p:ph type="title" idx="4294967295"/>
          </p:nvPr>
        </p:nvSpPr>
        <p:spPr bwMode="auto">
          <a:effectLst>
            <a:outerShdw dist="38100" dir="1799981" algn="ctr" rotWithShape="0">
              <a:schemeClr val="tx1"/>
            </a:outerShdw>
          </a:effec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ru-RU" smtClean="0">
                <a:latin typeface="Arial" charset="0"/>
                <a:cs typeface="Arial" charset="0"/>
              </a:rPr>
              <a:t>Основания по ФГОС</a:t>
            </a:r>
          </a:p>
        </p:txBody>
      </p:sp>
      <p:sp>
        <p:nvSpPr>
          <p:cNvPr id="23554" name="Rectangle 3"/>
          <p:cNvSpPr>
            <a:spLocks noGrp="1"/>
          </p:cNvSpPr>
          <p:nvPr>
            <p:ph type="body" idx="4294967295"/>
          </p:nvPr>
        </p:nvSpPr>
        <p:spPr>
          <a:xfrm>
            <a:off x="152400" y="823913"/>
            <a:ext cx="8534400" cy="5302250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400" u="sng" smtClean="0">
                <a:latin typeface="Arial" charset="0"/>
                <a:cs typeface="Arial" charset="0"/>
              </a:rPr>
              <a:t>Профессии СПО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400" smtClean="0">
                <a:latin typeface="Arial" charset="0"/>
                <a:cs typeface="Arial" charset="0"/>
              </a:rPr>
              <a:t>8.3. Для аттестации обучающихся на соответствие их персональных достижений поэтапным требованиям соответствующей ППКРС (текущий контроль успеваемости и промежуточная аттестация) создаются </a:t>
            </a:r>
            <a:r>
              <a:rPr lang="ru-RU" sz="2400" smtClean="0">
                <a:solidFill>
                  <a:schemeClr val="folHlink"/>
                </a:solidFill>
                <a:latin typeface="Arial" charset="0"/>
                <a:cs typeface="Arial" charset="0"/>
              </a:rPr>
              <a:t>фонды оценочных средств</a:t>
            </a:r>
            <a:r>
              <a:rPr lang="ru-RU" sz="2400" smtClean="0">
                <a:latin typeface="Arial" charset="0"/>
                <a:cs typeface="Arial" charset="0"/>
              </a:rPr>
              <a:t>, позволяющие оценить умения, знания, практический опыт и освоенные компетенции.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400" smtClean="0">
                <a:latin typeface="Arial" charset="0"/>
                <a:cs typeface="Arial" charset="0"/>
              </a:rPr>
              <a:t>Фонды оценочных средств для промежуточной аттестации по дисциплинам и междисциплинарным курсам в составе профессиональных модулей разрабатываются и утверждаются образовательной организацией самостоятельно, а </a:t>
            </a:r>
            <a:r>
              <a:rPr lang="ru-RU" sz="2400" smtClean="0">
                <a:solidFill>
                  <a:schemeClr val="folHlink"/>
                </a:solidFill>
                <a:latin typeface="Arial" charset="0"/>
                <a:cs typeface="Arial" charset="0"/>
              </a:rPr>
              <a:t>для промежуточной аттестации по профессиональным модулям </a:t>
            </a:r>
            <a:r>
              <a:rPr lang="ru-RU" sz="2400" smtClean="0">
                <a:latin typeface="Arial" charset="0"/>
                <a:cs typeface="Arial" charset="0"/>
              </a:rPr>
              <a:t>и для государственной итоговой аттестации - </a:t>
            </a:r>
            <a:r>
              <a:rPr lang="ru-RU" sz="2400" smtClean="0">
                <a:solidFill>
                  <a:schemeClr val="folHlink"/>
                </a:solidFill>
                <a:latin typeface="Arial" charset="0"/>
                <a:cs typeface="Arial" charset="0"/>
              </a:rPr>
              <a:t>разрабатываются и утверждаются образовательной организацией после предварительного положительного заключения работодателей.</a:t>
            </a:r>
          </a:p>
        </p:txBody>
      </p:sp>
      <p:pic>
        <p:nvPicPr>
          <p:cNvPr id="23555" name="Picture 5" descr="лого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15125" y="6086475"/>
            <a:ext cx="22860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</p:sld>
</file>

<file path=ppt/theme/theme1.xml><?xml version="1.0" encoding="utf-8"?>
<a:theme xmlns:a="http://schemas.openxmlformats.org/drawingml/2006/main" name="Тема Office">
  <a:themeElements>
    <a:clrScheme name="синя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264BB"/>
      </a:accent1>
      <a:accent2>
        <a:srgbClr val="2D7CD8"/>
      </a:accent2>
      <a:accent3>
        <a:srgbClr val="67A7E5"/>
      </a:accent3>
      <a:accent4>
        <a:srgbClr val="A2C3E4"/>
      </a:accent4>
      <a:accent5>
        <a:srgbClr val="FFFFFF"/>
      </a:accent5>
      <a:accent6>
        <a:srgbClr val="000000"/>
      </a:accent6>
      <a:hlink>
        <a:srgbClr val="033F75"/>
      </a:hlink>
      <a:folHlink>
        <a:srgbClr val="F87404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1832</TotalTime>
  <Words>2079</Words>
  <Application>Microsoft Office PowerPoint</Application>
  <PresentationFormat>Экран (4:3)</PresentationFormat>
  <Paragraphs>345</Paragraphs>
  <Slides>37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Шаблон оформления</vt:lpstr>
      </vt:variant>
      <vt:variant>
        <vt:i4>2</vt:i4>
      </vt:variant>
      <vt:variant>
        <vt:lpstr>Заголовки слайдов</vt:lpstr>
      </vt:variant>
      <vt:variant>
        <vt:i4>37</vt:i4>
      </vt:variant>
    </vt:vector>
  </HeadingPairs>
  <TitlesOfParts>
    <vt:vector size="43" baseType="lpstr">
      <vt:lpstr>Arial</vt:lpstr>
      <vt:lpstr>Wingdings</vt:lpstr>
      <vt:lpstr>Calibri</vt:lpstr>
      <vt:lpstr>Times New Roman</vt:lpstr>
      <vt:lpstr>Тема Office</vt:lpstr>
      <vt:lpstr>Тема Office</vt:lpstr>
      <vt:lpstr>Слайд 1</vt:lpstr>
      <vt:lpstr>Региональная система квалификационной аттестации по профессиональным модулям</vt:lpstr>
      <vt:lpstr>Назначение РСКА</vt:lpstr>
      <vt:lpstr>Апробация РСКА</vt:lpstr>
      <vt:lpstr>Управленческие и организационные мероприятия </vt:lpstr>
      <vt:lpstr>Основания по ФГОС</vt:lpstr>
      <vt:lpstr>Основания по ФГОС</vt:lpstr>
      <vt:lpstr>Основания по ФГОС</vt:lpstr>
      <vt:lpstr>Основания по ФГОС</vt:lpstr>
      <vt:lpstr>Основания по рекомендациям ФИРО  «О разъяснениях по формированию учебного плана ОПОП НПО/СПО» </vt:lpstr>
      <vt:lpstr>Образовательные результаты</vt:lpstr>
      <vt:lpstr>Квалификационная аттестация по профессиональным модулям</vt:lpstr>
      <vt:lpstr>РСКА включает в себя следующие регламентированные на областном уровне виды деятельности и процедуры: </vt:lpstr>
      <vt:lpstr>Унификация методики проведения  квалификационных экзаменов (КЭ)</vt:lpstr>
      <vt:lpstr>Унификация требований к порядку формирования аттестационно-квалификационных комиссий</vt:lpstr>
      <vt:lpstr>Регламентация формы и выдачи квалификационного аттестата </vt:lpstr>
      <vt:lpstr>Стандартизация оценочных средств по профессиональным модулям</vt:lpstr>
      <vt:lpstr>Официальное признание квалификационных аттестатов</vt:lpstr>
      <vt:lpstr>ОО в апробации РСКА</vt:lpstr>
      <vt:lpstr>Количество обучающихся в апробации</vt:lpstr>
      <vt:lpstr>Количество квалификационных экзаменов  в рамках апробации РСКА в 2012-2013 учебном году</vt:lpstr>
      <vt:lpstr>Причины несоответствия количества заявленных и проведенных квалификационных экзаменов </vt:lpstr>
      <vt:lpstr>Нормативное обеспечение</vt:lpstr>
      <vt:lpstr>Профессии и специальности</vt:lpstr>
      <vt:lpstr>Преимущества участия ОО в РСКА</vt:lpstr>
      <vt:lpstr>Участие в РСКА</vt:lpstr>
      <vt:lpstr>Сертификация профессиональных квалификаций в рамках Федерального закона от 29.12.2012 N 273-ФЗ "Об образовании в Российской Федерации"</vt:lpstr>
      <vt:lpstr>Квалификация  ГОСы (второго поколения)</vt:lpstr>
      <vt:lpstr>Квалификация  ФГОСы (третьего поколения)</vt:lpstr>
      <vt:lpstr>Итоговая аттестация  ГОСы (второго поколения)</vt:lpstr>
      <vt:lpstr>Итоговая аттестация  ФГОСы (третьего поколения)</vt:lpstr>
      <vt:lpstr>Итоговая аттестация </vt:lpstr>
      <vt:lpstr>Итоговая аттестация </vt:lpstr>
      <vt:lpstr>Отличительные особенности</vt:lpstr>
      <vt:lpstr>Развитие национальной системы квалификаций</vt:lpstr>
      <vt:lpstr>Порядок</vt:lpstr>
      <vt:lpstr>Порядок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Wolf</dc:creator>
  <cp:lastModifiedBy>Ельцова</cp:lastModifiedBy>
  <cp:revision>89</cp:revision>
  <dcterms:created xsi:type="dcterms:W3CDTF">2010-06-18T09:27:04Z</dcterms:created>
  <dcterms:modified xsi:type="dcterms:W3CDTF">2014-02-12T11:39:29Z</dcterms:modified>
</cp:coreProperties>
</file>