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44" r:id="rId1"/>
  </p:sldMasterIdLst>
  <p:handoutMasterIdLst>
    <p:handoutMasterId r:id="rId32"/>
  </p:handoutMasterIdLst>
  <p:sldIdLst>
    <p:sldId id="256" r:id="rId2"/>
    <p:sldId id="257" r:id="rId3"/>
    <p:sldId id="258" r:id="rId4"/>
    <p:sldId id="259" r:id="rId5"/>
    <p:sldId id="260" r:id="rId6"/>
    <p:sldId id="261" r:id="rId7"/>
    <p:sldId id="274" r:id="rId8"/>
    <p:sldId id="263" r:id="rId9"/>
    <p:sldId id="264" r:id="rId10"/>
    <p:sldId id="266" r:id="rId11"/>
    <p:sldId id="267" r:id="rId12"/>
    <p:sldId id="270" r:id="rId13"/>
    <p:sldId id="271" r:id="rId14"/>
    <p:sldId id="275" r:id="rId15"/>
    <p:sldId id="289" r:id="rId16"/>
    <p:sldId id="290" r:id="rId17"/>
    <p:sldId id="291" r:id="rId18"/>
    <p:sldId id="292" r:id="rId19"/>
    <p:sldId id="293" r:id="rId20"/>
    <p:sldId id="294" r:id="rId21"/>
    <p:sldId id="297" r:id="rId22"/>
    <p:sldId id="298" r:id="rId23"/>
    <p:sldId id="299" r:id="rId24"/>
    <p:sldId id="300" r:id="rId25"/>
    <p:sldId id="301" r:id="rId26"/>
    <p:sldId id="302" r:id="rId27"/>
    <p:sldId id="303" r:id="rId28"/>
    <p:sldId id="304" r:id="rId29"/>
    <p:sldId id="305" r:id="rId30"/>
    <p:sldId id="306" r:id="rId31"/>
  </p:sldIdLst>
  <p:sldSz cx="9144000" cy="6858000" type="screen4x3"/>
  <p:notesSz cx="6669088" cy="9928225"/>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FF99"/>
    <a:srgbClr val="FFCCFF"/>
    <a:srgbClr val="FFCCCC"/>
    <a:srgbClr val="FF9999"/>
    <a:srgbClr val="CCCCFF"/>
    <a:srgbClr val="CC99FF"/>
    <a:srgbClr val="CCFFCC"/>
    <a:srgbClr val="99FFCC"/>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sorterViewPr>
    <p:cViewPr>
      <p:scale>
        <a:sx n="100" d="100"/>
        <a:sy n="100" d="100"/>
      </p:scale>
      <p:origin x="0" y="941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889938" cy="496411"/>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777607" y="0"/>
            <a:ext cx="2889938" cy="496411"/>
          </a:xfrm>
          <a:prstGeom prst="rect">
            <a:avLst/>
          </a:prstGeom>
        </p:spPr>
        <p:txBody>
          <a:bodyPr vert="horz" lIns="91440" tIns="45720" rIns="91440" bIns="45720" rtlCol="0"/>
          <a:lstStyle>
            <a:lvl1pPr algn="r">
              <a:defRPr sz="1200"/>
            </a:lvl1pPr>
          </a:lstStyle>
          <a:p>
            <a:fld id="{89997AF6-5C49-4DE0-B8DC-C9550B81B549}" type="datetimeFigureOut">
              <a:rPr lang="ru-RU" smtClean="0"/>
              <a:t>12.02.2014</a:t>
            </a:fld>
            <a:endParaRPr lang="ru-RU"/>
          </a:p>
        </p:txBody>
      </p:sp>
      <p:sp>
        <p:nvSpPr>
          <p:cNvPr id="4" name="Нижний колонтитул 3"/>
          <p:cNvSpPr>
            <a:spLocks noGrp="1"/>
          </p:cNvSpPr>
          <p:nvPr>
            <p:ph type="ftr" sz="quarter" idx="2"/>
          </p:nvPr>
        </p:nvSpPr>
        <p:spPr>
          <a:xfrm>
            <a:off x="0" y="9430091"/>
            <a:ext cx="2889938" cy="496411"/>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777607" y="9430091"/>
            <a:ext cx="2889938" cy="496411"/>
          </a:xfrm>
          <a:prstGeom prst="rect">
            <a:avLst/>
          </a:prstGeom>
        </p:spPr>
        <p:txBody>
          <a:bodyPr vert="horz" lIns="91440" tIns="45720" rIns="91440" bIns="45720" rtlCol="0" anchor="b"/>
          <a:lstStyle>
            <a:lvl1pPr algn="r">
              <a:defRPr sz="1200"/>
            </a:lvl1pPr>
          </a:lstStyle>
          <a:p>
            <a:fld id="{9EDDE410-807F-4D0E-B11B-408B0F8C77B8}" type="slidenum">
              <a:rPr lang="ru-RU" smtClean="0"/>
              <a:t>‹#›</a:t>
            </a:fld>
            <a:endParaRPr lang="ru-RU"/>
          </a:p>
        </p:txBody>
      </p:sp>
    </p:spTree>
    <p:extLst>
      <p:ext uri="{BB962C8B-B14F-4D97-AF65-F5344CB8AC3E}">
        <p14:creationId xmlns:p14="http://schemas.microsoft.com/office/powerpoint/2010/main" val="212682067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85A4A0C-889E-421B-A5E4-2B3C2700862A}" type="datetimeFigureOut">
              <a:rPr lang="ru-RU" smtClean="0"/>
              <a:t>12.02.2014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5D40007-600F-4842-B188-DE7E7F16C24B}" type="slidenum">
              <a:rPr lang="ru-RU" smtClean="0"/>
              <a:t>‹#›</a:t>
            </a:fld>
            <a:endParaRPr lang="ru-RU"/>
          </a:p>
        </p:txBody>
      </p:sp>
    </p:spTree>
    <p:extLst>
      <p:ext uri="{BB962C8B-B14F-4D97-AF65-F5344CB8AC3E}">
        <p14:creationId xmlns:p14="http://schemas.microsoft.com/office/powerpoint/2010/main" val="3336675194"/>
      </p:ext>
    </p:extLst>
  </p:cSld>
  <p:clrMapOvr>
    <a:masterClrMapping/>
  </p:clrMapOvr>
  <p:transition spd="slow">
    <p:wip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85A4A0C-889E-421B-A5E4-2B3C2700862A}" type="datetimeFigureOut">
              <a:rPr lang="ru-RU" smtClean="0"/>
              <a:t>12.02.2014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5D40007-600F-4842-B188-DE7E7F16C24B}" type="slidenum">
              <a:rPr lang="ru-RU" smtClean="0"/>
              <a:t>‹#›</a:t>
            </a:fld>
            <a:endParaRPr lang="ru-RU"/>
          </a:p>
        </p:txBody>
      </p:sp>
    </p:spTree>
    <p:extLst>
      <p:ext uri="{BB962C8B-B14F-4D97-AF65-F5344CB8AC3E}">
        <p14:creationId xmlns:p14="http://schemas.microsoft.com/office/powerpoint/2010/main" val="1835196729"/>
      </p:ext>
    </p:extLst>
  </p:cSld>
  <p:clrMapOvr>
    <a:masterClrMapping/>
  </p:clrMapOvr>
  <p:transition spd="slow">
    <p:wip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85A4A0C-889E-421B-A5E4-2B3C2700862A}" type="datetimeFigureOut">
              <a:rPr lang="ru-RU" smtClean="0"/>
              <a:t>12.02.2014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5D40007-600F-4842-B188-DE7E7F16C24B}" type="slidenum">
              <a:rPr lang="ru-RU" smtClean="0"/>
              <a:t>‹#›</a:t>
            </a:fld>
            <a:endParaRPr lang="ru-RU"/>
          </a:p>
        </p:txBody>
      </p:sp>
    </p:spTree>
    <p:extLst>
      <p:ext uri="{BB962C8B-B14F-4D97-AF65-F5344CB8AC3E}">
        <p14:creationId xmlns:p14="http://schemas.microsoft.com/office/powerpoint/2010/main" val="3215516805"/>
      </p:ext>
    </p:extLst>
  </p:cSld>
  <p:clrMapOvr>
    <a:masterClrMapping/>
  </p:clrMapOvr>
  <p:transition spd="slow">
    <p:wip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85A4A0C-889E-421B-A5E4-2B3C2700862A}" type="datetimeFigureOut">
              <a:rPr lang="ru-RU" smtClean="0"/>
              <a:t>12.02.2014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5D40007-600F-4842-B188-DE7E7F16C24B}" type="slidenum">
              <a:rPr lang="ru-RU" smtClean="0"/>
              <a:t>‹#›</a:t>
            </a:fld>
            <a:endParaRPr lang="ru-RU"/>
          </a:p>
        </p:txBody>
      </p:sp>
    </p:spTree>
    <p:extLst>
      <p:ext uri="{BB962C8B-B14F-4D97-AF65-F5344CB8AC3E}">
        <p14:creationId xmlns:p14="http://schemas.microsoft.com/office/powerpoint/2010/main" val="485474303"/>
      </p:ext>
    </p:extLst>
  </p:cSld>
  <p:clrMapOvr>
    <a:masterClrMapping/>
  </p:clrMapOvr>
  <p:transition spd="slow">
    <p:wip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85A4A0C-889E-421B-A5E4-2B3C2700862A}" type="datetimeFigureOut">
              <a:rPr lang="ru-RU" smtClean="0"/>
              <a:t>12.02.2014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5D40007-600F-4842-B188-DE7E7F16C24B}" type="slidenum">
              <a:rPr lang="ru-RU" smtClean="0"/>
              <a:t>‹#›</a:t>
            </a:fld>
            <a:endParaRPr lang="ru-RU"/>
          </a:p>
        </p:txBody>
      </p:sp>
    </p:spTree>
    <p:extLst>
      <p:ext uri="{BB962C8B-B14F-4D97-AF65-F5344CB8AC3E}">
        <p14:creationId xmlns:p14="http://schemas.microsoft.com/office/powerpoint/2010/main" val="1845324796"/>
      </p:ext>
    </p:extLst>
  </p:cSld>
  <p:clrMapOvr>
    <a:masterClrMapping/>
  </p:clrMapOvr>
  <p:transition spd="slow">
    <p:wip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85A4A0C-889E-421B-A5E4-2B3C2700862A}" type="datetimeFigureOut">
              <a:rPr lang="ru-RU" smtClean="0"/>
              <a:t>12.02.2014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5D40007-600F-4842-B188-DE7E7F16C24B}" type="slidenum">
              <a:rPr lang="ru-RU" smtClean="0"/>
              <a:t>‹#›</a:t>
            </a:fld>
            <a:endParaRPr lang="ru-RU"/>
          </a:p>
        </p:txBody>
      </p:sp>
    </p:spTree>
    <p:extLst>
      <p:ext uri="{BB962C8B-B14F-4D97-AF65-F5344CB8AC3E}">
        <p14:creationId xmlns:p14="http://schemas.microsoft.com/office/powerpoint/2010/main" val="800796296"/>
      </p:ext>
    </p:extLst>
  </p:cSld>
  <p:clrMapOvr>
    <a:masterClrMapping/>
  </p:clrMapOvr>
  <p:transition spd="slow">
    <p:wip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85A4A0C-889E-421B-A5E4-2B3C2700862A}" type="datetimeFigureOut">
              <a:rPr lang="ru-RU" smtClean="0"/>
              <a:t>12.02.2014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5D40007-600F-4842-B188-DE7E7F16C24B}" type="slidenum">
              <a:rPr lang="ru-RU" smtClean="0"/>
              <a:t>‹#›</a:t>
            </a:fld>
            <a:endParaRPr lang="ru-RU"/>
          </a:p>
        </p:txBody>
      </p:sp>
    </p:spTree>
    <p:extLst>
      <p:ext uri="{BB962C8B-B14F-4D97-AF65-F5344CB8AC3E}">
        <p14:creationId xmlns:p14="http://schemas.microsoft.com/office/powerpoint/2010/main" val="2934699435"/>
      </p:ext>
    </p:extLst>
  </p:cSld>
  <p:clrMapOvr>
    <a:masterClrMapping/>
  </p:clrMapOvr>
  <p:transition spd="slow">
    <p:wip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85A4A0C-889E-421B-A5E4-2B3C2700862A}" type="datetimeFigureOut">
              <a:rPr lang="ru-RU" smtClean="0"/>
              <a:t>12.02.2014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5D40007-600F-4842-B188-DE7E7F16C24B}" type="slidenum">
              <a:rPr lang="ru-RU" smtClean="0"/>
              <a:t>‹#›</a:t>
            </a:fld>
            <a:endParaRPr lang="ru-RU"/>
          </a:p>
        </p:txBody>
      </p:sp>
    </p:spTree>
    <p:extLst>
      <p:ext uri="{BB962C8B-B14F-4D97-AF65-F5344CB8AC3E}">
        <p14:creationId xmlns:p14="http://schemas.microsoft.com/office/powerpoint/2010/main" val="4219060921"/>
      </p:ext>
    </p:extLst>
  </p:cSld>
  <p:clrMapOvr>
    <a:masterClrMapping/>
  </p:clrMapOvr>
  <p:transition spd="slow">
    <p:wip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85A4A0C-889E-421B-A5E4-2B3C2700862A}" type="datetimeFigureOut">
              <a:rPr lang="ru-RU" smtClean="0"/>
              <a:t>12.02.2014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5D40007-600F-4842-B188-DE7E7F16C24B}" type="slidenum">
              <a:rPr lang="ru-RU" smtClean="0"/>
              <a:t>‹#›</a:t>
            </a:fld>
            <a:endParaRPr lang="ru-RU"/>
          </a:p>
        </p:txBody>
      </p:sp>
    </p:spTree>
    <p:extLst>
      <p:ext uri="{BB962C8B-B14F-4D97-AF65-F5344CB8AC3E}">
        <p14:creationId xmlns:p14="http://schemas.microsoft.com/office/powerpoint/2010/main" val="707518891"/>
      </p:ext>
    </p:extLst>
  </p:cSld>
  <p:clrMapOvr>
    <a:masterClrMapping/>
  </p:clrMapOvr>
  <p:transition spd="slow">
    <p:wip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85A4A0C-889E-421B-A5E4-2B3C2700862A}" type="datetimeFigureOut">
              <a:rPr lang="ru-RU" smtClean="0"/>
              <a:t>12.02.2014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5D40007-600F-4842-B188-DE7E7F16C24B}" type="slidenum">
              <a:rPr lang="ru-RU" smtClean="0"/>
              <a:t>‹#›</a:t>
            </a:fld>
            <a:endParaRPr lang="ru-RU"/>
          </a:p>
        </p:txBody>
      </p:sp>
    </p:spTree>
    <p:extLst>
      <p:ext uri="{BB962C8B-B14F-4D97-AF65-F5344CB8AC3E}">
        <p14:creationId xmlns:p14="http://schemas.microsoft.com/office/powerpoint/2010/main" val="1053317902"/>
      </p:ext>
    </p:extLst>
  </p:cSld>
  <p:clrMapOvr>
    <a:masterClrMapping/>
  </p:clrMapOvr>
  <p:transition spd="slow">
    <p:wip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85A4A0C-889E-421B-A5E4-2B3C2700862A}" type="datetimeFigureOut">
              <a:rPr lang="ru-RU" smtClean="0"/>
              <a:t>12.02.2014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5D40007-600F-4842-B188-DE7E7F16C24B}" type="slidenum">
              <a:rPr lang="ru-RU" smtClean="0"/>
              <a:t>‹#›</a:t>
            </a:fld>
            <a:endParaRPr lang="ru-RU"/>
          </a:p>
        </p:txBody>
      </p:sp>
    </p:spTree>
    <p:extLst>
      <p:ext uri="{BB962C8B-B14F-4D97-AF65-F5344CB8AC3E}">
        <p14:creationId xmlns:p14="http://schemas.microsoft.com/office/powerpoint/2010/main" val="851146009"/>
      </p:ext>
    </p:extLst>
  </p:cSld>
  <p:clrMapOvr>
    <a:masterClrMapping/>
  </p:clrMapOvr>
  <p:transition spd="slow">
    <p:wip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5A4A0C-889E-421B-A5E4-2B3C2700862A}" type="datetimeFigureOut">
              <a:rPr lang="ru-RU" smtClean="0"/>
              <a:t>12.02.2014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D40007-600F-4842-B188-DE7E7F16C24B}" type="slidenum">
              <a:rPr lang="ru-RU" smtClean="0"/>
              <a:t>‹#›</a:t>
            </a:fld>
            <a:endParaRPr lang="ru-RU"/>
          </a:p>
        </p:txBody>
      </p:sp>
    </p:spTree>
    <p:extLst>
      <p:ext uri="{BB962C8B-B14F-4D97-AF65-F5344CB8AC3E}">
        <p14:creationId xmlns:p14="http://schemas.microsoft.com/office/powerpoint/2010/main" val="3916510275"/>
      </p:ext>
    </p:extLst>
  </p:cSld>
  <p:clrMap bg1="lt1" tx1="dk1" bg2="lt2" tx2="dk2" accent1="accent1" accent2="accent2" accent3="accent3" accent4="accent4" accent5="accent5" accent6="accent6" hlink="hlink" folHlink="folHlink"/>
  <p:sldLayoutIdLst>
    <p:sldLayoutId id="2147484045" r:id="rId1"/>
    <p:sldLayoutId id="2147484046" r:id="rId2"/>
    <p:sldLayoutId id="2147484047" r:id="rId3"/>
    <p:sldLayoutId id="2147484048" r:id="rId4"/>
    <p:sldLayoutId id="2147484049" r:id="rId5"/>
    <p:sldLayoutId id="2147484050" r:id="rId6"/>
    <p:sldLayoutId id="2147484051" r:id="rId7"/>
    <p:sldLayoutId id="2147484052" r:id="rId8"/>
    <p:sldLayoutId id="2147484053" r:id="rId9"/>
    <p:sldLayoutId id="2147484054" r:id="rId10"/>
    <p:sldLayoutId id="2147484055" r:id="rId11"/>
  </p:sldLayoutIdLst>
  <p:transition spd="slow">
    <p:wipe/>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consultant.ru/cabinet/stat/nw/2013-04-12/click/consultant/?dst=http://www.consultant.ru/document/cons_s_9142D9DF8F0B5DDB3ACB7379444DB3C0337732AB32C78D2FE1713A002345C666/#utm_campaign%3Dnw%26utm_source%3Dconsultant%26utm_medium%3Demail%26utm_content%3Dbody"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www.consultant.ru/cabinet/stat/nw/2013-04-12/click/consultant/?dst=http://www.consultant.ru/document/cons_doc_LAW_144624/#utm_campaign%3Dnw%26utm_source%3Dconsultant%26utm_medium%3Demail%26utm_content%3Dbody"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consultantplus://offline/ref=27E34323F9EA81A2EE406F49AC2D57B6DB7F9AD668D3B3D87CC32FBD9B892196F7C96D086B930FCDX5U5L"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consultantplus://offline/ref=A970D8F06D2F5BAE771C7806CB6E17E5584EDDD021194202CF15CC63B020A0E7A6FB56C24F1CD03BA1sC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consultant.ru/cabinet/stat/nw/2013-04-12/click/consultant/?dst=http://www.consultant.ru/document/cons_s_40160CA004301E94FF9BE11E7658DD6E28731F972D5C067BCB27AB2983746E20/#utm_campaign%3Dnw%26utm_source%3Dconsultant%26utm_medium%3Demail%26utm_content%3Dbody" TargetMode="External"/><Relationship Id="rId2" Type="http://schemas.openxmlformats.org/officeDocument/2006/relationships/hyperlink" Target="http://www.consultant.ru/cabinet/stat/nw/2013-04-12/click/consultant/?dst=http://www.consultant.ru/document/cons_s_DCA13D01BC3836953D494C90AF660A5B0BF7A3D7B6115B50D19AACF109DF4216/#utm_campaign%3Dnw%26utm_source%3Dconsultant%26utm_medium%3Demail%26utm_content%3Dbody" TargetMode="External"/><Relationship Id="rId1" Type="http://schemas.openxmlformats.org/officeDocument/2006/relationships/slideLayout" Target="../slideLayouts/slideLayout2.xml"/><Relationship Id="rId5" Type="http://schemas.openxmlformats.org/officeDocument/2006/relationships/hyperlink" Target="http://www.consultant.ru/cabinet/stat/nw/2013-04-12/click/consultant/?dst=http://www.consultant.ru/document/cons_s_807396F8AEB458B294EA9FE9E973DC8A42889E6D482B35085DDE849AA1D17009/#utm_campaign%3Dnw%26utm_source%3Dconsultant%26utm_medium%3Demail%26utm_content%3Dbody" TargetMode="External"/><Relationship Id="rId4" Type="http://schemas.openxmlformats.org/officeDocument/2006/relationships/hyperlink" Target="http://www.consultant.ru/cabinet/stat/nw/2013-04-12/click/consultant/?dst=http://www.consultant.ru/document/cons_s_1E9A4801138CEDD34D1858589828875CCD2F859B205AC0F83B9B6A425805BB8F/#utm_campaign%3Dnw%26utm_source%3Dconsultant%26utm_medium%3Demail%26utm_content%3Dbody"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www.consultant.ru/cabinet/stat/nw/2013-04-12/click/consultant/?dst=http://www.consultant.ru/document/cons_s_1225441DFE75422BFD3EDB6565972F50038E3A8C8F0381BFB22EE37CC048EF8C/#utm_campaign%3Dnw%26utm_source%3Dconsultant%26utm_medium%3Demail%26utm_content%3Dbody" TargetMode="External"/><Relationship Id="rId2" Type="http://schemas.openxmlformats.org/officeDocument/2006/relationships/hyperlink" Target="http://www.consultant.ru/cabinet/stat/nw/2013-04-12/click/consultant/?dst=http://zakupki.gov.ru#utm_campaign%3Dnw%26utm_source%3Dconsultant%26utm_medium%3Demail%26utm_content%3Dbody"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consultantplus://offline/ref=56E5784217C09161E3E18E4C71320C7477DD9E5B413B9FF20B8283D587G8PDK" TargetMode="External"/><Relationship Id="rId2" Type="http://schemas.openxmlformats.org/officeDocument/2006/relationships/hyperlink" Target="consultantplus://offline/ref=56E5784217C09161E3E18E4C71320C7477DD9E5B463C9FF20B8283D5878DECE6644632D5410F757BGEP1K"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consultant.ru/cabinet/stat/nw/2013-04-12/click/consultant/?dst=http://www.consultant.ru/document/cons_s_298A8E7FF65F9B27D517D36DB7E7F40AAA87FEAE3AA7D210AA83F5096A48F2FC/#utm_campaign%3Dnw%26utm_source%3Dconsultant%26utm_medium%3Demail%26utm_content%3Dbody" TargetMode="External"/><Relationship Id="rId2" Type="http://schemas.openxmlformats.org/officeDocument/2006/relationships/hyperlink" Target="http://www.consultant.ru/cabinet/stat/nw/2013-04-12/click/consultant/?dst=http://www.consultant.ru/document/cons_s_64314C0C49FC8A1727796639D8ABD2A9703BCE4E9EC2CC1DD540EFBADD044D59/#utm_campaign%3Dnw%26utm_source%3Dconsultant%26utm_medium%3Demail%26utm_content%3Dbody" TargetMode="External"/><Relationship Id="rId1" Type="http://schemas.openxmlformats.org/officeDocument/2006/relationships/slideLayout" Target="../slideLayouts/slideLayout2.xml"/><Relationship Id="rId5" Type="http://schemas.openxmlformats.org/officeDocument/2006/relationships/hyperlink" Target="http://www.consultant.ru/cabinet/stat/nw/2013-04-12/click/consultant/?dst=http://www.consultant.ru/document/cons_s_EC96F14307630E485F90B589AB3827026DF68FA7610FBB9DA61D6C515648083E/#utm_campaign%3Dnw%26utm_source%3Dconsultant%26utm_medium%3Demail%26utm_content%3Dbody" TargetMode="External"/><Relationship Id="rId4" Type="http://schemas.openxmlformats.org/officeDocument/2006/relationships/hyperlink" Target="http://www.consultant.ru/cabinet/stat/nw/2013-04-12/click/consultant/?dst=http://www.consultant.ru/document/cons_s_95675C649C8DC254BE2D28B8A4F0C8EEDD48384D3DF7B489E10B7D7A1AEDF712/#utm_campaign%3Dnw%26utm_source%3Dconsultant%26utm_medium%3Demail%26utm_content%3Dbody"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9552" y="692696"/>
            <a:ext cx="7772400" cy="5184576"/>
          </a:xfrm>
          <a:solidFill>
            <a:schemeClr val="accent1">
              <a:lumMod val="20000"/>
              <a:lumOff val="80000"/>
            </a:schemeClr>
          </a:solidFill>
        </p:spPr>
        <p:txBody>
          <a:bodyPr>
            <a:normAutofit/>
          </a:bodyPr>
          <a:lstStyle/>
          <a:p>
            <a:pPr algn="ctr"/>
            <a:r>
              <a:rPr lang="ru-RU" sz="3200" dirty="0" smtClean="0">
                <a:latin typeface="Times New Roman" panose="02020603050405020304" pitchFamily="18" charset="0"/>
                <a:cs typeface="Times New Roman" panose="02020603050405020304" pitchFamily="18" charset="0"/>
              </a:rPr>
              <a:t>Федеральный закон </a:t>
            </a:r>
            <a:br>
              <a:rPr lang="ru-RU" sz="3200" dirty="0" smtClean="0">
                <a:latin typeface="Times New Roman" panose="02020603050405020304" pitchFamily="18" charset="0"/>
                <a:cs typeface="Times New Roman" panose="02020603050405020304" pitchFamily="18" charset="0"/>
              </a:rPr>
            </a:br>
            <a:r>
              <a:rPr lang="ru-RU" sz="3200" dirty="0" smtClean="0">
                <a:latin typeface="Times New Roman" panose="02020603050405020304" pitchFamily="18" charset="0"/>
                <a:cs typeface="Times New Roman" panose="02020603050405020304" pitchFamily="18" charset="0"/>
              </a:rPr>
              <a:t>«О контрактной системе в сфере закупок товаров, работ, услуг для обеспечения государственных и муниципальных нужд» № 44-ФЗ</a:t>
            </a:r>
            <a:r>
              <a:rPr lang="ru-RU" sz="3200" dirty="0" smtClean="0"/>
              <a:t>, </a:t>
            </a:r>
            <a:r>
              <a:rPr lang="ru-RU" sz="3200" dirty="0" smtClean="0">
                <a:latin typeface="Times New Roman" panose="02020603050405020304" pitchFamily="18" charset="0"/>
                <a:cs typeface="Times New Roman" panose="02020603050405020304" pitchFamily="18" charset="0"/>
              </a:rPr>
              <a:t>вступает в силу с 1 января 2014 г. Окончательно вступает в силу с 1 января 2017 г.</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47407554"/>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a:solidFill>
            <a:srgbClr val="FFC000"/>
          </a:solidFill>
        </p:spPr>
        <p:txBody>
          <a:bodyPr>
            <a:normAutofit/>
          </a:bodyPr>
          <a:lstStyle/>
          <a:p>
            <a:r>
              <a:rPr lang="ru-RU" sz="2800" b="1" dirty="0"/>
              <a:t>Начальная (максимальная) цена контракта</a:t>
            </a:r>
            <a:endParaRPr lang="ru-RU" sz="2800" dirty="0"/>
          </a:p>
        </p:txBody>
      </p:sp>
      <p:sp>
        <p:nvSpPr>
          <p:cNvPr id="3" name="Объект 2"/>
          <p:cNvSpPr>
            <a:spLocks noGrp="1"/>
          </p:cNvSpPr>
          <p:nvPr>
            <p:ph idx="1"/>
          </p:nvPr>
        </p:nvSpPr>
        <p:spPr>
          <a:xfrm>
            <a:off x="457200" y="1052736"/>
            <a:ext cx="8229600" cy="5688632"/>
          </a:xfrm>
          <a:solidFill>
            <a:schemeClr val="accent6">
              <a:lumMod val="60000"/>
              <a:lumOff val="40000"/>
            </a:schemeClr>
          </a:solidFill>
        </p:spPr>
        <p:txBody>
          <a:bodyPr>
            <a:normAutofit fontScale="92500" lnSpcReduction="20000"/>
          </a:bodyPr>
          <a:lstStyle/>
          <a:p>
            <a:pPr marL="0" indent="0">
              <a:buNone/>
            </a:pPr>
            <a:r>
              <a:rPr lang="ru-RU" sz="2800" dirty="0">
                <a:latin typeface="Times New Roman" panose="02020603050405020304" pitchFamily="18" charset="0"/>
                <a:cs typeface="Times New Roman" panose="02020603050405020304" pitchFamily="18" charset="0"/>
              </a:rPr>
              <a:t>Заказчики обязаны будут руководствоваться следующими </a:t>
            </a:r>
            <a:r>
              <a:rPr lang="ru-RU" sz="2800" dirty="0" smtClean="0">
                <a:latin typeface="Times New Roman" panose="02020603050405020304" pitchFamily="18" charset="0"/>
                <a:cs typeface="Times New Roman" panose="02020603050405020304" pitchFamily="18" charset="0"/>
              </a:rPr>
              <a:t>методами:</a:t>
            </a:r>
          </a:p>
          <a:p>
            <a:r>
              <a:rPr lang="ru-RU" sz="2400" i="1" dirty="0">
                <a:latin typeface="Times New Roman" panose="02020603050405020304" pitchFamily="18" charset="0"/>
                <a:cs typeface="Times New Roman" panose="02020603050405020304" pitchFamily="18" charset="0"/>
              </a:rPr>
              <a:t>- метод сопоставимых рыночных цен (анализ рынка);</a:t>
            </a:r>
          </a:p>
          <a:p>
            <a:r>
              <a:rPr lang="ru-RU" sz="2400" i="1" dirty="0">
                <a:latin typeface="Times New Roman" panose="02020603050405020304" pitchFamily="18" charset="0"/>
                <a:cs typeface="Times New Roman" panose="02020603050405020304" pitchFamily="18" charset="0"/>
              </a:rPr>
              <a:t>- нормативный метод;</a:t>
            </a:r>
          </a:p>
          <a:p>
            <a:r>
              <a:rPr lang="ru-RU" sz="2400" i="1" dirty="0">
                <a:latin typeface="Times New Roman" panose="02020603050405020304" pitchFamily="18" charset="0"/>
                <a:cs typeface="Times New Roman" panose="02020603050405020304" pitchFamily="18" charset="0"/>
              </a:rPr>
              <a:t>- тарифный метод;</a:t>
            </a:r>
          </a:p>
          <a:p>
            <a:r>
              <a:rPr lang="ru-RU" sz="2400" i="1" dirty="0">
                <a:latin typeface="Times New Roman" panose="02020603050405020304" pitchFamily="18" charset="0"/>
                <a:cs typeface="Times New Roman" panose="02020603050405020304" pitchFamily="18" charset="0"/>
              </a:rPr>
              <a:t>- проектно-сметный метод;</a:t>
            </a:r>
          </a:p>
          <a:p>
            <a:r>
              <a:rPr lang="ru-RU" sz="2400" i="1" dirty="0">
                <a:latin typeface="Times New Roman" panose="02020603050405020304" pitchFamily="18" charset="0"/>
                <a:cs typeface="Times New Roman" panose="02020603050405020304" pitchFamily="18" charset="0"/>
              </a:rPr>
              <a:t>- затратный метод</a:t>
            </a:r>
            <a:r>
              <a:rPr lang="ru-RU" sz="2400" i="1" dirty="0" smtClean="0">
                <a:latin typeface="Times New Roman" panose="02020603050405020304" pitchFamily="18" charset="0"/>
                <a:cs typeface="Times New Roman" panose="02020603050405020304" pitchFamily="18" charset="0"/>
              </a:rPr>
              <a:t>.</a:t>
            </a:r>
          </a:p>
          <a:p>
            <a:pPr marL="0" indent="0">
              <a:buNone/>
            </a:pPr>
            <a:r>
              <a:rPr lang="ru-RU" sz="2600" dirty="0">
                <a:latin typeface="Times New Roman" panose="02020603050405020304" pitchFamily="18" charset="0"/>
                <a:cs typeface="Times New Roman" panose="02020603050405020304" pitchFamily="18" charset="0"/>
              </a:rPr>
              <a:t>Приоритетным является </a:t>
            </a:r>
            <a:r>
              <a:rPr lang="ru-RU" sz="2400" i="1" u="sng" dirty="0">
                <a:latin typeface="Times New Roman" panose="02020603050405020304" pitchFamily="18" charset="0"/>
                <a:cs typeface="Times New Roman" panose="02020603050405020304" pitchFamily="18" charset="0"/>
              </a:rPr>
              <a:t>метод сопоставления рыночных </a:t>
            </a:r>
            <a:r>
              <a:rPr lang="ru-RU" sz="2400" i="1" u="sng" dirty="0" smtClean="0">
                <a:latin typeface="Times New Roman" panose="02020603050405020304" pitchFamily="18" charset="0"/>
                <a:cs typeface="Times New Roman" panose="02020603050405020304" pitchFamily="18" charset="0"/>
              </a:rPr>
              <a:t>цен</a:t>
            </a:r>
            <a:r>
              <a:rPr lang="ru-RU" sz="2400" u="sng" dirty="0" smtClean="0">
                <a:latin typeface="Times New Roman" panose="02020603050405020304" pitchFamily="18" charset="0"/>
                <a:cs typeface="Times New Roman" panose="02020603050405020304" pitchFamily="18" charset="0"/>
              </a:rPr>
              <a:t>.</a:t>
            </a:r>
            <a:endParaRPr lang="ru-RU" sz="2400" u="sng" dirty="0">
              <a:latin typeface="Times New Roman" panose="02020603050405020304" pitchFamily="18" charset="0"/>
              <a:cs typeface="Times New Roman" panose="02020603050405020304" pitchFamily="18" charset="0"/>
            </a:endParaRPr>
          </a:p>
          <a:p>
            <a:pPr marL="0" indent="0">
              <a:buNone/>
            </a:pPr>
            <a:r>
              <a:rPr lang="ru-RU" sz="2800" dirty="0">
                <a:latin typeface="Times New Roman" panose="02020603050405020304" pitchFamily="18" charset="0"/>
                <a:cs typeface="Times New Roman" panose="02020603050405020304" pitchFamily="18" charset="0"/>
              </a:rPr>
              <a:t>В </a:t>
            </a:r>
            <a:r>
              <a:rPr lang="ru-RU" sz="2800" u="sng" dirty="0" smtClean="0">
                <a:latin typeface="Times New Roman" panose="02020603050405020304" pitchFamily="18" charset="0"/>
                <a:cs typeface="Times New Roman" panose="02020603050405020304" pitchFamily="18" charset="0"/>
              </a:rPr>
              <a:t>Законе</a:t>
            </a:r>
            <a:r>
              <a:rPr lang="ru-RU" sz="2800" dirty="0" smtClean="0">
                <a:latin typeface="Times New Roman" panose="02020603050405020304" pitchFamily="18" charset="0"/>
                <a:cs typeface="Times New Roman" panose="02020603050405020304" pitchFamily="18" charset="0"/>
              </a:rPr>
              <a:t> перечислено</a:t>
            </a:r>
            <a:r>
              <a:rPr lang="ru-RU" sz="2800" dirty="0">
                <a:latin typeface="Times New Roman" panose="02020603050405020304" pitchFamily="18" charset="0"/>
                <a:cs typeface="Times New Roman" panose="02020603050405020304" pitchFamily="18" charset="0"/>
              </a:rPr>
              <a:t>, какую информацию о ценах товаров, работ и услуг заказчик может использовать в целях определения начальной (максимальной) цены контракта. Например, это может быть информация об исполненных контрактах, по которым не была взыскана неустойка (штраф, пени), либо информация о котировках на электронных площадках, данные статистической отчетности </a:t>
            </a:r>
            <a:r>
              <a:rPr lang="ru-RU" sz="2800" dirty="0" smtClean="0">
                <a:latin typeface="Times New Roman" panose="02020603050405020304" pitchFamily="18" charset="0"/>
                <a:cs typeface="Times New Roman" panose="02020603050405020304" pitchFamily="18" charset="0"/>
              </a:rPr>
              <a:t>(</a:t>
            </a:r>
            <a:r>
              <a:rPr lang="ru-RU" sz="2800" u="sng" dirty="0" smtClean="0">
                <a:latin typeface="Times New Roman" panose="02020603050405020304" pitchFamily="18" charset="0"/>
                <a:cs typeface="Times New Roman" panose="02020603050405020304" pitchFamily="18" charset="0"/>
              </a:rPr>
              <a:t>ч.18</a:t>
            </a:r>
            <a:r>
              <a:rPr lang="ru-RU" sz="2800" u="sng" dirty="0" smtClean="0">
                <a:latin typeface="Times New Roman" panose="02020603050405020304" pitchFamily="18" charset="0"/>
                <a:cs typeface="Times New Roman" panose="02020603050405020304" pitchFamily="18" charset="0"/>
                <a:hlinkClick r:id="rId2" tooltip="Федеральный закон от 05.04.2013 N 44-ФЗ&#10;&quot;О контрактной системе в сфере закупок товаров, работ, услуг для обеспечения государственных&#10;и муниципальных нужд&quot; ------------------ Не вступил в силу"/>
              </a:rPr>
              <a:t> </a:t>
            </a:r>
            <a:r>
              <a:rPr lang="ru-RU" sz="2800" u="sng" dirty="0" smtClean="0">
                <a:latin typeface="Times New Roman" panose="02020603050405020304" pitchFamily="18" charset="0"/>
                <a:cs typeface="Times New Roman" panose="02020603050405020304" pitchFamily="18" charset="0"/>
              </a:rPr>
              <a:t>ст. 22 </a:t>
            </a:r>
            <a:r>
              <a:rPr lang="ru-RU" sz="2800" dirty="0" smtClean="0">
                <a:latin typeface="Times New Roman" panose="02020603050405020304" pitchFamily="18" charset="0"/>
                <a:cs typeface="Times New Roman" panose="02020603050405020304" pitchFamily="18" charset="0"/>
              </a:rPr>
              <a:t>Закона</a:t>
            </a:r>
            <a:r>
              <a:rPr lang="ru-RU" sz="2800" dirty="0">
                <a:latin typeface="Times New Roman" panose="02020603050405020304" pitchFamily="18" charset="0"/>
                <a:cs typeface="Times New Roman" panose="02020603050405020304" pitchFamily="18" charset="0"/>
              </a:rPr>
              <a:t>).</a:t>
            </a:r>
          </a:p>
          <a:p>
            <a:pPr marL="0" indent="0">
              <a:buNone/>
            </a:pP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94725541"/>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a:solidFill>
            <a:srgbClr val="99CCFF"/>
          </a:solidFill>
        </p:spPr>
        <p:txBody>
          <a:bodyPr>
            <a:normAutofit fontScale="90000"/>
          </a:bodyPr>
          <a:lstStyle/>
          <a:p>
            <a:r>
              <a:rPr lang="ru-RU" b="1" dirty="0" smtClean="0"/>
              <a:t/>
            </a:r>
            <a:br>
              <a:rPr lang="ru-RU" b="1" dirty="0" smtClean="0"/>
            </a:br>
            <a:r>
              <a:rPr lang="ru-RU" b="1" dirty="0" smtClean="0"/>
              <a:t>Обеспечение </a:t>
            </a:r>
            <a:r>
              <a:rPr lang="ru-RU" b="1" dirty="0"/>
              <a:t>заявок</a:t>
            </a:r>
            <a:r>
              <a:rPr lang="ru-RU" dirty="0"/>
              <a:t/>
            </a:r>
            <a:br>
              <a:rPr lang="ru-RU" dirty="0"/>
            </a:br>
            <a:endParaRPr lang="ru-RU" dirty="0"/>
          </a:p>
        </p:txBody>
      </p:sp>
      <p:sp>
        <p:nvSpPr>
          <p:cNvPr id="3" name="Объект 2"/>
          <p:cNvSpPr>
            <a:spLocks noGrp="1"/>
          </p:cNvSpPr>
          <p:nvPr>
            <p:ph idx="1"/>
          </p:nvPr>
        </p:nvSpPr>
        <p:spPr>
          <a:xfrm>
            <a:off x="457200" y="764704"/>
            <a:ext cx="8229600" cy="5361459"/>
          </a:xfrm>
          <a:solidFill>
            <a:schemeClr val="accent5">
              <a:lumMod val="20000"/>
              <a:lumOff val="80000"/>
            </a:schemeClr>
          </a:solidFill>
        </p:spPr>
        <p:txBody>
          <a:bodyPr>
            <a:normAutofit/>
          </a:bodyPr>
          <a:lstStyle/>
          <a:p>
            <a:pPr marL="0" indent="0" algn="ctr">
              <a:buNone/>
            </a:pPr>
            <a:r>
              <a:rPr lang="ru-RU" sz="2800" u="sng" dirty="0" smtClean="0">
                <a:latin typeface="Times New Roman" panose="02020603050405020304" pitchFamily="18" charset="0"/>
                <a:cs typeface="Times New Roman" panose="02020603050405020304" pitchFamily="18" charset="0"/>
              </a:rPr>
              <a:t>Обязанность</a:t>
            </a:r>
            <a:r>
              <a:rPr lang="ru-RU" dirty="0" smtClean="0"/>
              <a:t>, </a:t>
            </a:r>
            <a:r>
              <a:rPr lang="ru-RU" sz="2800" dirty="0">
                <a:latin typeface="Times New Roman" panose="02020603050405020304" pitchFamily="18" charset="0"/>
                <a:cs typeface="Times New Roman" panose="02020603050405020304" pitchFamily="18" charset="0"/>
              </a:rPr>
              <a:t>а </a:t>
            </a:r>
            <a:r>
              <a:rPr lang="ru-RU" sz="2800" dirty="0" smtClean="0">
                <a:latin typeface="Times New Roman" panose="02020603050405020304" pitchFamily="18" charset="0"/>
                <a:cs typeface="Times New Roman" panose="02020603050405020304" pitchFamily="18" charset="0"/>
              </a:rPr>
              <a:t>не право заказчика!</a:t>
            </a:r>
          </a:p>
          <a:p>
            <a:pPr marL="0" indent="0">
              <a:buNone/>
            </a:pPr>
            <a:r>
              <a:rPr lang="ru-RU" sz="2800" dirty="0">
                <a:latin typeface="Times New Roman" panose="02020603050405020304" pitchFamily="18" charset="0"/>
                <a:cs typeface="Times New Roman" panose="02020603050405020304" pitchFamily="18" charset="0"/>
              </a:rPr>
              <a:t> </a:t>
            </a:r>
            <a:r>
              <a:rPr lang="ru-RU" sz="2800" dirty="0" smtClean="0">
                <a:latin typeface="Times New Roman" panose="02020603050405020304" pitchFamily="18" charset="0"/>
                <a:cs typeface="Times New Roman" panose="02020603050405020304" pitchFamily="18" charset="0"/>
              </a:rPr>
              <a:t>  </a:t>
            </a:r>
            <a:r>
              <a:rPr lang="ru-RU" sz="2800" dirty="0">
                <a:latin typeface="Times New Roman" panose="02020603050405020304" pitchFamily="18" charset="0"/>
                <a:cs typeface="Times New Roman" panose="02020603050405020304" pitchFamily="18" charset="0"/>
              </a:rPr>
              <a:t>Размер обеспечения должен составлять </a:t>
            </a:r>
            <a:r>
              <a:rPr lang="ru-RU" sz="2800" b="1" i="1" dirty="0">
                <a:latin typeface="Times New Roman" panose="02020603050405020304" pitchFamily="18" charset="0"/>
                <a:cs typeface="Times New Roman" panose="02020603050405020304" pitchFamily="18" charset="0"/>
              </a:rPr>
              <a:t>от одной второй процента до пяти</a:t>
            </a:r>
            <a:r>
              <a:rPr lang="ru-RU" sz="2800" i="1" dirty="0">
                <a:latin typeface="Times New Roman" panose="02020603050405020304" pitchFamily="18" charset="0"/>
                <a:cs typeface="Times New Roman" panose="02020603050405020304" pitchFamily="18" charset="0"/>
              </a:rPr>
              <a:t> </a:t>
            </a:r>
            <a:r>
              <a:rPr lang="ru-RU" sz="2800" dirty="0">
                <a:latin typeface="Times New Roman" panose="02020603050405020304" pitchFamily="18" charset="0"/>
                <a:cs typeface="Times New Roman" panose="02020603050405020304" pitchFamily="18" charset="0"/>
              </a:rPr>
              <a:t>процентов начальной (максимальной) цены </a:t>
            </a:r>
            <a:r>
              <a:rPr lang="ru-RU" sz="2800" dirty="0" smtClean="0">
                <a:latin typeface="Times New Roman" panose="02020603050405020304" pitchFamily="18" charset="0"/>
                <a:cs typeface="Times New Roman" panose="02020603050405020304" pitchFamily="18" charset="0"/>
              </a:rPr>
              <a:t>контракта.</a:t>
            </a:r>
          </a:p>
          <a:p>
            <a:pPr marL="0" indent="0" algn="ctr">
              <a:buNone/>
            </a:pPr>
            <a:r>
              <a:rPr lang="ru-RU" sz="2800" dirty="0">
                <a:latin typeface="Times New Roman" panose="02020603050405020304" pitchFamily="18" charset="0"/>
                <a:cs typeface="Times New Roman" panose="02020603050405020304" pitchFamily="18" charset="0"/>
              </a:rPr>
              <a:t> </a:t>
            </a:r>
            <a:r>
              <a:rPr lang="ru-RU" sz="2800" dirty="0" smtClean="0">
                <a:latin typeface="Times New Roman" panose="02020603050405020304" pitchFamily="18" charset="0"/>
                <a:cs typeface="Times New Roman" panose="02020603050405020304" pitchFamily="18" charset="0"/>
              </a:rPr>
              <a:t>   </a:t>
            </a:r>
            <a:r>
              <a:rPr lang="ru-RU" sz="2800" dirty="0">
                <a:latin typeface="Times New Roman" panose="02020603050405020304" pitchFamily="18" charset="0"/>
                <a:cs typeface="Times New Roman" panose="02020603050405020304" pitchFamily="18" charset="0"/>
              </a:rPr>
              <a:t>Допустимы два способа обеспечения заявок: </a:t>
            </a:r>
            <a:endParaRPr lang="ru-RU" sz="2800" dirty="0" smtClean="0">
              <a:latin typeface="Times New Roman" panose="02020603050405020304" pitchFamily="18" charset="0"/>
              <a:cs typeface="Times New Roman" panose="02020603050405020304" pitchFamily="18" charset="0"/>
            </a:endParaRPr>
          </a:p>
          <a:p>
            <a:pPr algn="just"/>
            <a:r>
              <a:rPr lang="ru-RU" sz="2800" dirty="0" smtClean="0">
                <a:latin typeface="Times New Roman" panose="02020603050405020304" pitchFamily="18" charset="0"/>
                <a:cs typeface="Times New Roman" panose="02020603050405020304" pitchFamily="18" charset="0"/>
              </a:rPr>
              <a:t>внесение </a:t>
            </a:r>
            <a:r>
              <a:rPr lang="ru-RU" sz="2800" dirty="0">
                <a:latin typeface="Times New Roman" panose="02020603050405020304" pitchFamily="18" charset="0"/>
                <a:cs typeface="Times New Roman" panose="02020603050405020304" pitchFamily="18" charset="0"/>
              </a:rPr>
              <a:t>денежных средств </a:t>
            </a:r>
            <a:endParaRPr lang="ru-RU" sz="2800" dirty="0" smtClean="0">
              <a:latin typeface="Times New Roman" panose="02020603050405020304" pitchFamily="18" charset="0"/>
              <a:cs typeface="Times New Roman" panose="02020603050405020304" pitchFamily="18" charset="0"/>
            </a:endParaRPr>
          </a:p>
          <a:p>
            <a:pPr algn="just"/>
            <a:r>
              <a:rPr lang="ru-RU" sz="2800" dirty="0" smtClean="0">
                <a:latin typeface="Times New Roman" panose="02020603050405020304" pitchFamily="18" charset="0"/>
                <a:cs typeface="Times New Roman" panose="02020603050405020304" pitchFamily="18" charset="0"/>
              </a:rPr>
              <a:t>предоставление </a:t>
            </a:r>
            <a:r>
              <a:rPr lang="ru-RU" sz="2800" dirty="0">
                <a:latin typeface="Times New Roman" panose="02020603050405020304" pitchFamily="18" charset="0"/>
                <a:cs typeface="Times New Roman" panose="02020603050405020304" pitchFamily="18" charset="0"/>
              </a:rPr>
              <a:t>банковской гарантии.</a:t>
            </a:r>
          </a:p>
          <a:p>
            <a:pPr marL="0" indent="0" algn="just">
              <a:buNone/>
            </a:pPr>
            <a:r>
              <a:rPr lang="ru-RU" sz="2800" dirty="0" smtClean="0">
                <a:latin typeface="Times New Roman" panose="02020603050405020304" pitchFamily="18" charset="0"/>
                <a:cs typeface="Times New Roman" panose="02020603050405020304" pitchFamily="18" charset="0"/>
              </a:rPr>
              <a:t>    </a:t>
            </a:r>
          </a:p>
          <a:p>
            <a:pPr marL="0" indent="0" algn="just">
              <a:buNone/>
            </a:pPr>
            <a:r>
              <a:rPr lang="ru-RU" sz="2800" dirty="0" smtClean="0">
                <a:latin typeface="Times New Roman" panose="02020603050405020304" pitchFamily="18" charset="0"/>
                <a:cs typeface="Times New Roman" panose="02020603050405020304" pitchFamily="18" charset="0"/>
              </a:rPr>
              <a:t>	Обеспечение </a:t>
            </a:r>
            <a:r>
              <a:rPr lang="ru-RU" sz="2800" dirty="0">
                <a:latin typeface="Times New Roman" panose="02020603050405020304" pitchFamily="18" charset="0"/>
                <a:cs typeface="Times New Roman" panose="02020603050405020304" pitchFamily="18" charset="0"/>
              </a:rPr>
              <a:t>электронного аукциона может предоставляться только путем внесения денежных </a:t>
            </a:r>
            <a:r>
              <a:rPr lang="ru-RU" sz="2800" dirty="0" smtClean="0">
                <a:latin typeface="Times New Roman" panose="02020603050405020304" pitchFamily="18" charset="0"/>
                <a:cs typeface="Times New Roman" panose="02020603050405020304" pitchFamily="18" charset="0"/>
              </a:rPr>
              <a:t>средств.</a:t>
            </a:r>
            <a:endParaRPr lang="ru-RU" sz="2800" dirty="0">
              <a:latin typeface="Times New Roman" panose="02020603050405020304" pitchFamily="18" charset="0"/>
              <a:cs typeface="Times New Roman" panose="02020603050405020304" pitchFamily="18" charset="0"/>
            </a:endParaRPr>
          </a:p>
        </p:txBody>
      </p:sp>
      <p:cxnSp>
        <p:nvCxnSpPr>
          <p:cNvPr id="5" name="Прямая со стрелкой 4"/>
          <p:cNvCxnSpPr/>
          <p:nvPr/>
        </p:nvCxnSpPr>
        <p:spPr>
          <a:xfrm flipH="1">
            <a:off x="3529360" y="787675"/>
            <a:ext cx="144016" cy="1800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7358497"/>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22114"/>
          </a:xfrm>
          <a:solidFill>
            <a:srgbClr val="99FF66"/>
          </a:solidFill>
        </p:spPr>
        <p:txBody>
          <a:bodyPr>
            <a:normAutofit fontScale="90000"/>
          </a:bodyPr>
          <a:lstStyle/>
          <a:p>
            <a:r>
              <a:rPr lang="ru-RU" b="1" dirty="0"/>
              <a:t>Обеспечение исполнения контракта</a:t>
            </a:r>
            <a:endParaRPr lang="ru-RU" dirty="0"/>
          </a:p>
        </p:txBody>
      </p:sp>
      <p:sp>
        <p:nvSpPr>
          <p:cNvPr id="3" name="Объект 2"/>
          <p:cNvSpPr>
            <a:spLocks noGrp="1"/>
          </p:cNvSpPr>
          <p:nvPr>
            <p:ph idx="1"/>
          </p:nvPr>
        </p:nvSpPr>
        <p:spPr>
          <a:xfrm>
            <a:off x="457200" y="1196752"/>
            <a:ext cx="8229600" cy="5544616"/>
          </a:xfrm>
          <a:solidFill>
            <a:srgbClr val="CCFFCC"/>
          </a:solidFill>
        </p:spPr>
        <p:txBody>
          <a:bodyPr>
            <a:normAutofit fontScale="92500" lnSpcReduction="20000"/>
          </a:bodyPr>
          <a:lstStyle/>
          <a:p>
            <a:pPr marL="0" indent="0">
              <a:buNone/>
            </a:pPr>
            <a:r>
              <a:rPr lang="ru-RU" sz="2800" u="sng" dirty="0" smtClean="0">
                <a:latin typeface="Times New Roman" panose="02020603050405020304" pitchFamily="18" charset="0"/>
                <a:cs typeface="Times New Roman" panose="02020603050405020304" pitchFamily="18" charset="0"/>
              </a:rPr>
              <a:t>Обязанность заказчика!</a:t>
            </a:r>
          </a:p>
          <a:p>
            <a:pPr marL="0" indent="0" algn="ctr">
              <a:buNone/>
            </a:pPr>
            <a:r>
              <a:rPr lang="ru-RU" sz="2100" dirty="0">
                <a:latin typeface="Times New Roman" panose="02020603050405020304" pitchFamily="18" charset="0"/>
                <a:cs typeface="Times New Roman" panose="02020603050405020304" pitchFamily="18" charset="0"/>
              </a:rPr>
              <a:t>Исполнение контракта может быть обеспечено </a:t>
            </a:r>
            <a:endParaRPr lang="ru-RU" sz="2100" dirty="0" smtClean="0">
              <a:latin typeface="Times New Roman" panose="02020603050405020304" pitchFamily="18" charset="0"/>
              <a:cs typeface="Times New Roman" panose="02020603050405020304" pitchFamily="18" charset="0"/>
            </a:endParaRPr>
          </a:p>
          <a:p>
            <a:pPr marL="0" indent="0">
              <a:buNone/>
            </a:pPr>
            <a:endParaRPr lang="ru-RU" sz="1800" dirty="0" smtClean="0">
              <a:latin typeface="Times New Roman" panose="02020603050405020304" pitchFamily="18" charset="0"/>
              <a:cs typeface="Times New Roman" panose="02020603050405020304" pitchFamily="18" charset="0"/>
            </a:endParaRPr>
          </a:p>
          <a:p>
            <a:pPr marL="0" indent="0" algn="just">
              <a:buNone/>
            </a:pPr>
            <a:r>
              <a:rPr lang="ru-RU" sz="2000" dirty="0" smtClean="0">
                <a:latin typeface="Times New Roman" panose="02020603050405020304" pitchFamily="18" charset="0"/>
                <a:cs typeface="Times New Roman" panose="02020603050405020304" pitchFamily="18" charset="0"/>
              </a:rPr>
              <a:t>внесением </a:t>
            </a:r>
            <a:r>
              <a:rPr lang="ru-RU" sz="2000" dirty="0">
                <a:latin typeface="Times New Roman" panose="02020603050405020304" pitchFamily="18" charset="0"/>
                <a:cs typeface="Times New Roman" panose="02020603050405020304" pitchFamily="18" charset="0"/>
              </a:rPr>
              <a:t>денежных средств </a:t>
            </a:r>
            <a:r>
              <a:rPr lang="ru-RU" sz="2000" dirty="0" smtClean="0">
                <a:latin typeface="Times New Roman" panose="02020603050405020304" pitchFamily="18" charset="0"/>
                <a:cs typeface="Times New Roman" panose="02020603050405020304" pitchFamily="18" charset="0"/>
              </a:rPr>
              <a:t>                   предоставлением банковской   на счет заказчика                                                                        гарантии</a:t>
            </a:r>
          </a:p>
          <a:p>
            <a:pPr marL="0" indent="0" algn="just">
              <a:buNone/>
            </a:pPr>
            <a:r>
              <a:rPr lang="ru-RU" sz="2400" dirty="0" smtClean="0">
                <a:latin typeface="Times New Roman" panose="02020603050405020304" pitchFamily="18" charset="0"/>
                <a:cs typeface="Times New Roman" panose="02020603050405020304" pitchFamily="18" charset="0"/>
              </a:rPr>
              <a:t>      В </a:t>
            </a:r>
            <a:r>
              <a:rPr lang="ru-RU" sz="2400" dirty="0">
                <a:latin typeface="Times New Roman" panose="02020603050405020304" pitchFamily="18" charset="0"/>
                <a:cs typeface="Times New Roman" panose="02020603050405020304" pitchFamily="18" charset="0"/>
              </a:rPr>
              <a:t>отношении банковской гарантии устанавливается требование о том, что срок ее действия должен превышать срок действия контракта не менее чем на один </a:t>
            </a:r>
            <a:r>
              <a:rPr lang="ru-RU" sz="2400" dirty="0" smtClean="0">
                <a:latin typeface="Times New Roman" panose="02020603050405020304" pitchFamily="18" charset="0"/>
                <a:cs typeface="Times New Roman" panose="02020603050405020304" pitchFamily="18" charset="0"/>
              </a:rPr>
              <a:t>месяц.</a:t>
            </a:r>
          </a:p>
          <a:p>
            <a:pPr marL="0" indent="0">
              <a:buNone/>
            </a:pP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    </a:t>
            </a:r>
            <a:r>
              <a:rPr lang="ru-RU" sz="2400" u="sng" dirty="0" smtClean="0">
                <a:latin typeface="Times New Roman" panose="02020603050405020304" pitchFamily="18" charset="0"/>
                <a:cs typeface="Times New Roman" panose="02020603050405020304" pitchFamily="18" charset="0"/>
              </a:rPr>
              <a:t>Законом </a:t>
            </a:r>
            <a:r>
              <a:rPr lang="ru-RU" sz="2400" dirty="0" smtClean="0">
                <a:latin typeface="Times New Roman" panose="02020603050405020304" pitchFamily="18" charset="0"/>
                <a:cs typeface="Times New Roman" panose="02020603050405020304" pitchFamily="18" charset="0"/>
              </a:rPr>
              <a:t>установлен </a:t>
            </a:r>
            <a:r>
              <a:rPr lang="ru-RU" sz="2400" dirty="0">
                <a:latin typeface="Times New Roman" panose="02020603050405020304" pitchFamily="18" charset="0"/>
                <a:cs typeface="Times New Roman" panose="02020603050405020304" pitchFamily="18" charset="0"/>
              </a:rPr>
              <a:t>следующий размер обеспечения:</a:t>
            </a:r>
          </a:p>
          <a:p>
            <a:r>
              <a:rPr lang="ru-RU" sz="2400" dirty="0">
                <a:latin typeface="Times New Roman" panose="02020603050405020304" pitchFamily="18" charset="0"/>
                <a:cs typeface="Times New Roman" panose="02020603050405020304" pitchFamily="18" charset="0"/>
              </a:rPr>
              <a:t>- от 5 до 30 процентов цены контракта, если начальная (максимальная) цена контракта равна или менее 50 млн руб.;</a:t>
            </a:r>
          </a:p>
          <a:p>
            <a:r>
              <a:rPr lang="ru-RU" sz="2400" dirty="0">
                <a:latin typeface="Times New Roman" panose="02020603050405020304" pitchFamily="18" charset="0"/>
                <a:cs typeface="Times New Roman" panose="02020603050405020304" pitchFamily="18" charset="0"/>
              </a:rPr>
              <a:t>- от 10 до 30 процентов цены контракта, если начальная (максимальная) цена контракта превышает указанную выше сумму.</a:t>
            </a:r>
          </a:p>
          <a:p>
            <a:pPr marL="0" indent="0">
              <a:buNone/>
            </a:pPr>
            <a:r>
              <a:rPr lang="ru-RU" sz="2400" dirty="0" smtClean="0">
                <a:latin typeface="Times New Roman" panose="02020603050405020304" pitchFamily="18" charset="0"/>
                <a:cs typeface="Times New Roman" panose="02020603050405020304" pitchFamily="18" charset="0"/>
              </a:rPr>
              <a:t>    Если </a:t>
            </a:r>
            <a:r>
              <a:rPr lang="ru-RU" sz="2400" dirty="0">
                <a:latin typeface="Times New Roman" panose="02020603050405020304" pitchFamily="18" charset="0"/>
                <a:cs typeface="Times New Roman" panose="02020603050405020304" pitchFamily="18" charset="0"/>
              </a:rPr>
              <a:t>предусмотрена выплата аванса, то размер обеспечения исполнения контракта не может быть меньше размера аванса, даже когда сумма аванса превышает 30 процентов начальной (максимальной) цены </a:t>
            </a:r>
            <a:r>
              <a:rPr lang="ru-RU" sz="2400" dirty="0" smtClean="0">
                <a:latin typeface="Times New Roman" panose="02020603050405020304" pitchFamily="18" charset="0"/>
                <a:cs typeface="Times New Roman" panose="02020603050405020304" pitchFamily="18" charset="0"/>
              </a:rPr>
              <a:t>контракта.</a:t>
            </a:r>
            <a:endParaRPr lang="ru-RU" sz="2400" u="sng" dirty="0">
              <a:latin typeface="Times New Roman" panose="02020603050405020304" pitchFamily="18" charset="0"/>
              <a:cs typeface="Times New Roman" panose="02020603050405020304" pitchFamily="18" charset="0"/>
            </a:endParaRPr>
          </a:p>
        </p:txBody>
      </p:sp>
      <p:cxnSp>
        <p:nvCxnSpPr>
          <p:cNvPr id="5" name="Прямая со стрелкой 4"/>
          <p:cNvCxnSpPr/>
          <p:nvPr/>
        </p:nvCxnSpPr>
        <p:spPr>
          <a:xfrm flipH="1">
            <a:off x="3563888" y="1124744"/>
            <a:ext cx="576064" cy="50405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Прямая со стрелкой 9"/>
          <p:cNvCxnSpPr/>
          <p:nvPr/>
        </p:nvCxnSpPr>
        <p:spPr>
          <a:xfrm flipH="1">
            <a:off x="3023828" y="2292540"/>
            <a:ext cx="360040"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Прямая со стрелкой 11"/>
          <p:cNvCxnSpPr/>
          <p:nvPr/>
        </p:nvCxnSpPr>
        <p:spPr>
          <a:xfrm>
            <a:off x="5161473" y="2276872"/>
            <a:ext cx="360040"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3486876"/>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rgbClr val="FFFF99"/>
          </a:solidFill>
        </p:spPr>
        <p:txBody>
          <a:bodyPr>
            <a:normAutofit/>
          </a:bodyPr>
          <a:lstStyle/>
          <a:p>
            <a:r>
              <a:rPr lang="ru-RU" sz="2800" b="1" dirty="0">
                <a:latin typeface="Times New Roman" panose="02020603050405020304" pitchFamily="18" charset="0"/>
                <a:cs typeface="Times New Roman" panose="02020603050405020304" pitchFamily="18" charset="0"/>
              </a:rPr>
              <a:t>Повышенный размер обеспечения как средство борьбы с демпингом </a:t>
            </a:r>
            <a:endParaRPr lang="ru-RU" sz="28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57200" y="1340768"/>
            <a:ext cx="8229600" cy="4785395"/>
          </a:xfrm>
          <a:solidFill>
            <a:srgbClr val="FFFFCC"/>
          </a:solidFill>
        </p:spPr>
        <p:txBody>
          <a:bodyPr>
            <a:normAutofit fontScale="92500" lnSpcReduction="20000"/>
          </a:bodyPr>
          <a:lstStyle/>
          <a:p>
            <a:pPr marL="0" indent="0" algn="just">
              <a:buNone/>
            </a:pPr>
            <a:r>
              <a:rPr lang="ru-RU" sz="3500" dirty="0" smtClean="0">
                <a:latin typeface="Times New Roman" panose="02020603050405020304" pitchFamily="18" charset="0"/>
                <a:cs typeface="Times New Roman" panose="02020603050405020304" pitchFamily="18" charset="0"/>
              </a:rPr>
              <a:t>   </a:t>
            </a:r>
            <a:r>
              <a:rPr lang="ru-RU" sz="3500" u="sng" dirty="0" smtClean="0">
                <a:latin typeface="Times New Roman" panose="02020603050405020304" pitchFamily="18" charset="0"/>
                <a:cs typeface="Times New Roman" panose="02020603050405020304" pitchFamily="18" charset="0"/>
              </a:rPr>
              <a:t>Закон</a:t>
            </a:r>
            <a:r>
              <a:rPr lang="ru-RU" sz="3500" dirty="0" smtClean="0">
                <a:latin typeface="Times New Roman" panose="02020603050405020304" pitchFamily="18" charset="0"/>
                <a:cs typeface="Times New Roman" panose="02020603050405020304" pitchFamily="18" charset="0"/>
              </a:rPr>
              <a:t> </a:t>
            </a:r>
            <a:r>
              <a:rPr lang="ru-RU" sz="3500" dirty="0">
                <a:latin typeface="Times New Roman" panose="02020603050405020304" pitchFamily="18" charset="0"/>
                <a:cs typeface="Times New Roman" panose="02020603050405020304" pitchFamily="18" charset="0"/>
              </a:rPr>
              <a:t>предусматривает повышенный размер обеспечения в ситуации, когда при начальной (максимальной) цене контракта более 15 млн руб. участник закупки снижает ее на 25 процентов и более  </a:t>
            </a:r>
            <a:r>
              <a:rPr lang="ru-RU" sz="3500" dirty="0" smtClean="0">
                <a:latin typeface="Times New Roman" panose="02020603050405020304" pitchFamily="18" charset="0"/>
                <a:cs typeface="Times New Roman" panose="02020603050405020304" pitchFamily="18" charset="0"/>
              </a:rPr>
              <a:t>(ч.1 ст.37 Закона</a:t>
            </a:r>
            <a:r>
              <a:rPr lang="ru-RU" sz="3500" dirty="0">
                <a:latin typeface="Times New Roman" panose="02020603050405020304" pitchFamily="18" charset="0"/>
                <a:cs typeface="Times New Roman" panose="02020603050405020304" pitchFamily="18" charset="0"/>
              </a:rPr>
              <a:t>). В таком случае контракт заключается с победителем закупки только после того, как он предоставит обеспечение исполнения контракта, в полтора раза превышающее размер обеспечения, указанный в документации о проведении конкурса или аукциона.</a:t>
            </a:r>
          </a:p>
          <a:p>
            <a:pPr marL="0" indent="0">
              <a:buNone/>
            </a:pPr>
            <a:endParaRPr lang="ru-RU" dirty="0"/>
          </a:p>
        </p:txBody>
      </p:sp>
    </p:spTree>
    <p:extLst>
      <p:ext uri="{BB962C8B-B14F-4D97-AF65-F5344CB8AC3E}">
        <p14:creationId xmlns:p14="http://schemas.microsoft.com/office/powerpoint/2010/main" val="4133470719"/>
      </p:ext>
    </p:ext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rgbClr val="92D050"/>
          </a:solidFill>
        </p:spPr>
        <p:txBody>
          <a:bodyPr>
            <a:normAutofit fontScale="90000"/>
          </a:bodyPr>
          <a:lstStyle/>
          <a:p>
            <a:r>
              <a:rPr lang="ru-RU" b="1" dirty="0" smtClean="0"/>
              <a:t>Способы </a:t>
            </a:r>
            <a:r>
              <a:rPr lang="ru-RU" b="1" dirty="0"/>
              <a:t>осуществления закупок</a:t>
            </a:r>
            <a:r>
              <a:rPr lang="ru-RU" dirty="0"/>
              <a:t> </a:t>
            </a:r>
          </a:p>
        </p:txBody>
      </p:sp>
      <p:sp>
        <p:nvSpPr>
          <p:cNvPr id="3" name="Объект 2"/>
          <p:cNvSpPr>
            <a:spLocks noGrp="1"/>
          </p:cNvSpPr>
          <p:nvPr>
            <p:ph idx="1"/>
          </p:nvPr>
        </p:nvSpPr>
        <p:spPr>
          <a:xfrm>
            <a:off x="457200" y="1412776"/>
            <a:ext cx="8229600" cy="5112568"/>
          </a:xfrm>
          <a:solidFill>
            <a:srgbClr val="CCFFCC"/>
          </a:solidFill>
        </p:spPr>
        <p:txBody>
          <a:bodyPr>
            <a:noAutofit/>
          </a:bodyPr>
          <a:lstStyle/>
          <a:p>
            <a:pPr marL="0" indent="0">
              <a:buNone/>
            </a:pPr>
            <a:r>
              <a:rPr lang="ru-RU" sz="2800" dirty="0">
                <a:latin typeface="Times New Roman" panose="02020603050405020304" pitchFamily="18" charset="0"/>
                <a:cs typeface="Times New Roman" panose="02020603050405020304" pitchFamily="18" charset="0"/>
              </a:rPr>
              <a:t>- открытый конкурс;</a:t>
            </a:r>
          </a:p>
          <a:p>
            <a:pPr marL="0" indent="0">
              <a:buNone/>
            </a:pPr>
            <a:r>
              <a:rPr lang="ru-RU" sz="2800" dirty="0">
                <a:latin typeface="Times New Roman" panose="02020603050405020304" pitchFamily="18" charset="0"/>
                <a:cs typeface="Times New Roman" panose="02020603050405020304" pitchFamily="18" charset="0"/>
              </a:rPr>
              <a:t>- конкурс с ограниченным участием;</a:t>
            </a:r>
          </a:p>
          <a:p>
            <a:pPr marL="0" indent="0">
              <a:buNone/>
            </a:pPr>
            <a:r>
              <a:rPr lang="ru-RU" sz="2800" dirty="0">
                <a:latin typeface="Times New Roman" panose="02020603050405020304" pitchFamily="18" charset="0"/>
                <a:cs typeface="Times New Roman" panose="02020603050405020304" pitchFamily="18" charset="0"/>
              </a:rPr>
              <a:t>- двухэтапный конкурс;</a:t>
            </a:r>
          </a:p>
          <a:p>
            <a:pPr marL="0" indent="0">
              <a:buNone/>
            </a:pPr>
            <a:r>
              <a:rPr lang="ru-RU" sz="2800" dirty="0">
                <a:latin typeface="Times New Roman" panose="02020603050405020304" pitchFamily="18" charset="0"/>
                <a:cs typeface="Times New Roman" panose="02020603050405020304" pitchFamily="18" charset="0"/>
              </a:rPr>
              <a:t>- электронный аукцион;</a:t>
            </a:r>
          </a:p>
          <a:p>
            <a:pPr marL="0" indent="0">
              <a:buNone/>
            </a:pPr>
            <a:r>
              <a:rPr lang="ru-RU" sz="2800" dirty="0">
                <a:latin typeface="Times New Roman" panose="02020603050405020304" pitchFamily="18" charset="0"/>
                <a:cs typeface="Times New Roman" panose="02020603050405020304" pitchFamily="18" charset="0"/>
              </a:rPr>
              <a:t>- запрос котировок;</a:t>
            </a:r>
          </a:p>
          <a:p>
            <a:pPr marL="0" indent="0">
              <a:buNone/>
            </a:pPr>
            <a:r>
              <a:rPr lang="ru-RU" sz="2800" dirty="0">
                <a:latin typeface="Times New Roman" panose="02020603050405020304" pitchFamily="18" charset="0"/>
                <a:cs typeface="Times New Roman" panose="02020603050405020304" pitchFamily="18" charset="0"/>
              </a:rPr>
              <a:t>- запрос предложений;</a:t>
            </a:r>
          </a:p>
          <a:p>
            <a:pPr marL="0" indent="0">
              <a:buNone/>
            </a:pPr>
            <a:r>
              <a:rPr lang="ru-RU" sz="2800" dirty="0">
                <a:latin typeface="Times New Roman" panose="02020603050405020304" pitchFamily="18" charset="0"/>
                <a:cs typeface="Times New Roman" panose="02020603050405020304" pitchFamily="18" charset="0"/>
              </a:rPr>
              <a:t>- закрытые способы определения поставщиков (подрядчиков, исполнителей) в случаях, указанных в </a:t>
            </a:r>
            <a:r>
              <a:rPr lang="ru-RU" sz="2800" u="sng" dirty="0" smtClean="0">
                <a:latin typeface="Times New Roman" panose="02020603050405020304" pitchFamily="18" charset="0"/>
                <a:cs typeface="Times New Roman" panose="02020603050405020304" pitchFamily="18" charset="0"/>
              </a:rPr>
              <a:t>ст. 84</a:t>
            </a:r>
            <a:r>
              <a:rPr lang="ru-RU" sz="2800" dirty="0" smtClean="0">
                <a:latin typeface="Times New Roman" panose="02020603050405020304" pitchFamily="18" charset="0"/>
                <a:cs typeface="Times New Roman" panose="02020603050405020304" pitchFamily="18" charset="0"/>
              </a:rPr>
              <a:t> Закона</a:t>
            </a:r>
            <a:r>
              <a:rPr lang="ru-RU" sz="2800" dirty="0">
                <a:latin typeface="Times New Roman" panose="02020603050405020304" pitchFamily="18" charset="0"/>
                <a:cs typeface="Times New Roman" panose="02020603050405020304" pitchFamily="18" charset="0"/>
              </a:rPr>
              <a:t>;</a:t>
            </a:r>
          </a:p>
          <a:p>
            <a:pPr marL="0" indent="0">
              <a:buNone/>
            </a:pPr>
            <a:r>
              <a:rPr lang="ru-RU" sz="2800" dirty="0">
                <a:latin typeface="Times New Roman" panose="02020603050405020304" pitchFamily="18" charset="0"/>
                <a:cs typeface="Times New Roman" panose="02020603050405020304" pitchFamily="18" charset="0"/>
              </a:rPr>
              <a:t>- закупка у единственного поставщика.</a:t>
            </a:r>
          </a:p>
        </p:txBody>
      </p:sp>
    </p:spTree>
    <p:extLst>
      <p:ext uri="{BB962C8B-B14F-4D97-AF65-F5344CB8AC3E}">
        <p14:creationId xmlns:p14="http://schemas.microsoft.com/office/powerpoint/2010/main" val="4125792379"/>
      </p:ext>
    </p:ext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5">
              <a:lumMod val="60000"/>
              <a:lumOff val="40000"/>
            </a:schemeClr>
          </a:solidFill>
        </p:spPr>
        <p:txBody>
          <a:bodyPr>
            <a:normAutofit fontScale="90000"/>
          </a:bodyPr>
          <a:lstStyle/>
          <a:p>
            <a:r>
              <a:rPr lang="ru-RU" b="1" dirty="0"/>
              <a:t>Запрос котировок и запрос предложений</a:t>
            </a:r>
            <a:endParaRPr lang="ru-RU" dirty="0"/>
          </a:p>
        </p:txBody>
      </p:sp>
      <p:sp>
        <p:nvSpPr>
          <p:cNvPr id="3" name="Объект 2"/>
          <p:cNvSpPr>
            <a:spLocks noGrp="1"/>
          </p:cNvSpPr>
          <p:nvPr>
            <p:ph idx="1"/>
          </p:nvPr>
        </p:nvSpPr>
        <p:spPr>
          <a:xfrm>
            <a:off x="457200" y="1412776"/>
            <a:ext cx="8229600" cy="5445224"/>
          </a:xfrm>
          <a:solidFill>
            <a:schemeClr val="tx2">
              <a:lumMod val="20000"/>
              <a:lumOff val="80000"/>
            </a:schemeClr>
          </a:solidFill>
        </p:spPr>
        <p:txBody>
          <a:bodyPr>
            <a:normAutofit fontScale="77500" lnSpcReduction="20000"/>
          </a:bodyPr>
          <a:lstStyle/>
          <a:p>
            <a:pPr marL="0" indent="0" algn="just">
              <a:buNone/>
            </a:pPr>
            <a:r>
              <a:rPr lang="ru-RU" dirty="0" smtClean="0"/>
              <a:t>	Два </a:t>
            </a:r>
            <a:r>
              <a:rPr lang="ru-RU" dirty="0"/>
              <a:t>схожих способа проведения закупок: запрос котировок и запрос предложений. </a:t>
            </a:r>
            <a:endParaRPr lang="ru-RU" dirty="0" smtClean="0"/>
          </a:p>
          <a:p>
            <a:pPr marL="0" indent="0" algn="just">
              <a:buNone/>
            </a:pPr>
            <a:r>
              <a:rPr lang="ru-RU" dirty="0"/>
              <a:t>	</a:t>
            </a:r>
            <a:r>
              <a:rPr lang="ru-RU" dirty="0" smtClean="0"/>
              <a:t>Сходство </a:t>
            </a:r>
            <a:r>
              <a:rPr lang="ru-RU" dirty="0"/>
              <a:t>запроса котировок и запроса </a:t>
            </a:r>
            <a:r>
              <a:rPr lang="ru-RU" dirty="0" smtClean="0"/>
              <a:t>предложений: заказчик </a:t>
            </a:r>
            <a:r>
              <a:rPr lang="ru-RU" dirty="0"/>
              <a:t>через единую информационную систему сообщает неограниченному кругу лиц о своих потребностях в товарах, работах, услугах. Отличие </a:t>
            </a:r>
            <a:r>
              <a:rPr lang="ru-RU" dirty="0" smtClean="0"/>
              <a:t>в </a:t>
            </a:r>
            <a:r>
              <a:rPr lang="ru-RU" dirty="0"/>
              <a:t>том, как определяется победитель, а также в основаниях их проведения.</a:t>
            </a:r>
          </a:p>
          <a:p>
            <a:pPr marL="0" indent="0" algn="just">
              <a:buNone/>
            </a:pPr>
            <a:r>
              <a:rPr lang="ru-RU" dirty="0" smtClean="0"/>
              <a:t>	При </a:t>
            </a:r>
            <a:r>
              <a:rPr lang="ru-RU" dirty="0"/>
              <a:t>запросе котировок победителем признается участник, предложивший наиболее низкую цену </a:t>
            </a:r>
            <a:r>
              <a:rPr lang="ru-RU" dirty="0" smtClean="0"/>
              <a:t>контракта, </a:t>
            </a:r>
            <a:r>
              <a:rPr lang="ru-RU" dirty="0"/>
              <a:t>при запросе предложений - участник, представивший окончательное предложение, которое наилучшим образом отвечает потребностям </a:t>
            </a:r>
            <a:r>
              <a:rPr lang="ru-RU" dirty="0" smtClean="0"/>
              <a:t>заказчика.</a:t>
            </a:r>
            <a:endParaRPr lang="ru-RU" dirty="0"/>
          </a:p>
          <a:p>
            <a:pPr marL="0" indent="0" algn="just">
              <a:buNone/>
            </a:pPr>
            <a:r>
              <a:rPr lang="ru-RU" dirty="0" smtClean="0"/>
              <a:t>	Заказчик </a:t>
            </a:r>
            <a:r>
              <a:rPr lang="ru-RU" dirty="0"/>
              <a:t>вправе проводить запрос котировок или запрос предложений только в случаях, прямо указанных в </a:t>
            </a:r>
            <a:r>
              <a:rPr lang="ru-RU" u="sng" dirty="0">
                <a:hlinkClick r:id="rId2" tooltip="Федеральный закон от 05.04.2013 N 44-ФЗ&#10;&quot;О контрактной системе в сфере закупок товаров, работ, услуг для обеспечения государственных&#10;и муниципальных нужд&quot; ------------------ Не вступил в силу"/>
              </a:rPr>
              <a:t>Законе</a:t>
            </a:r>
            <a:r>
              <a:rPr lang="ru-RU" dirty="0"/>
              <a:t>.</a:t>
            </a:r>
          </a:p>
          <a:p>
            <a:pPr marL="0" indent="0">
              <a:buNone/>
            </a:pPr>
            <a:endParaRPr lang="ru-RU" dirty="0"/>
          </a:p>
        </p:txBody>
      </p:sp>
    </p:spTree>
    <p:extLst>
      <p:ext uri="{BB962C8B-B14F-4D97-AF65-F5344CB8AC3E}">
        <p14:creationId xmlns:p14="http://schemas.microsoft.com/office/powerpoint/2010/main" val="1650732792"/>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16632"/>
            <a:ext cx="8640960" cy="1080120"/>
          </a:xfrm>
          <a:solidFill>
            <a:srgbClr val="FFC000"/>
          </a:solidFill>
        </p:spPr>
        <p:txBody>
          <a:bodyPr>
            <a:normAutofit fontScale="90000"/>
          </a:bodyPr>
          <a:lstStyle/>
          <a:p>
            <a:r>
              <a:rPr lang="ru-RU" b="1" i="1" dirty="0" smtClean="0"/>
              <a:t/>
            </a:r>
            <a:br>
              <a:rPr lang="ru-RU" b="1" i="1" dirty="0" smtClean="0"/>
            </a:br>
            <a:r>
              <a:rPr lang="ru-RU" b="1" i="1" dirty="0" smtClean="0"/>
              <a:t>Случаи </a:t>
            </a:r>
            <a:r>
              <a:rPr lang="ru-RU" b="1" i="1" dirty="0"/>
              <a:t>проведения запроса котировок</a:t>
            </a:r>
            <a:r>
              <a:rPr lang="ru-RU" b="1" dirty="0"/>
              <a:t> </a:t>
            </a:r>
            <a:r>
              <a:rPr lang="ru-RU" dirty="0"/>
              <a:t/>
            </a:r>
            <a:br>
              <a:rPr lang="ru-RU" dirty="0"/>
            </a:br>
            <a:endParaRPr lang="ru-RU" dirty="0"/>
          </a:p>
        </p:txBody>
      </p:sp>
      <p:sp>
        <p:nvSpPr>
          <p:cNvPr id="3" name="Объект 2"/>
          <p:cNvSpPr>
            <a:spLocks noGrp="1"/>
          </p:cNvSpPr>
          <p:nvPr>
            <p:ph idx="1"/>
          </p:nvPr>
        </p:nvSpPr>
        <p:spPr>
          <a:xfrm>
            <a:off x="323528" y="1196752"/>
            <a:ext cx="8640960" cy="5544616"/>
          </a:xfrm>
          <a:solidFill>
            <a:schemeClr val="accent6">
              <a:lumMod val="40000"/>
              <a:lumOff val="60000"/>
            </a:schemeClr>
          </a:solidFill>
        </p:spPr>
        <p:txBody>
          <a:bodyPr>
            <a:normAutofit fontScale="77500" lnSpcReduction="20000"/>
          </a:bodyPr>
          <a:lstStyle/>
          <a:p>
            <a:pPr marL="0" indent="0">
              <a:buNone/>
            </a:pPr>
            <a:r>
              <a:rPr lang="ru-RU" dirty="0" smtClean="0"/>
              <a:t>	</a:t>
            </a:r>
            <a:r>
              <a:rPr lang="ru-RU" u="sng" dirty="0" smtClean="0">
                <a:latin typeface="Times New Roman" panose="02020603050405020304" pitchFamily="18" charset="0"/>
                <a:cs typeface="Times New Roman" panose="02020603050405020304" pitchFamily="18" charset="0"/>
              </a:rPr>
              <a:t>Запрос </a:t>
            </a:r>
            <a:r>
              <a:rPr lang="ru-RU" u="sng" dirty="0">
                <a:latin typeface="Times New Roman" panose="02020603050405020304" pitchFamily="18" charset="0"/>
                <a:cs typeface="Times New Roman" panose="02020603050405020304" pitchFamily="18" charset="0"/>
              </a:rPr>
              <a:t>котировок проводится при совокупности нескольких условий:</a:t>
            </a:r>
          </a:p>
          <a:p>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цена контракта составляет не более 500 тыс. руб.;</a:t>
            </a:r>
          </a:p>
          <a:p>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совокупный объем закупок с помощью запроса котировок составляет в соответствии с планом-графиком не более 10 процентов от общего объема средств заказчика, предусмотренных на все закупки, но не более 100 млн руб. в год </a:t>
            </a:r>
            <a:r>
              <a:rPr lang="ru-RU" dirty="0" smtClean="0">
                <a:latin typeface="Times New Roman" panose="02020603050405020304" pitchFamily="18" charset="0"/>
                <a:cs typeface="Times New Roman" panose="02020603050405020304" pitchFamily="18" charset="0"/>
              </a:rPr>
              <a:t>(</a:t>
            </a:r>
            <a:r>
              <a:rPr lang="ru-RU" u="sng" dirty="0" smtClean="0">
                <a:latin typeface="Times New Roman" panose="02020603050405020304" pitchFamily="18" charset="0"/>
                <a:cs typeface="Times New Roman" panose="02020603050405020304" pitchFamily="18" charset="0"/>
              </a:rPr>
              <a:t>ч.2 ст.72 </a:t>
            </a:r>
            <a:r>
              <a:rPr lang="ru-RU" dirty="0" smtClean="0">
                <a:latin typeface="Times New Roman" panose="02020603050405020304" pitchFamily="18" charset="0"/>
                <a:cs typeface="Times New Roman" panose="02020603050405020304" pitchFamily="18" charset="0"/>
              </a:rPr>
              <a:t>Закона</a:t>
            </a:r>
            <a:r>
              <a:rPr lang="ru-RU" dirty="0">
                <a:latin typeface="Times New Roman" panose="02020603050405020304" pitchFamily="18" charset="0"/>
                <a:cs typeface="Times New Roman" panose="02020603050405020304" pitchFamily="18" charset="0"/>
              </a:rPr>
              <a:t>).</a:t>
            </a:r>
          </a:p>
          <a:p>
            <a:pPr marL="0" indent="0">
              <a:buNone/>
            </a:pPr>
            <a:r>
              <a:rPr lang="ru-RU" dirty="0" smtClean="0">
                <a:latin typeface="Times New Roman" panose="02020603050405020304" pitchFamily="18" charset="0"/>
                <a:cs typeface="Times New Roman" panose="02020603050405020304" pitchFamily="18" charset="0"/>
              </a:rPr>
              <a:t>	</a:t>
            </a:r>
            <a:r>
              <a:rPr lang="ru-RU" u="sng" dirty="0" smtClean="0">
                <a:latin typeface="Times New Roman" panose="02020603050405020304" pitchFamily="18" charset="0"/>
                <a:cs typeface="Times New Roman" panose="02020603050405020304" pitchFamily="18" charset="0"/>
              </a:rPr>
              <a:t>Также </a:t>
            </a:r>
            <a:r>
              <a:rPr lang="ru-RU" u="sng" dirty="0">
                <a:latin typeface="Times New Roman" panose="02020603050405020304" pitchFamily="18" charset="0"/>
                <a:cs typeface="Times New Roman" panose="02020603050405020304" pitchFamily="18" charset="0"/>
              </a:rPr>
              <a:t>предусмотрено два специальных вида запроса котировок, в отношении которых </a:t>
            </a:r>
            <a:r>
              <a:rPr lang="ru-RU" u="sng" dirty="0" smtClean="0">
                <a:latin typeface="Times New Roman" panose="02020603050405020304" pitchFamily="18" charset="0"/>
                <a:cs typeface="Times New Roman" panose="02020603050405020304" pitchFamily="18" charset="0"/>
              </a:rPr>
              <a:t>Законом устанавливаются </a:t>
            </a:r>
            <a:r>
              <a:rPr lang="ru-RU" u="sng" dirty="0">
                <a:latin typeface="Times New Roman" panose="02020603050405020304" pitchFamily="18" charset="0"/>
                <a:cs typeface="Times New Roman" panose="02020603050405020304" pitchFamily="18" charset="0"/>
              </a:rPr>
              <a:t>особенности регулирования и которые проводятся в целях:</a:t>
            </a:r>
          </a:p>
          <a:p>
            <a:r>
              <a:rPr lang="ru-RU" dirty="0" smtClean="0">
                <a:latin typeface="Times New Roman" panose="02020603050405020304" pitchFamily="18" charset="0"/>
                <a:cs typeface="Times New Roman" panose="02020603050405020304" pitchFamily="18" charset="0"/>
              </a:rPr>
              <a:t>обеспечения </a:t>
            </a:r>
            <a:r>
              <a:rPr lang="ru-RU" dirty="0">
                <a:latin typeface="Times New Roman" panose="02020603050405020304" pitchFamily="18" charset="0"/>
                <a:cs typeface="Times New Roman" panose="02020603050405020304" pitchFamily="18" charset="0"/>
              </a:rPr>
              <a:t>деятельности заказчика на территории иностранного государства;</a:t>
            </a:r>
          </a:p>
          <a:p>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оказания скорой или неотложной помощи и нормального жизнеобеспечения граждан.</a:t>
            </a:r>
          </a:p>
          <a:p>
            <a:pPr marL="0" indent="0">
              <a:buNone/>
            </a:pPr>
            <a:endParaRPr lang="ru-RU" dirty="0"/>
          </a:p>
        </p:txBody>
      </p:sp>
    </p:spTree>
    <p:extLst>
      <p:ext uri="{BB962C8B-B14F-4D97-AF65-F5344CB8AC3E}">
        <p14:creationId xmlns:p14="http://schemas.microsoft.com/office/powerpoint/2010/main" val="3174103863"/>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116632"/>
            <a:ext cx="9036496" cy="1008112"/>
          </a:xfrm>
          <a:solidFill>
            <a:srgbClr val="FFFF00"/>
          </a:solidFill>
        </p:spPr>
        <p:txBody>
          <a:bodyPr>
            <a:normAutofit/>
          </a:bodyPr>
          <a:lstStyle/>
          <a:p>
            <a:r>
              <a:rPr lang="ru-RU" sz="3200" b="1" i="1" dirty="0"/>
              <a:t>Случаи проведения запроса предложений</a:t>
            </a:r>
            <a:r>
              <a:rPr lang="ru-RU" sz="3200" b="1" dirty="0"/>
              <a:t> </a:t>
            </a:r>
            <a:endParaRPr lang="ru-RU" sz="3200" dirty="0"/>
          </a:p>
        </p:txBody>
      </p:sp>
      <p:sp>
        <p:nvSpPr>
          <p:cNvPr id="3" name="Объект 2"/>
          <p:cNvSpPr>
            <a:spLocks noGrp="1"/>
          </p:cNvSpPr>
          <p:nvPr>
            <p:ph idx="1"/>
          </p:nvPr>
        </p:nvSpPr>
        <p:spPr>
          <a:xfrm>
            <a:off x="251520" y="908720"/>
            <a:ext cx="9036496" cy="5949280"/>
          </a:xfrm>
          <a:solidFill>
            <a:srgbClr val="FFFF99"/>
          </a:solidFill>
        </p:spPr>
        <p:txBody>
          <a:bodyPr>
            <a:noAutofit/>
          </a:bodyPr>
          <a:lstStyle/>
          <a:p>
            <a:pPr marL="0" indent="0">
              <a:buNone/>
            </a:pPr>
            <a:r>
              <a:rPr lang="ru-RU" sz="1800" b="1" dirty="0" smtClean="0"/>
              <a:t> </a:t>
            </a:r>
            <a:r>
              <a:rPr lang="ru-RU" sz="1800" b="1" dirty="0" smtClean="0"/>
              <a:t>1</a:t>
            </a:r>
            <a:r>
              <a:rPr lang="ru-RU" sz="1800" b="1" dirty="0" smtClean="0"/>
              <a:t>) </a:t>
            </a:r>
            <a:r>
              <a:rPr lang="ru-RU" sz="1800" b="1" dirty="0"/>
              <a:t>заключения контракта на поставки спортивного инвентаря и оборудования, спортивной экипировки, необходимых для подготовки спортивных сборных команд Российской Федерации по олимпийским и </a:t>
            </a:r>
            <a:r>
              <a:rPr lang="ru-RU" sz="1800" b="1" dirty="0" err="1"/>
              <a:t>паралимпийским</a:t>
            </a:r>
            <a:r>
              <a:rPr lang="ru-RU" sz="1800" b="1" dirty="0"/>
              <a:t> видам спорта, а также для участия спортивных сборных команд Российской Федерации в Олимпийских играх и </a:t>
            </a:r>
            <a:r>
              <a:rPr lang="ru-RU" sz="1800" b="1" dirty="0" err="1"/>
              <a:t>Паралимпийских</a:t>
            </a:r>
            <a:r>
              <a:rPr lang="ru-RU" sz="1800" b="1" dirty="0"/>
              <a:t> играх;</a:t>
            </a:r>
          </a:p>
          <a:p>
            <a:pPr marL="0" indent="0">
              <a:buNone/>
            </a:pPr>
            <a:r>
              <a:rPr lang="ru-RU" sz="1800" b="1" dirty="0"/>
              <a:t>2</a:t>
            </a:r>
            <a:r>
              <a:rPr lang="ru-RU" sz="1800" b="1" dirty="0" smtClean="0"/>
              <a:t>) </a:t>
            </a:r>
            <a:r>
              <a:rPr lang="ru-RU" sz="1800" b="1" dirty="0"/>
              <a:t>заключения федеральным органом исполнительной власти в соответствии с установленными Правительством Российской Федерации </a:t>
            </a:r>
            <a:r>
              <a:rPr lang="ru-RU" sz="1800" b="1" dirty="0">
                <a:hlinkClick r:id="rId2"/>
              </a:rPr>
              <a:t>правилами контракта с иностранной организацией на лечение гражданина Российской Федерации за пределами территории Российской Федерации;</a:t>
            </a:r>
          </a:p>
          <a:p>
            <a:pPr marL="0" indent="0">
              <a:buNone/>
            </a:pPr>
            <a:r>
              <a:rPr lang="ru-RU" sz="1800" b="1" dirty="0"/>
              <a:t>3</a:t>
            </a:r>
            <a:r>
              <a:rPr lang="ru-RU" sz="1800" b="1" dirty="0" smtClean="0"/>
              <a:t>) </a:t>
            </a:r>
            <a:r>
              <a:rPr lang="ru-RU" sz="1800" b="1" dirty="0"/>
              <a:t>осуществления закупок дипломатическими представительствами и консульскими учреждениями Российской Федерации, торговыми представительствами Российской Федерации, официальными представительствами Российской Федерации при международных организациях и иными заказчиками, осуществляющими свою деятельность за пределами территории Российской Федерации, для обеспечения такой деятельности в случае, если начальная (максимальная) цена контракта не превышает пятнадцать миллионов рублей</a:t>
            </a:r>
            <a:r>
              <a:rPr lang="ru-RU" sz="1800" b="1" dirty="0" smtClean="0"/>
              <a:t>;</a:t>
            </a:r>
            <a:endParaRPr lang="ru-RU" sz="1800" b="1" dirty="0"/>
          </a:p>
        </p:txBody>
      </p:sp>
    </p:spTree>
    <p:extLst>
      <p:ext uri="{BB962C8B-B14F-4D97-AF65-F5344CB8AC3E}">
        <p14:creationId xmlns:p14="http://schemas.microsoft.com/office/powerpoint/2010/main" val="3796602984"/>
      </p:ext>
    </p:ext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116632"/>
            <a:ext cx="9144000" cy="6624736"/>
          </a:xfrm>
          <a:solidFill>
            <a:srgbClr val="FFFF99"/>
          </a:solidFill>
        </p:spPr>
        <p:txBody>
          <a:bodyPr>
            <a:normAutofit fontScale="40000" lnSpcReduction="20000"/>
          </a:bodyPr>
          <a:lstStyle/>
          <a:p>
            <a:pPr marL="0" indent="0">
              <a:buNone/>
            </a:pPr>
            <a:endParaRPr lang="ru-RU" sz="4000" dirty="0"/>
          </a:p>
          <a:p>
            <a:pPr marL="0" indent="0" algn="just">
              <a:buNone/>
            </a:pPr>
            <a:r>
              <a:rPr lang="ru-RU" sz="4000" dirty="0" smtClean="0">
                <a:latin typeface="Times New Roman" panose="02020603050405020304" pitchFamily="18" charset="0"/>
                <a:cs typeface="Times New Roman" panose="02020603050405020304" pitchFamily="18" charset="0"/>
              </a:rPr>
              <a:t>	</a:t>
            </a:r>
            <a:r>
              <a:rPr lang="ru-RU" sz="4500" dirty="0">
                <a:latin typeface="Times New Roman" panose="02020603050405020304" pitchFamily="18" charset="0"/>
                <a:cs typeface="Times New Roman" panose="02020603050405020304" pitchFamily="18" charset="0"/>
              </a:rPr>
              <a:t>4</a:t>
            </a:r>
            <a:r>
              <a:rPr lang="ru-RU" sz="4500" dirty="0" smtClean="0">
                <a:latin typeface="Times New Roman" panose="02020603050405020304" pitchFamily="18" charset="0"/>
                <a:cs typeface="Times New Roman" panose="02020603050405020304" pitchFamily="18" charset="0"/>
              </a:rPr>
              <a:t>) </a:t>
            </a:r>
            <a:r>
              <a:rPr lang="ru-RU" sz="4500" dirty="0">
                <a:latin typeface="Times New Roman" panose="02020603050405020304" pitchFamily="18" charset="0"/>
                <a:cs typeface="Times New Roman" panose="02020603050405020304" pitchFamily="18" charset="0"/>
              </a:rPr>
              <a:t>осуществления закупки товара, работы или услуги, являющихся предметом контракта, расторжение которого осуществлено заказчиком на основании </a:t>
            </a:r>
            <a:r>
              <a:rPr lang="ru-RU" sz="4500" dirty="0" smtClean="0">
                <a:latin typeface="Times New Roman" panose="02020603050405020304" pitchFamily="18" charset="0"/>
                <a:cs typeface="Times New Roman" panose="02020603050405020304" pitchFamily="18" charset="0"/>
              </a:rPr>
              <a:t>ч.9 ст. 95 настоящего </a:t>
            </a:r>
            <a:r>
              <a:rPr lang="ru-RU" sz="4500" dirty="0">
                <a:latin typeface="Times New Roman" panose="02020603050405020304" pitchFamily="18" charset="0"/>
                <a:cs typeface="Times New Roman" panose="02020603050405020304" pitchFamily="18" charset="0"/>
              </a:rPr>
              <a:t>Федерального закона. При этом в случае, если до расторжения контракта поставщик (подрядчик, исполнитель) частично исполнил обязательства, предусмотренные контрактом, при заключении нового контракта на основании настоящего пункта количество поставляемого товара, объем выполняемой работы или оказываемой услуги должны быть уменьшены с учетом количества поставленного товара, объема выполненной работы или оказанной услуги по расторгаемому контракту, а цена контракта должна быть уменьшена пропорционально количеству поставленного товара, объему выполненной работы или оказанной услуги;</a:t>
            </a:r>
          </a:p>
          <a:p>
            <a:pPr marL="0" indent="0" algn="just">
              <a:buNone/>
            </a:pPr>
            <a:r>
              <a:rPr lang="ru-RU" sz="4500" dirty="0" smtClean="0">
                <a:latin typeface="Times New Roman" panose="02020603050405020304" pitchFamily="18" charset="0"/>
                <a:cs typeface="Times New Roman" panose="02020603050405020304" pitchFamily="18" charset="0"/>
              </a:rPr>
              <a:t>	</a:t>
            </a:r>
            <a:r>
              <a:rPr lang="ru-RU" sz="4500" dirty="0" smtClean="0">
                <a:latin typeface="Times New Roman" panose="02020603050405020304" pitchFamily="18" charset="0"/>
                <a:cs typeface="Times New Roman" panose="02020603050405020304" pitchFamily="18" charset="0"/>
              </a:rPr>
              <a:t>5) </a:t>
            </a:r>
            <a:r>
              <a:rPr lang="ru-RU" sz="4500" dirty="0">
                <a:latin typeface="Times New Roman" panose="02020603050405020304" pitchFamily="18" charset="0"/>
                <a:cs typeface="Times New Roman" panose="02020603050405020304" pitchFamily="18" charset="0"/>
              </a:rPr>
              <a:t>осуществления закупок лекарственных препаратов, которые необходимы для назначения пациенту при наличии медицинских показаний (индивидуальная непереносимость, по жизненным показаниям) по решению врачебной комиссии, которое фиксируется в медицинских документах пациента и журнале врачебной комиссии. При этом объем закупаемых лекарственных препаратов не должен превышать объем лекарственных препаратов, необходимых пациенту в течение срока лечения. Кроме того, при осуществлении закупок в соответствии с настоящим пунктом предметом одного контракта не могут являться лекарственные препараты, необходимые для назначения двум и более пациентам. Извещение о проведении запроса предложений в соответствии с настоящим пунктом должно быть размещено в единой информационной системе не позднее следующего рабочего дня после даты осуществления закупки в соответствии с </a:t>
            </a:r>
            <a:r>
              <a:rPr lang="ru-RU" sz="4500" dirty="0" smtClean="0">
                <a:latin typeface="Times New Roman" panose="02020603050405020304" pitchFamily="18" charset="0"/>
                <a:cs typeface="Times New Roman" panose="02020603050405020304" pitchFamily="18" charset="0"/>
              </a:rPr>
              <a:t>п. 28 ч. 1 ст. 93 настоящего </a:t>
            </a:r>
            <a:r>
              <a:rPr lang="ru-RU" sz="4500" dirty="0">
                <a:latin typeface="Times New Roman" panose="02020603050405020304" pitchFamily="18" charset="0"/>
                <a:cs typeface="Times New Roman" panose="02020603050405020304" pitchFamily="18" charset="0"/>
              </a:rPr>
              <a:t>Федерального закона. Указанное решение врачебной комиссии должно включаться одновременно с контрактом, заключенным в соответствии с настоящим пунктом, в реестр контрактов, предусмотренный </a:t>
            </a:r>
            <a:r>
              <a:rPr lang="ru-RU" sz="4500" dirty="0" smtClean="0">
                <a:latin typeface="Times New Roman" panose="02020603050405020304" pitchFamily="18" charset="0"/>
                <a:cs typeface="Times New Roman" panose="02020603050405020304" pitchFamily="18" charset="0"/>
              </a:rPr>
              <a:t>ст. 103 настоящего </a:t>
            </a:r>
            <a:r>
              <a:rPr lang="ru-RU" sz="4500" dirty="0">
                <a:latin typeface="Times New Roman" panose="02020603050405020304" pitchFamily="18" charset="0"/>
                <a:cs typeface="Times New Roman" panose="02020603050405020304" pitchFamily="18" charset="0"/>
              </a:rPr>
              <a:t>Федерального закона, при условии обеспечения предусмотренного Федеральным </a:t>
            </a:r>
            <a:r>
              <a:rPr lang="ru-RU" sz="4500" dirty="0" smtClean="0">
                <a:latin typeface="Times New Roman" panose="02020603050405020304" pitchFamily="18" charset="0"/>
                <a:cs typeface="Times New Roman" panose="02020603050405020304" pitchFamily="18" charset="0"/>
              </a:rPr>
              <a:t>законом </a:t>
            </a:r>
            <a:r>
              <a:rPr lang="ru-RU" sz="4500" dirty="0">
                <a:latin typeface="Times New Roman" panose="02020603050405020304" pitchFamily="18" charset="0"/>
                <a:cs typeface="Times New Roman" panose="02020603050405020304" pitchFamily="18" charset="0"/>
              </a:rPr>
              <a:t>от 27 июля 2006 года N 152-ФЗ "О персональных данных" обезличивания персональных данных;</a:t>
            </a:r>
          </a:p>
          <a:p>
            <a:pPr marL="0" indent="0" algn="just">
              <a:buNone/>
            </a:pPr>
            <a:endParaRPr lang="ru-RU"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52842481"/>
      </p:ext>
    </p:ext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332656"/>
            <a:ext cx="8229600" cy="5793507"/>
          </a:xfrm>
          <a:solidFill>
            <a:srgbClr val="FFFF99"/>
          </a:solidFill>
        </p:spPr>
        <p:txBody>
          <a:bodyPr>
            <a:normAutofit/>
          </a:bodyPr>
          <a:lstStyle/>
          <a:p>
            <a:pPr marL="0" indent="0" algn="just">
              <a:buNone/>
            </a:pPr>
            <a:r>
              <a:rPr lang="ru-RU" sz="2400" dirty="0">
                <a:latin typeface="Times New Roman" panose="02020603050405020304" pitchFamily="18" charset="0"/>
                <a:cs typeface="Times New Roman" panose="02020603050405020304" pitchFamily="18" charset="0"/>
              </a:rPr>
              <a:t>6</a:t>
            </a:r>
            <a:r>
              <a:rPr lang="ru-RU" sz="2400" dirty="0" smtClean="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признания </a:t>
            </a:r>
            <a:r>
              <a:rPr lang="ru-RU" sz="2400" dirty="0">
                <a:latin typeface="Times New Roman" panose="02020603050405020304" pitchFamily="18" charset="0"/>
                <a:cs typeface="Times New Roman" panose="02020603050405020304" pitchFamily="18" charset="0"/>
              </a:rPr>
              <a:t>повторного конкурса, электронного аукциона не состоявшимися в </a:t>
            </a:r>
            <a:r>
              <a:rPr lang="ru-RU" sz="2400" dirty="0" smtClean="0">
                <a:latin typeface="Times New Roman" panose="02020603050405020304" pitchFamily="18" charset="0"/>
                <a:cs typeface="Times New Roman" panose="02020603050405020304" pitchFamily="18" charset="0"/>
              </a:rPr>
              <a:t>соответствии;</a:t>
            </a:r>
            <a:endParaRPr lang="ru-RU" sz="2400" dirty="0">
              <a:latin typeface="Times New Roman" panose="02020603050405020304" pitchFamily="18" charset="0"/>
              <a:cs typeface="Times New Roman" panose="02020603050405020304" pitchFamily="18" charset="0"/>
              <a:hlinkClick r:id="rId2"/>
            </a:endParaRPr>
          </a:p>
          <a:p>
            <a:pPr marL="0" indent="0" algn="just">
              <a:buNone/>
            </a:pPr>
            <a:r>
              <a:rPr lang="ru-RU" sz="2400" dirty="0">
                <a:latin typeface="Times New Roman" panose="02020603050405020304" pitchFamily="18" charset="0"/>
                <a:cs typeface="Times New Roman" panose="02020603050405020304" pitchFamily="18" charset="0"/>
              </a:rPr>
              <a:t>7</a:t>
            </a:r>
            <a:r>
              <a:rPr lang="ru-RU" sz="2400" dirty="0" smtClean="0">
                <a:latin typeface="Times New Roman" panose="02020603050405020304" pitchFamily="18" charset="0"/>
                <a:cs typeface="Times New Roman" panose="02020603050405020304" pitchFamily="18" charset="0"/>
              </a:rPr>
              <a:t>)осуществления </a:t>
            </a:r>
            <a:r>
              <a:rPr lang="ru-RU" sz="2400" dirty="0">
                <a:latin typeface="Times New Roman" panose="02020603050405020304" pitchFamily="18" charset="0"/>
                <a:cs typeface="Times New Roman" panose="02020603050405020304" pitchFamily="18" charset="0"/>
              </a:rPr>
              <a:t>закупок изделий народных художественных промыслов, образцы которых зарегистрированы в </a:t>
            </a:r>
            <a:r>
              <a:rPr lang="ru-RU" sz="2400" dirty="0" smtClean="0">
                <a:latin typeface="Times New Roman" panose="02020603050405020304" pitchFamily="18" charset="0"/>
                <a:cs typeface="Times New Roman" panose="02020603050405020304" pitchFamily="18" charset="0"/>
              </a:rPr>
              <a:t>порядке, установленном уполномоченным Правительством РФ федеральным органом исполнительной власти.</a:t>
            </a:r>
          </a:p>
          <a:p>
            <a:pPr marL="0" indent="0" algn="just">
              <a:buNone/>
            </a:pPr>
            <a:r>
              <a:rPr lang="ru-RU" sz="3000" dirty="0" smtClean="0">
                <a:latin typeface="Times New Roman" panose="02020603050405020304" pitchFamily="18" charset="0"/>
                <a:cs typeface="Times New Roman" panose="02020603050405020304" pitchFamily="18" charset="0"/>
              </a:rPr>
              <a:t>	</a:t>
            </a:r>
            <a:r>
              <a:rPr lang="ru-RU" sz="2800" i="1" dirty="0" smtClean="0">
                <a:solidFill>
                  <a:srgbClr val="FF0000"/>
                </a:solidFill>
                <a:latin typeface="Times New Roman" panose="02020603050405020304" pitchFamily="18" charset="0"/>
                <a:cs typeface="Times New Roman" panose="02020603050405020304" pitchFamily="18" charset="0"/>
              </a:rPr>
              <a:t>При </a:t>
            </a:r>
            <a:r>
              <a:rPr lang="ru-RU" sz="2800" i="1" dirty="0">
                <a:solidFill>
                  <a:srgbClr val="FF0000"/>
                </a:solidFill>
                <a:latin typeface="Times New Roman" panose="02020603050405020304" pitchFamily="18" charset="0"/>
                <a:cs typeface="Times New Roman" panose="02020603050405020304" pitchFamily="18" charset="0"/>
              </a:rPr>
              <a:t>осуществлении запроса предложений заказчик не вправе изменять содержание извещения о проведении такого </a:t>
            </a:r>
            <a:r>
              <a:rPr lang="ru-RU" sz="2800" i="1" dirty="0" smtClean="0">
                <a:solidFill>
                  <a:srgbClr val="FF0000"/>
                </a:solidFill>
                <a:latin typeface="Times New Roman" panose="02020603050405020304" pitchFamily="18" charset="0"/>
                <a:cs typeface="Times New Roman" panose="02020603050405020304" pitchFamily="18" charset="0"/>
              </a:rPr>
              <a:t>запроса, в </a:t>
            </a:r>
            <a:r>
              <a:rPr lang="ru-RU" sz="2800" i="1" dirty="0">
                <a:solidFill>
                  <a:srgbClr val="FF0000"/>
                </a:solidFill>
                <a:latin typeface="Times New Roman" panose="02020603050405020304" pitchFamily="18" charset="0"/>
                <a:cs typeface="Times New Roman" panose="02020603050405020304" pitchFamily="18" charset="0"/>
              </a:rPr>
              <a:t>то время как для запроса котировок такая возможность имеется </a:t>
            </a:r>
            <a:r>
              <a:rPr lang="ru-RU" sz="2800" i="1" dirty="0" smtClean="0">
                <a:solidFill>
                  <a:srgbClr val="FF0000"/>
                </a:solidFill>
                <a:latin typeface="Times New Roman" panose="02020603050405020304" pitchFamily="18" charset="0"/>
                <a:cs typeface="Times New Roman" panose="02020603050405020304" pitchFamily="18" charset="0"/>
              </a:rPr>
              <a:t>.</a:t>
            </a:r>
            <a:endParaRPr lang="ru-RU" sz="2800" i="1" dirty="0">
              <a:solidFill>
                <a:srgbClr val="FF0000"/>
              </a:solidFill>
              <a:latin typeface="Times New Roman" panose="02020603050405020304" pitchFamily="18" charset="0"/>
              <a:cs typeface="Times New Roman" panose="02020603050405020304" pitchFamily="18" charset="0"/>
            </a:endParaRPr>
          </a:p>
          <a:p>
            <a:pPr marL="0" indent="0" algn="just">
              <a:buNone/>
            </a:pPr>
            <a:r>
              <a:rPr lang="ru-RU" sz="2800" i="1" dirty="0" smtClean="0">
                <a:solidFill>
                  <a:srgbClr val="FF0000"/>
                </a:solidFill>
                <a:latin typeface="Times New Roman" panose="02020603050405020304" pitchFamily="18" charset="0"/>
                <a:cs typeface="Times New Roman" panose="02020603050405020304" pitchFamily="18" charset="0"/>
              </a:rPr>
              <a:t>	При </a:t>
            </a:r>
            <a:r>
              <a:rPr lang="ru-RU" sz="2800" i="1" dirty="0">
                <a:solidFill>
                  <a:srgbClr val="FF0000"/>
                </a:solidFill>
                <a:latin typeface="Times New Roman" panose="02020603050405020304" pitchFamily="18" charset="0"/>
                <a:cs typeface="Times New Roman" panose="02020603050405020304" pitchFamily="18" charset="0"/>
              </a:rPr>
              <a:t>проведении закупки в форме запроса предложений заказчик не связан критериями оценки заявок, установленными </a:t>
            </a:r>
            <a:r>
              <a:rPr lang="ru-RU" sz="2800" i="1" dirty="0" smtClean="0">
                <a:solidFill>
                  <a:srgbClr val="FF0000"/>
                </a:solidFill>
                <a:latin typeface="Times New Roman" panose="02020603050405020304" pitchFamily="18" charset="0"/>
                <a:cs typeface="Times New Roman" panose="02020603050405020304" pitchFamily="18" charset="0"/>
              </a:rPr>
              <a:t>в Законе</a:t>
            </a:r>
            <a:endParaRPr lang="ru-RU" sz="2800" i="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98776722"/>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332656"/>
            <a:ext cx="7920880" cy="6264696"/>
          </a:xfrm>
          <a:solidFill>
            <a:schemeClr val="accent4">
              <a:lumMod val="20000"/>
              <a:lumOff val="80000"/>
            </a:schemeClr>
          </a:solidFill>
        </p:spPr>
        <p:txBody>
          <a:bodyPr>
            <a:normAutofit fontScale="90000"/>
          </a:bodyPr>
          <a:lstStyle/>
          <a:p>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r>
              <a:rPr lang="ru-RU" dirty="0" smtClean="0">
                <a:solidFill>
                  <a:srgbClr val="7030A0"/>
                </a:solidFill>
                <a:latin typeface="Times New Roman" panose="02020603050405020304" pitchFamily="18" charset="0"/>
                <a:cs typeface="Times New Roman" panose="02020603050405020304" pitchFamily="18" charset="0"/>
              </a:rPr>
              <a:t>Планирование</a:t>
            </a:r>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r>
              <a:rPr lang="ru-RU" sz="2200" dirty="0" smtClean="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Каждая государственная и муниципальная закупка должна быть запланирована. Заказчики обязаны будут утверждать два документа планирования: </a:t>
            </a:r>
            <a:r>
              <a:rPr lang="ru-RU" sz="2000" i="1" u="sng" dirty="0" smtClean="0">
                <a:latin typeface="Times New Roman" panose="02020603050405020304" pitchFamily="18" charset="0"/>
                <a:cs typeface="Times New Roman" panose="02020603050405020304" pitchFamily="18" charset="0"/>
              </a:rPr>
              <a:t>план закупок </a:t>
            </a:r>
            <a:r>
              <a:rPr lang="ru-RU" sz="2000" dirty="0" smtClean="0">
                <a:latin typeface="Times New Roman" panose="02020603050405020304" pitchFamily="18" charset="0"/>
                <a:cs typeface="Times New Roman" panose="02020603050405020304" pitchFamily="18" charset="0"/>
              </a:rPr>
              <a:t>на срок действия соответствующего бюджета (ст. 17 Закона) и </a:t>
            </a:r>
            <a:r>
              <a:rPr lang="ru-RU" sz="2000" i="1" u="sng" dirty="0" smtClean="0">
                <a:latin typeface="Times New Roman" panose="02020603050405020304" pitchFamily="18" charset="0"/>
                <a:cs typeface="Times New Roman" panose="02020603050405020304" pitchFamily="18" charset="0"/>
              </a:rPr>
              <a:t>план-график</a:t>
            </a:r>
            <a:r>
              <a:rPr lang="ru-RU" sz="2000" dirty="0" smtClean="0">
                <a:latin typeface="Times New Roman" panose="02020603050405020304" pitchFamily="18" charset="0"/>
                <a:cs typeface="Times New Roman" panose="02020603050405020304" pitchFamily="18" charset="0"/>
              </a:rPr>
              <a:t> на год (ст.21 Закона).</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    План закупок формируется в процессе составления и рассмотрения проектов бюджетов бюджетной системы РФ.</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Планы-графики </a:t>
            </a:r>
            <a:r>
              <a:rPr lang="ru-RU" sz="2000" dirty="0" smtClean="0">
                <a:latin typeface="Times New Roman" panose="02020603050405020304" pitchFamily="18" charset="0"/>
                <a:cs typeface="Times New Roman" panose="02020603050405020304" pitchFamily="18" charset="0"/>
              </a:rPr>
              <a:t>являются </a:t>
            </a:r>
            <a:r>
              <a:rPr lang="ru-RU" sz="2000" dirty="0" smtClean="0">
                <a:latin typeface="Times New Roman" panose="02020603050405020304" pitchFamily="18" charset="0"/>
                <a:cs typeface="Times New Roman" panose="02020603050405020304" pitchFamily="18" charset="0"/>
              </a:rPr>
              <a:t>основанием для осуществления закупок: заказчик </a:t>
            </a:r>
            <a:r>
              <a:rPr lang="ru-RU" sz="2000" dirty="0" smtClean="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вправе осуществить закупку, только если она включена  в план-график. </a:t>
            </a:r>
            <a:br>
              <a:rPr lang="ru-RU" sz="2000" dirty="0" smtClean="0">
                <a:latin typeface="Times New Roman" panose="02020603050405020304" pitchFamily="18" charset="0"/>
                <a:cs typeface="Times New Roman" panose="02020603050405020304" pitchFamily="18" charset="0"/>
              </a:rPr>
            </a:br>
            <a:r>
              <a:rPr lang="ru-RU" sz="2000" u="sng" dirty="0" smtClean="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З</a:t>
            </a:r>
            <a:r>
              <a:rPr lang="ru-RU" sz="2000" dirty="0" smtClean="0">
                <a:latin typeface="Times New Roman" panose="02020603050405020304" pitchFamily="18" charset="0"/>
                <a:cs typeface="Times New Roman" panose="02020603050405020304" pitchFamily="18" charset="0"/>
              </a:rPr>
              <a:t>аказчик вносит </a:t>
            </a:r>
            <a:r>
              <a:rPr lang="ru-RU" sz="2000" dirty="0" smtClean="0">
                <a:latin typeface="Times New Roman" panose="02020603050405020304" pitchFamily="18" charset="0"/>
                <a:cs typeface="Times New Roman" panose="02020603050405020304" pitchFamily="18" charset="0"/>
              </a:rPr>
              <a:t>в </a:t>
            </a:r>
            <a:r>
              <a:rPr lang="ru-RU" sz="2000" dirty="0" smtClean="0">
                <a:latin typeface="Times New Roman" panose="02020603050405020304" pitchFamily="18" charset="0"/>
                <a:cs typeface="Times New Roman" panose="02020603050405020304" pitchFamily="18" charset="0"/>
              </a:rPr>
              <a:t>планы-графики </a:t>
            </a:r>
            <a:r>
              <a:rPr lang="ru-RU" sz="2000" dirty="0" smtClean="0">
                <a:latin typeface="Times New Roman" panose="02020603050405020304" pitchFamily="18" charset="0"/>
                <a:cs typeface="Times New Roman" panose="02020603050405020304" pitchFamily="18" charset="0"/>
              </a:rPr>
              <a:t>следующие сведения в отношении каждой закупки:</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   - идентификационный код закупки;</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 условия контрактов, включая подробные требования к объемам закупок;</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-способ определения поставщиков и обоснование его выбора;</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-начальная (максимальная) цена контракта</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Если первичные закупки будут признаны несостоявшимися, то проведение повторных закупок будет возможно только после внесения изменений в план-график (например, ч.4ст.55 и ч.4 ст.71 Закона).</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 Требования об обязательном планировании закупок вступят в силу с 1 января 2015 г. (ч. 2 ст. 114 Закона), требование об осуществлении закупок только в соответствии с утвержденными планами-графиками – с 1 января 2016 г.( ч. 3 ст. 114 Закона). </a:t>
            </a:r>
            <a:br>
              <a:rPr lang="ru-RU" sz="2000" dirty="0" smtClean="0">
                <a:latin typeface="Times New Roman" panose="02020603050405020304" pitchFamily="18" charset="0"/>
                <a:cs typeface="Times New Roman" panose="02020603050405020304" pitchFamily="18" charset="0"/>
              </a:rPr>
            </a:br>
            <a:r>
              <a:rPr lang="ru-RU" sz="2200" dirty="0" smtClean="0">
                <a:latin typeface="Times New Roman" panose="02020603050405020304" pitchFamily="18" charset="0"/>
                <a:cs typeface="Times New Roman" panose="02020603050405020304" pitchFamily="18" charset="0"/>
              </a:rPr>
              <a:t/>
            </a:r>
            <a:br>
              <a:rPr lang="ru-RU" sz="2200" dirty="0" smtClean="0">
                <a:latin typeface="Times New Roman" panose="02020603050405020304" pitchFamily="18" charset="0"/>
                <a:cs typeface="Times New Roman" panose="02020603050405020304" pitchFamily="18" charset="0"/>
              </a:rPr>
            </a:br>
            <a:r>
              <a:rPr lang="ru-RU" sz="2200" dirty="0" smtClean="0">
                <a:latin typeface="Times New Roman" panose="02020603050405020304" pitchFamily="18" charset="0"/>
                <a:cs typeface="Times New Roman" panose="02020603050405020304" pitchFamily="18" charset="0"/>
              </a:rPr>
              <a:t/>
            </a:r>
            <a:br>
              <a:rPr lang="ru-RU" sz="2200" dirty="0" smtClean="0">
                <a:latin typeface="Times New Roman" panose="02020603050405020304" pitchFamily="18" charset="0"/>
                <a:cs typeface="Times New Roman" panose="02020603050405020304" pitchFamily="18" charset="0"/>
              </a:rPr>
            </a:br>
            <a:r>
              <a:rPr lang="ru-RU" sz="2200" dirty="0" smtClean="0">
                <a:latin typeface="Times New Roman" panose="02020603050405020304" pitchFamily="18" charset="0"/>
                <a:cs typeface="Times New Roman" panose="02020603050405020304" pitchFamily="18" charset="0"/>
              </a:rPr>
              <a:t/>
            </a:r>
            <a:br>
              <a:rPr lang="ru-RU" sz="22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
            </a:r>
            <a:br>
              <a:rPr lang="ru-RU" sz="1800" dirty="0" smtClean="0">
                <a:latin typeface="Times New Roman" panose="02020603050405020304" pitchFamily="18" charset="0"/>
                <a:cs typeface="Times New Roman" panose="02020603050405020304" pitchFamily="18" charset="0"/>
              </a:rPr>
            </a:br>
            <a:endParaRPr lang="ru-RU" sz="1800" u="sng"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31701994"/>
      </p:ext>
    </p:extLst>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74638"/>
            <a:ext cx="8784976" cy="922114"/>
          </a:xfrm>
          <a:solidFill>
            <a:srgbClr val="9999FF"/>
          </a:solidFill>
        </p:spPr>
        <p:txBody>
          <a:bodyPr>
            <a:noAutofit/>
          </a:bodyPr>
          <a:lstStyle/>
          <a:p>
            <a:r>
              <a:rPr lang="ru-RU" sz="3200" b="1" dirty="0" smtClean="0"/>
              <a:t/>
            </a:r>
            <a:br>
              <a:rPr lang="ru-RU" sz="3200" b="1" dirty="0" smtClean="0"/>
            </a:br>
            <a:r>
              <a:rPr lang="ru-RU" sz="2400" b="1" u="sng" dirty="0" smtClean="0"/>
              <a:t>Осуществление </a:t>
            </a:r>
            <a:r>
              <a:rPr lang="ru-RU" sz="2400" b="1" u="sng" dirty="0"/>
              <a:t>закупок у единственного поставщика (подрядчика, исполнителя)</a:t>
            </a:r>
            <a:r>
              <a:rPr lang="ru-RU" sz="2400" dirty="0"/>
              <a:t/>
            </a:r>
            <a:br>
              <a:rPr lang="ru-RU" sz="2400" dirty="0"/>
            </a:br>
            <a:endParaRPr lang="ru-RU" sz="2400" dirty="0"/>
          </a:p>
        </p:txBody>
      </p:sp>
      <p:sp>
        <p:nvSpPr>
          <p:cNvPr id="3" name="Объект 2"/>
          <p:cNvSpPr>
            <a:spLocks noGrp="1"/>
          </p:cNvSpPr>
          <p:nvPr>
            <p:ph idx="1"/>
          </p:nvPr>
        </p:nvSpPr>
        <p:spPr>
          <a:xfrm>
            <a:off x="179512" y="1196752"/>
            <a:ext cx="8784976" cy="5544616"/>
          </a:xfrm>
          <a:solidFill>
            <a:schemeClr val="accent4">
              <a:lumMod val="60000"/>
              <a:lumOff val="40000"/>
            </a:schemeClr>
          </a:solidFill>
        </p:spPr>
        <p:txBody>
          <a:bodyPr>
            <a:normAutofit lnSpcReduction="10000"/>
          </a:bodyPr>
          <a:lstStyle/>
          <a:p>
            <a:pPr marL="0" indent="0" algn="just">
              <a:buNone/>
            </a:pPr>
            <a:r>
              <a:rPr lang="ru-RU" sz="3000" dirty="0" smtClean="0">
                <a:latin typeface="Times New Roman" panose="02020603050405020304" pitchFamily="18" charset="0"/>
                <a:cs typeface="Times New Roman" panose="02020603050405020304" pitchFamily="18" charset="0"/>
              </a:rPr>
              <a:t>	</a:t>
            </a:r>
            <a:r>
              <a:rPr lang="ru-RU" sz="2200" dirty="0" smtClean="0">
                <a:latin typeface="Times New Roman" panose="02020603050405020304" pitchFamily="18" charset="0"/>
                <a:cs typeface="Times New Roman" panose="02020603050405020304" pitchFamily="18" charset="0"/>
              </a:rPr>
              <a:t>Для  образовательных государственных  муниципальных </a:t>
            </a:r>
            <a:r>
              <a:rPr lang="ru-RU" sz="2200" dirty="0">
                <a:latin typeface="Times New Roman" panose="02020603050405020304" pitchFamily="18" charset="0"/>
                <a:cs typeface="Times New Roman" panose="02020603050405020304" pitchFamily="18" charset="0"/>
              </a:rPr>
              <a:t>учреждений и </a:t>
            </a:r>
            <a:r>
              <a:rPr lang="ru-RU" sz="2200" dirty="0" smtClean="0">
                <a:latin typeface="Times New Roman" panose="02020603050405020304" pitchFamily="18" charset="0"/>
                <a:cs typeface="Times New Roman" panose="02020603050405020304" pitchFamily="18" charset="0"/>
              </a:rPr>
              <a:t>предусмотрена </a:t>
            </a:r>
            <a:r>
              <a:rPr lang="ru-RU" sz="2200" dirty="0">
                <a:latin typeface="Times New Roman" panose="02020603050405020304" pitchFamily="18" charset="0"/>
                <a:cs typeface="Times New Roman" panose="02020603050405020304" pitchFamily="18" charset="0"/>
              </a:rPr>
              <a:t>возможность осуществлять закупки у единственного поставщика (подрядчика, исполнителя) на сумму, не превышающую 400 тыс. руб. При этом совокупный годовой объем закупок должен не превышать </a:t>
            </a:r>
            <a:r>
              <a:rPr lang="ru-RU" sz="2200" i="1" u="sng" dirty="0">
                <a:latin typeface="Times New Roman" panose="02020603050405020304" pitchFamily="18" charset="0"/>
                <a:cs typeface="Times New Roman" panose="02020603050405020304" pitchFamily="18" charset="0"/>
              </a:rPr>
              <a:t>50 процентов </a:t>
            </a:r>
            <a:r>
              <a:rPr lang="ru-RU" sz="2200" dirty="0">
                <a:latin typeface="Times New Roman" panose="02020603050405020304" pitchFamily="18" charset="0"/>
                <a:cs typeface="Times New Roman" panose="02020603050405020304" pitchFamily="18" charset="0"/>
              </a:rPr>
              <a:t>от общей суммы средств, предусмотренных в соответствии с планом-графиком на осуществление всех закупок заказчика, и составлять не более 20 млн руб. в год </a:t>
            </a:r>
            <a:r>
              <a:rPr lang="ru-RU" sz="2200" dirty="0" smtClean="0">
                <a:latin typeface="Times New Roman" panose="02020603050405020304" pitchFamily="18" charset="0"/>
                <a:cs typeface="Times New Roman" panose="02020603050405020304" pitchFamily="18" charset="0"/>
              </a:rPr>
              <a:t>(п. 5 ч.1 ст. 93 Закона</a:t>
            </a:r>
            <a:r>
              <a:rPr lang="ru-RU" sz="2200" dirty="0" smtClean="0">
                <a:latin typeface="Times New Roman" panose="02020603050405020304" pitchFamily="18" charset="0"/>
                <a:cs typeface="Times New Roman" panose="02020603050405020304" pitchFamily="18" charset="0"/>
              </a:rPr>
              <a:t>).</a:t>
            </a:r>
          </a:p>
          <a:p>
            <a:pPr marL="0" indent="0" algn="just">
              <a:buNone/>
            </a:pPr>
            <a:r>
              <a:rPr lang="ru-RU" sz="2200" dirty="0" smtClean="0">
                <a:latin typeface="Times New Roman" panose="02020603050405020304" pitchFamily="18" charset="0"/>
                <a:cs typeface="Times New Roman" panose="02020603050405020304" pitchFamily="18" charset="0"/>
              </a:rPr>
              <a:t>          Закупки на сумму  не более 100т.р. Объем не может превышать 5% от годового объема закупок и не более чем на  50 </a:t>
            </a:r>
            <a:r>
              <a:rPr lang="ru-RU" sz="2200" dirty="0" err="1" smtClean="0">
                <a:latin typeface="Times New Roman" panose="02020603050405020304" pitchFamily="18" charset="0"/>
                <a:cs typeface="Times New Roman" panose="02020603050405020304" pitchFamily="18" charset="0"/>
              </a:rPr>
              <a:t>млн.р</a:t>
            </a:r>
            <a:r>
              <a:rPr lang="ru-RU" sz="2200" dirty="0" smtClean="0">
                <a:latin typeface="Times New Roman" panose="02020603050405020304" pitchFamily="18" charset="0"/>
                <a:cs typeface="Times New Roman" panose="02020603050405020304" pitchFamily="18" charset="0"/>
              </a:rPr>
              <a:t> в год(п.4 ч.1 ст. 93)</a:t>
            </a:r>
            <a:endParaRPr lang="ru-RU" sz="2200" dirty="0">
              <a:latin typeface="Times New Roman" panose="02020603050405020304" pitchFamily="18" charset="0"/>
              <a:cs typeface="Times New Roman" panose="02020603050405020304" pitchFamily="18" charset="0"/>
            </a:endParaRPr>
          </a:p>
          <a:p>
            <a:pPr marL="0" indent="0" algn="just">
              <a:buNone/>
            </a:pPr>
            <a:r>
              <a:rPr lang="ru-RU" sz="2200" dirty="0" smtClean="0">
                <a:latin typeface="Times New Roman" panose="02020603050405020304" pitchFamily="18" charset="0"/>
                <a:cs typeface="Times New Roman" panose="02020603050405020304" pitchFamily="18" charset="0"/>
              </a:rPr>
              <a:t>	Заказчик </a:t>
            </a:r>
            <a:r>
              <a:rPr lang="ru-RU" sz="2200" dirty="0">
                <a:latin typeface="Times New Roman" panose="02020603050405020304" pitchFamily="18" charset="0"/>
                <a:cs typeface="Times New Roman" panose="02020603050405020304" pitchFamily="18" charset="0"/>
              </a:rPr>
              <a:t>в документальном отчете обязан обосновать невозможность (нецелесообразность) использования иных способов осуществления закупок, а также цену контракта и его иные существенные условия. Контракт должен содержать расчет и обоснование </a:t>
            </a:r>
            <a:r>
              <a:rPr lang="ru-RU" sz="2200" dirty="0" smtClean="0">
                <a:latin typeface="Times New Roman" panose="02020603050405020304" pitchFamily="18" charset="0"/>
                <a:cs typeface="Times New Roman" panose="02020603050405020304" pitchFamily="18" charset="0"/>
              </a:rPr>
              <a:t>цены. </a:t>
            </a:r>
            <a:endParaRPr lang="ru-RU"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58715310"/>
      </p:ext>
    </p:extLst>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435280" cy="850106"/>
          </a:xfrm>
          <a:solidFill>
            <a:schemeClr val="accent4">
              <a:lumMod val="40000"/>
              <a:lumOff val="60000"/>
            </a:schemeClr>
          </a:solidFill>
        </p:spPr>
        <p:txBody>
          <a:bodyPr>
            <a:normAutofit/>
          </a:bodyPr>
          <a:lstStyle/>
          <a:p>
            <a:r>
              <a:rPr lang="ru-RU" sz="3200" b="1" dirty="0"/>
              <a:t>Исполнение контракта</a:t>
            </a:r>
            <a:endParaRPr lang="ru-RU" sz="3200" dirty="0"/>
          </a:p>
        </p:txBody>
      </p:sp>
      <p:sp>
        <p:nvSpPr>
          <p:cNvPr id="3" name="Объект 2"/>
          <p:cNvSpPr>
            <a:spLocks noGrp="1"/>
          </p:cNvSpPr>
          <p:nvPr>
            <p:ph idx="1"/>
          </p:nvPr>
        </p:nvSpPr>
        <p:spPr>
          <a:xfrm>
            <a:off x="251520" y="1124744"/>
            <a:ext cx="8435280" cy="5472608"/>
          </a:xfrm>
          <a:solidFill>
            <a:srgbClr val="CCECFF"/>
          </a:solidFill>
        </p:spPr>
        <p:txBody>
          <a:bodyPr>
            <a:normAutofit/>
          </a:bodyPr>
          <a:lstStyle/>
          <a:p>
            <a:pPr marL="800100" lvl="2" indent="0" algn="just">
              <a:buNone/>
            </a:pPr>
            <a:r>
              <a:rPr lang="ru-RU" b="1" i="1" dirty="0" smtClean="0">
                <a:latin typeface="Times New Roman" panose="02020603050405020304" pitchFamily="18" charset="0"/>
                <a:cs typeface="Times New Roman" panose="02020603050405020304" pitchFamily="18" charset="0"/>
              </a:rPr>
              <a:t>Включает в себя:</a:t>
            </a:r>
          </a:p>
          <a:p>
            <a:pPr marL="1314450" lvl="2" indent="-514350" algn="just">
              <a:buAutoNum type="arabicParenR"/>
            </a:pPr>
            <a:r>
              <a:rPr lang="ru-RU" dirty="0" smtClean="0">
                <a:latin typeface="Times New Roman" panose="02020603050405020304" pitchFamily="18" charset="0"/>
                <a:cs typeface="Times New Roman" panose="02020603050405020304" pitchFamily="18" charset="0"/>
              </a:rPr>
              <a:t>приемка </a:t>
            </a:r>
            <a:r>
              <a:rPr lang="ru-RU" dirty="0">
                <a:latin typeface="Times New Roman" panose="02020603050405020304" pitchFamily="18" charset="0"/>
                <a:cs typeface="Times New Roman" panose="02020603050405020304" pitchFamily="18" charset="0"/>
              </a:rPr>
              <a:t>поставленного товара, выполненных работ, оказанных услуг, а также отдельных этапов исполнения </a:t>
            </a:r>
            <a:r>
              <a:rPr lang="ru-RU" dirty="0" smtClean="0">
                <a:latin typeface="Times New Roman" panose="02020603050405020304" pitchFamily="18" charset="0"/>
                <a:cs typeface="Times New Roman" panose="02020603050405020304" pitchFamily="18" charset="0"/>
              </a:rPr>
              <a:t>контракта</a:t>
            </a:r>
          </a:p>
          <a:p>
            <a:pPr marL="1314450" lvl="2" indent="-514350" algn="just">
              <a:buAutoNum type="arabicParenR"/>
            </a:pPr>
            <a:r>
              <a:rPr lang="ru-RU" dirty="0" smtClean="0"/>
              <a:t> </a:t>
            </a:r>
            <a:r>
              <a:rPr lang="ru-RU" dirty="0">
                <a:latin typeface="Times New Roman" panose="02020603050405020304" pitchFamily="18" charset="0"/>
                <a:cs typeface="Times New Roman" panose="02020603050405020304" pitchFamily="18" charset="0"/>
              </a:rPr>
              <a:t>оплата заказчиком поставленного товара, выполненной работы, оказанной услуги, а также отдельных этапов исполнения </a:t>
            </a:r>
            <a:r>
              <a:rPr lang="ru-RU" dirty="0" smtClean="0">
                <a:latin typeface="Times New Roman" panose="02020603050405020304" pitchFamily="18" charset="0"/>
                <a:cs typeface="Times New Roman" panose="02020603050405020304" pitchFamily="18" charset="0"/>
              </a:rPr>
              <a:t>контракта;</a:t>
            </a:r>
          </a:p>
          <a:p>
            <a:pPr marL="1314450" lvl="2" indent="-514350" algn="just">
              <a:buAutoNum type="arabicParenR"/>
            </a:pP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взаимодействие заказчика с поставщиком при изменении контракта, его расторжении или при применении мер ответственности в случае нарушения условий контракта </a:t>
            </a:r>
            <a:endParaRPr lang="ru-RU" dirty="0" smtClean="0">
              <a:latin typeface="Times New Roman" panose="02020603050405020304" pitchFamily="18" charset="0"/>
              <a:cs typeface="Times New Roman" panose="02020603050405020304" pitchFamily="18" charset="0"/>
            </a:endParaRPr>
          </a:p>
          <a:p>
            <a:pPr marL="800100" lvl="2" indent="0" algn="just">
              <a:buNone/>
            </a:pPr>
            <a:r>
              <a:rPr lang="ru-RU" sz="2000" i="1" u="sng" dirty="0" smtClean="0"/>
              <a:t>Заказчик обязан </a:t>
            </a:r>
            <a:r>
              <a:rPr lang="ru-RU" sz="2000" i="1" u="sng" dirty="0"/>
              <a:t>публиковать в единой информационной системе отчеты о результатах исполнения отдельных этапов контракта </a:t>
            </a:r>
            <a:endParaRPr lang="ru-RU" sz="2000" i="1" u="sng" dirty="0" smtClean="0">
              <a:latin typeface="Times New Roman" panose="02020603050405020304" pitchFamily="18" charset="0"/>
              <a:cs typeface="Times New Roman" panose="02020603050405020304" pitchFamily="18" charset="0"/>
            </a:endParaRPr>
          </a:p>
          <a:p>
            <a:pPr marL="514350" indent="-514350">
              <a:buAutoNum type="arabicParenR"/>
            </a:pPr>
            <a:endParaRPr lang="ru-RU" dirty="0"/>
          </a:p>
        </p:txBody>
      </p:sp>
      <p:sp>
        <p:nvSpPr>
          <p:cNvPr id="4" name="Левая фигурная скобка 3"/>
          <p:cNvSpPr/>
          <p:nvPr/>
        </p:nvSpPr>
        <p:spPr>
          <a:xfrm>
            <a:off x="417852" y="1628800"/>
            <a:ext cx="288032" cy="3168352"/>
          </a:xfrm>
          <a:prstGeom prst="leftBrace">
            <a:avLst/>
          </a:prstGeom>
          <a:solidFill>
            <a:schemeClr val="tx2">
              <a:lumMod val="60000"/>
              <a:lumOff val="40000"/>
            </a:schemeClr>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Tree>
    <p:extLst>
      <p:ext uri="{BB962C8B-B14F-4D97-AF65-F5344CB8AC3E}">
        <p14:creationId xmlns:p14="http://schemas.microsoft.com/office/powerpoint/2010/main" val="1160319390"/>
      </p:ext>
    </p:extLst>
  </p:cSld>
  <p:clrMapOvr>
    <a:masterClrMapping/>
  </p:clrMapOvr>
  <p:transition spd="slow">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a:solidFill>
            <a:schemeClr val="accent5">
              <a:lumMod val="60000"/>
              <a:lumOff val="40000"/>
            </a:schemeClr>
          </a:solidFill>
        </p:spPr>
        <p:txBody>
          <a:bodyPr/>
          <a:lstStyle/>
          <a:p>
            <a:r>
              <a:rPr lang="ru-RU" b="1" dirty="0"/>
              <a:t>Изменение контракта</a:t>
            </a:r>
            <a:endParaRPr lang="ru-RU" dirty="0"/>
          </a:p>
        </p:txBody>
      </p:sp>
      <p:sp>
        <p:nvSpPr>
          <p:cNvPr id="3" name="Объект 2"/>
          <p:cNvSpPr>
            <a:spLocks noGrp="1"/>
          </p:cNvSpPr>
          <p:nvPr>
            <p:ph idx="1"/>
          </p:nvPr>
        </p:nvSpPr>
        <p:spPr>
          <a:xfrm>
            <a:off x="457200" y="1052736"/>
            <a:ext cx="8229600" cy="5688632"/>
          </a:xfrm>
          <a:solidFill>
            <a:srgbClr val="CCECFF"/>
          </a:solidFill>
        </p:spPr>
        <p:txBody>
          <a:bodyPr>
            <a:normAutofit/>
          </a:bodyPr>
          <a:lstStyle/>
          <a:p>
            <a:pPr marL="0" indent="0" algn="just">
              <a:buNone/>
            </a:pP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В документации об осуществлении закупок заказчик вправе закрепить возможность следующих изменений условий договора:</a:t>
            </a:r>
          </a:p>
          <a:p>
            <a:pPr lvl="1" algn="just">
              <a:buFont typeface="Wingdings" panose="05000000000000000000" pitchFamily="2" charset="2"/>
              <a:buChar char="§"/>
            </a:pPr>
            <a:r>
              <a:rPr lang="ru-RU" sz="2400" dirty="0" smtClean="0">
                <a:latin typeface="Times New Roman" panose="02020603050405020304" pitchFamily="18" charset="0"/>
                <a:cs typeface="Times New Roman" panose="02020603050405020304" pitchFamily="18" charset="0"/>
              </a:rPr>
              <a:t>возможность </a:t>
            </a:r>
            <a:r>
              <a:rPr lang="ru-RU" sz="2400" dirty="0">
                <a:latin typeface="Times New Roman" panose="02020603050405020304" pitchFamily="18" charset="0"/>
                <a:cs typeface="Times New Roman" panose="02020603050405020304" pitchFamily="18" charset="0"/>
              </a:rPr>
              <a:t>снизить цену контракта </a:t>
            </a:r>
            <a:endParaRPr lang="ru-RU" sz="2400" dirty="0" smtClean="0">
              <a:latin typeface="Times New Roman" panose="02020603050405020304" pitchFamily="18" charset="0"/>
              <a:cs typeface="Times New Roman" panose="02020603050405020304" pitchFamily="18" charset="0"/>
            </a:endParaRPr>
          </a:p>
          <a:p>
            <a:pPr lvl="1" algn="just">
              <a:buFont typeface="Wingdings" panose="05000000000000000000" pitchFamily="2" charset="2"/>
              <a:buChar char="§"/>
            </a:pPr>
            <a:r>
              <a:rPr lang="ru-RU" sz="2400" dirty="0" smtClean="0">
                <a:latin typeface="Times New Roman" panose="02020603050405020304" pitchFamily="18" charset="0"/>
                <a:cs typeface="Times New Roman" panose="02020603050405020304" pitchFamily="18" charset="0"/>
              </a:rPr>
              <a:t>возможность </a:t>
            </a:r>
            <a:r>
              <a:rPr lang="ru-RU" sz="2400" dirty="0">
                <a:latin typeface="Times New Roman" panose="02020603050405020304" pitchFamily="18" charset="0"/>
                <a:cs typeface="Times New Roman" panose="02020603050405020304" pitchFamily="18" charset="0"/>
              </a:rPr>
              <a:t>уменьшить или увеличить не более чем на 10 процентов от общего объема контракта количество (объем) товаров, работ или услуг. При увеличении количества (объема) товаров, работ или услуг также допускается увеличение цены контракта по соглашению сторон (но не более чем на 10 процентов), а при уменьшении количества (объема) товаров, работ или услуг цена обязательно должна быть снижена </a:t>
            </a:r>
            <a:r>
              <a:rPr lang="ru-RU" sz="2400" dirty="0" smtClean="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a:p>
            <a:pPr marL="0" indent="0" algn="just">
              <a:buNone/>
            </a:pP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74179554"/>
      </p:ext>
    </p:extLst>
  </p:cSld>
  <p:clrMapOvr>
    <a:masterClrMapping/>
  </p:clrMapOvr>
  <p:transition spd="slow">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94122"/>
          </a:xfrm>
          <a:solidFill>
            <a:schemeClr val="accent5">
              <a:lumMod val="60000"/>
              <a:lumOff val="40000"/>
            </a:schemeClr>
          </a:solidFill>
        </p:spPr>
        <p:txBody>
          <a:bodyPr>
            <a:noAutofit/>
          </a:bodyPr>
          <a:lstStyle/>
          <a:p>
            <a:r>
              <a:rPr lang="ru-RU" sz="2400" b="1" dirty="0">
                <a:latin typeface="Times New Roman" panose="02020603050405020304" pitchFamily="18" charset="0"/>
                <a:cs typeface="Times New Roman" panose="02020603050405020304" pitchFamily="18" charset="0"/>
              </a:rPr>
              <a:t>Вне зависимости от содержания конкурсной документации </a:t>
            </a:r>
            <a:r>
              <a:rPr lang="ru-RU" sz="2400" b="1" dirty="0" smtClean="0">
                <a:latin typeface="Times New Roman" panose="02020603050405020304" pitchFamily="18" charset="0"/>
                <a:cs typeface="Times New Roman" panose="02020603050405020304" pitchFamily="18" charset="0"/>
              </a:rPr>
              <a:t>можно по </a:t>
            </a:r>
            <a:r>
              <a:rPr lang="ru-RU" sz="2400" b="1" dirty="0">
                <a:latin typeface="Times New Roman" panose="02020603050405020304" pitchFamily="18" charset="0"/>
                <a:cs typeface="Times New Roman" panose="02020603050405020304" pitchFamily="18" charset="0"/>
              </a:rPr>
              <a:t>соглашению сторон изменить содержание контракта в следующих </a:t>
            </a:r>
            <a:r>
              <a:rPr lang="ru-RU" sz="2400" b="1" dirty="0" smtClean="0">
                <a:latin typeface="Times New Roman" panose="02020603050405020304" pitchFamily="18" charset="0"/>
                <a:cs typeface="Times New Roman" panose="02020603050405020304" pitchFamily="18" charset="0"/>
              </a:rPr>
              <a:t>случаях:</a:t>
            </a:r>
            <a:endParaRPr lang="ru-RU" sz="24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57200" y="1268760"/>
            <a:ext cx="8229600" cy="4857403"/>
          </a:xfrm>
          <a:solidFill>
            <a:srgbClr val="CCECFF"/>
          </a:solidFill>
        </p:spPr>
        <p:txBody>
          <a:bodyPr>
            <a:normAutofit/>
          </a:bodyPr>
          <a:lstStyle/>
          <a:p>
            <a:pPr marL="0" indent="0" algn="just">
              <a:buNone/>
            </a:pPr>
            <a:r>
              <a:rPr lang="ru-RU" sz="2400" dirty="0" smtClean="0">
                <a:latin typeface="Times New Roman" panose="02020603050405020304" pitchFamily="18" charset="0"/>
                <a:cs typeface="Times New Roman" panose="02020603050405020304" pitchFamily="18" charset="0"/>
              </a:rPr>
              <a:t>	</a:t>
            </a:r>
            <a:r>
              <a:rPr lang="ru-RU" sz="2400" b="1" dirty="0" smtClean="0">
                <a:latin typeface="Times New Roman" panose="02020603050405020304" pitchFamily="18" charset="0"/>
                <a:cs typeface="Times New Roman" panose="02020603050405020304" pitchFamily="18" charset="0"/>
              </a:rPr>
              <a:t>1</a:t>
            </a:r>
            <a:r>
              <a:rPr lang="ru-RU" sz="2400" b="1" dirty="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по решению Правительства РФ возможно изменение условий долгосрочных и дорогостоящих контрактов для обеспечения федеральных нужд, если их исполнение по не зависящим от сторон контракта обстоятельствам без изменения условий </a:t>
            </a:r>
            <a:r>
              <a:rPr lang="ru-RU" sz="2400" dirty="0" smtClean="0">
                <a:latin typeface="Times New Roman" panose="02020603050405020304" pitchFamily="18" charset="0"/>
                <a:cs typeface="Times New Roman" panose="02020603050405020304" pitchFamily="18" charset="0"/>
              </a:rPr>
              <a:t>невозможно;</a:t>
            </a:r>
          </a:p>
          <a:p>
            <a:pPr marL="0" indent="0" algn="just">
              <a:buNone/>
            </a:pPr>
            <a:r>
              <a:rPr lang="ru-RU" sz="2400" dirty="0">
                <a:latin typeface="Times New Roman" panose="02020603050405020304" pitchFamily="18" charset="0"/>
                <a:cs typeface="Times New Roman" panose="02020603050405020304" pitchFamily="18" charset="0"/>
              </a:rPr>
              <a:t>	</a:t>
            </a:r>
            <a:r>
              <a:rPr lang="ru-RU" sz="2400" b="1" dirty="0">
                <a:latin typeface="Times New Roman" panose="02020603050405020304" pitchFamily="18" charset="0"/>
                <a:cs typeface="Times New Roman" panose="02020603050405020304" pitchFamily="18" charset="0"/>
              </a:rPr>
              <a:t>2) </a:t>
            </a:r>
            <a:r>
              <a:rPr lang="ru-RU" sz="2400" dirty="0">
                <a:latin typeface="Times New Roman" panose="02020603050405020304" pitchFamily="18" charset="0"/>
                <a:cs typeface="Times New Roman" panose="02020603050405020304" pitchFamily="18" charset="0"/>
              </a:rPr>
              <a:t>по решению высшего исполнительного органа государственной власти субъекта РФ могут быть изменены контракты для обеспечения нужд субъекта РФ, заключенные на срок более трех лет и стоимостью более суммы, установленной Правительством РФ, если их исполнение по не зависящим от сторон контракта обстоятельствам без изменения условий невозможно.</a:t>
            </a:r>
          </a:p>
          <a:p>
            <a:pPr marL="0" indent="0" algn="just">
              <a:buNone/>
            </a:pP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21127083"/>
      </p:ext>
    </p:extLst>
  </p:cSld>
  <p:clrMapOvr>
    <a:masterClrMapping/>
  </p:clrMapOvr>
  <p:transition spd="slow">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260648"/>
            <a:ext cx="8229600" cy="5865515"/>
          </a:xfrm>
          <a:solidFill>
            <a:srgbClr val="CCECFF"/>
          </a:solidFill>
        </p:spPr>
        <p:txBody>
          <a:bodyPr>
            <a:normAutofit fontScale="92500" lnSpcReduction="20000"/>
          </a:bodyPr>
          <a:lstStyle/>
          <a:p>
            <a:pPr marL="0" indent="0" algn="just">
              <a:buNone/>
            </a:pPr>
            <a:r>
              <a:rPr lang="ru-RU" sz="2400" dirty="0" smtClean="0">
                <a:latin typeface="Times New Roman" panose="02020603050405020304" pitchFamily="18" charset="0"/>
                <a:cs typeface="Times New Roman" panose="02020603050405020304" pitchFamily="18" charset="0"/>
              </a:rPr>
              <a:t>	</a:t>
            </a:r>
          </a:p>
          <a:p>
            <a:pPr marL="0" indent="0" algn="just">
              <a:buNone/>
            </a:pPr>
            <a:r>
              <a:rPr lang="ru-RU" sz="2600" b="1" dirty="0">
                <a:latin typeface="Times New Roman" panose="02020603050405020304" pitchFamily="18" charset="0"/>
                <a:cs typeface="Times New Roman" panose="02020603050405020304" pitchFamily="18" charset="0"/>
              </a:rPr>
              <a:t>	</a:t>
            </a:r>
            <a:r>
              <a:rPr lang="ru-RU" sz="2600" b="1" dirty="0" smtClean="0">
                <a:latin typeface="Times New Roman" panose="02020603050405020304" pitchFamily="18" charset="0"/>
                <a:cs typeface="Times New Roman" panose="02020603050405020304" pitchFamily="18" charset="0"/>
              </a:rPr>
              <a:t>3</a:t>
            </a:r>
            <a:r>
              <a:rPr lang="ru-RU" sz="2600" b="1" dirty="0">
                <a:latin typeface="Times New Roman" panose="02020603050405020304" pitchFamily="18" charset="0"/>
                <a:cs typeface="Times New Roman" panose="02020603050405020304" pitchFamily="18" charset="0"/>
              </a:rPr>
              <a:t>) </a:t>
            </a:r>
            <a:r>
              <a:rPr lang="ru-RU" sz="2600" dirty="0">
                <a:latin typeface="Times New Roman" panose="02020603050405020304" pitchFamily="18" charset="0"/>
                <a:cs typeface="Times New Roman" panose="02020603050405020304" pitchFamily="18" charset="0"/>
              </a:rPr>
              <a:t>по решению местной администрации могут быть изменены контракты для обеспечения муниципальных нужд, заключенные на срок более одного года и стоимостью более суммы, установленной Правительством РФ, если их исполнение по не зависящим от сторон контракта обстоятельствам без изменения условий невозможно</a:t>
            </a:r>
            <a:r>
              <a:rPr lang="ru-RU" sz="2600" dirty="0" smtClean="0">
                <a:latin typeface="Times New Roman" panose="02020603050405020304" pitchFamily="18" charset="0"/>
                <a:cs typeface="Times New Roman" panose="02020603050405020304" pitchFamily="18" charset="0"/>
              </a:rPr>
              <a:t>.</a:t>
            </a:r>
          </a:p>
          <a:p>
            <a:pPr marL="0" indent="0" algn="just">
              <a:buNone/>
            </a:pPr>
            <a:r>
              <a:rPr lang="ru-RU" sz="2400" dirty="0">
                <a:latin typeface="Times New Roman" panose="02020603050405020304" pitchFamily="18" charset="0"/>
                <a:cs typeface="Times New Roman" panose="02020603050405020304" pitchFamily="18" charset="0"/>
              </a:rPr>
              <a:t>	</a:t>
            </a:r>
            <a:r>
              <a:rPr lang="ru-RU" sz="2400" b="1" dirty="0">
                <a:latin typeface="Times New Roman" panose="02020603050405020304" pitchFamily="18" charset="0"/>
                <a:cs typeface="Times New Roman" panose="02020603050405020304" pitchFamily="18" charset="0"/>
              </a:rPr>
              <a:t>4) </a:t>
            </a:r>
            <a:r>
              <a:rPr lang="ru-RU" sz="2400" dirty="0">
                <a:latin typeface="Times New Roman" panose="02020603050405020304" pitchFamily="18" charset="0"/>
                <a:cs typeface="Times New Roman" panose="02020603050405020304" pitchFamily="18" charset="0"/>
              </a:rPr>
              <a:t>при изменении регулируемых государством цен (тарифов</a:t>
            </a:r>
            <a:r>
              <a:rPr lang="ru-RU" sz="2400" dirty="0" smtClean="0">
                <a:latin typeface="Times New Roman" panose="02020603050405020304" pitchFamily="18" charset="0"/>
                <a:cs typeface="Times New Roman" panose="02020603050405020304" pitchFamily="18" charset="0"/>
              </a:rPr>
              <a:t>);</a:t>
            </a:r>
          </a:p>
          <a:p>
            <a:pPr marL="0" indent="0" algn="just">
              <a:buNone/>
            </a:pPr>
            <a:r>
              <a:rPr lang="ru-RU" sz="2400" dirty="0">
                <a:latin typeface="Times New Roman" panose="02020603050405020304" pitchFamily="18" charset="0"/>
                <a:cs typeface="Times New Roman" panose="02020603050405020304" pitchFamily="18" charset="0"/>
              </a:rPr>
              <a:t>	</a:t>
            </a:r>
            <a:r>
              <a:rPr lang="ru-RU" sz="2600" b="1" dirty="0">
                <a:latin typeface="Times New Roman" panose="02020603050405020304" pitchFamily="18" charset="0"/>
                <a:cs typeface="Times New Roman" panose="02020603050405020304" pitchFamily="18" charset="0"/>
              </a:rPr>
              <a:t>5) </a:t>
            </a:r>
            <a:r>
              <a:rPr lang="ru-RU" sz="2600" dirty="0">
                <a:latin typeface="Times New Roman" panose="02020603050405020304" pitchFamily="18" charset="0"/>
                <a:cs typeface="Times New Roman" panose="02020603050405020304" pitchFamily="18" charset="0"/>
              </a:rPr>
              <a:t>при уменьшении лимитов бюджетных обязательств, ранее доведенных до сведения заказчика в установленном </a:t>
            </a:r>
            <a:r>
              <a:rPr lang="ru-RU" sz="2600" dirty="0" smtClean="0">
                <a:latin typeface="Times New Roman" panose="02020603050405020304" pitchFamily="18" charset="0"/>
                <a:cs typeface="Times New Roman" panose="02020603050405020304" pitchFamily="18" charset="0"/>
              </a:rPr>
              <a:t>порядке. В </a:t>
            </a:r>
            <a:r>
              <a:rPr lang="ru-RU" sz="2600" dirty="0">
                <a:latin typeface="Times New Roman" panose="02020603050405020304" pitchFamily="18" charset="0"/>
                <a:cs typeface="Times New Roman" panose="02020603050405020304" pitchFamily="18" charset="0"/>
              </a:rPr>
              <a:t>этом случае заказчик должен обеспечить согласование новых условий контракта, в том числе цены, сроков исполнения, количества товара, объема работ или услуг. Методика такого согласования должна быть утверждена Правительством РФ.</a:t>
            </a:r>
          </a:p>
          <a:p>
            <a:pPr marL="0" indent="0" algn="just">
              <a:buNone/>
            </a:pPr>
            <a:endParaRPr lang="ru-RU" sz="2400" dirty="0" smtClean="0">
              <a:latin typeface="Times New Roman" panose="02020603050405020304" pitchFamily="18" charset="0"/>
              <a:cs typeface="Times New Roman" panose="02020603050405020304" pitchFamily="18" charset="0"/>
            </a:endParaRPr>
          </a:p>
          <a:p>
            <a:pPr marL="0" indent="0" algn="just">
              <a:buNone/>
            </a:pPr>
            <a:r>
              <a:rPr lang="ru-RU" sz="2400" dirty="0">
                <a:latin typeface="Times New Roman" panose="02020603050405020304" pitchFamily="18" charset="0"/>
                <a:cs typeface="Times New Roman" panose="02020603050405020304" pitchFamily="18" charset="0"/>
              </a:rPr>
              <a:t>	</a:t>
            </a:r>
          </a:p>
          <a:p>
            <a:pPr marL="0" indent="0" algn="just">
              <a:buNone/>
            </a:pPr>
            <a:endParaRPr lang="ru-RU" sz="2400" dirty="0" smtClean="0">
              <a:latin typeface="Times New Roman" panose="02020603050405020304" pitchFamily="18" charset="0"/>
              <a:cs typeface="Times New Roman" panose="02020603050405020304" pitchFamily="18" charset="0"/>
            </a:endParaRPr>
          </a:p>
          <a:p>
            <a:pPr marL="0" indent="0" algn="just">
              <a:buNone/>
            </a:pPr>
            <a:endParaRPr lang="ru-RU" sz="2400" dirty="0">
              <a:latin typeface="Times New Roman" panose="02020603050405020304" pitchFamily="18" charset="0"/>
              <a:cs typeface="Times New Roman" panose="02020603050405020304" pitchFamily="18" charset="0"/>
            </a:endParaRPr>
          </a:p>
          <a:p>
            <a:pPr marL="0" indent="0">
              <a:buNone/>
            </a:pPr>
            <a:endParaRPr lang="ru-RU" dirty="0"/>
          </a:p>
        </p:txBody>
      </p:sp>
    </p:spTree>
    <p:extLst>
      <p:ext uri="{BB962C8B-B14F-4D97-AF65-F5344CB8AC3E}">
        <p14:creationId xmlns:p14="http://schemas.microsoft.com/office/powerpoint/2010/main" val="2243280654"/>
      </p:ext>
    </p:extLst>
  </p:cSld>
  <p:clrMapOvr>
    <a:masterClrMapping/>
  </p:clrMapOvr>
  <p:transition spd="slow">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a:solidFill>
            <a:srgbClr val="99FFCC"/>
          </a:solidFill>
        </p:spPr>
        <p:txBody>
          <a:bodyPr/>
          <a:lstStyle/>
          <a:p>
            <a:r>
              <a:rPr lang="ru-RU" b="1" dirty="0"/>
              <a:t>Расторжение контракта</a:t>
            </a:r>
            <a:endParaRPr lang="ru-RU" dirty="0"/>
          </a:p>
        </p:txBody>
      </p:sp>
      <p:sp>
        <p:nvSpPr>
          <p:cNvPr id="3" name="Объект 2"/>
          <p:cNvSpPr>
            <a:spLocks noGrp="1"/>
          </p:cNvSpPr>
          <p:nvPr>
            <p:ph idx="1"/>
          </p:nvPr>
        </p:nvSpPr>
        <p:spPr>
          <a:xfrm>
            <a:off x="457200" y="1052736"/>
            <a:ext cx="8229600" cy="5073427"/>
          </a:xfrm>
          <a:solidFill>
            <a:srgbClr val="CCFFCC"/>
          </a:solidFill>
        </p:spPr>
        <p:txBody>
          <a:bodyPr/>
          <a:lstStyle/>
          <a:p>
            <a:pPr algn="just"/>
            <a:r>
              <a:rPr lang="ru-RU" dirty="0">
                <a:latin typeface="Times New Roman" panose="02020603050405020304" pitchFamily="18" charset="0"/>
                <a:cs typeface="Times New Roman" panose="02020603050405020304" pitchFamily="18" charset="0"/>
              </a:rPr>
              <a:t>по соглашению </a:t>
            </a:r>
            <a:r>
              <a:rPr lang="ru-RU" dirty="0" smtClean="0">
                <a:latin typeface="Times New Roman" panose="02020603050405020304" pitchFamily="18" charset="0"/>
                <a:cs typeface="Times New Roman" panose="02020603050405020304" pitchFamily="18" charset="0"/>
              </a:rPr>
              <a:t>сторон</a:t>
            </a:r>
          </a:p>
          <a:p>
            <a:pPr algn="just"/>
            <a:r>
              <a:rPr lang="ru-RU" dirty="0" smtClean="0">
                <a:latin typeface="Times New Roman" panose="02020603050405020304" pitchFamily="18" charset="0"/>
                <a:cs typeface="Times New Roman" panose="02020603050405020304" pitchFamily="18" charset="0"/>
              </a:rPr>
              <a:t>по решению </a:t>
            </a:r>
            <a:r>
              <a:rPr lang="ru-RU" dirty="0">
                <a:latin typeface="Times New Roman" panose="02020603050405020304" pitchFamily="18" charset="0"/>
                <a:cs typeface="Times New Roman" panose="02020603050405020304" pitchFamily="18" charset="0"/>
              </a:rPr>
              <a:t>суда </a:t>
            </a:r>
            <a:endParaRPr lang="ru-RU" dirty="0" smtClean="0">
              <a:latin typeface="Times New Roman" panose="02020603050405020304" pitchFamily="18" charset="0"/>
              <a:cs typeface="Times New Roman" panose="02020603050405020304" pitchFamily="18" charset="0"/>
            </a:endParaRPr>
          </a:p>
          <a:p>
            <a:pPr algn="just"/>
            <a:r>
              <a:rPr lang="ru-RU" dirty="0">
                <a:latin typeface="Times New Roman" panose="02020603050405020304" pitchFamily="18" charset="0"/>
                <a:cs typeface="Times New Roman" panose="02020603050405020304" pitchFamily="18" charset="0"/>
              </a:rPr>
              <a:t>односторонний отказ стороны контракта от его </a:t>
            </a:r>
            <a:r>
              <a:rPr lang="ru-RU" dirty="0" smtClean="0">
                <a:latin typeface="Times New Roman" panose="02020603050405020304" pitchFamily="18" charset="0"/>
                <a:cs typeface="Times New Roman" panose="02020603050405020304" pitchFamily="18" charset="0"/>
              </a:rPr>
              <a:t>исполнения </a:t>
            </a:r>
          </a:p>
          <a:p>
            <a:pPr marL="0" indent="0">
              <a:buNone/>
            </a:pPr>
            <a:r>
              <a:rPr lang="ru-RU" i="1" dirty="0" smtClean="0">
                <a:solidFill>
                  <a:schemeClr val="tx1">
                    <a:lumMod val="95000"/>
                    <a:lumOff val="5000"/>
                  </a:schemeClr>
                </a:solidFill>
                <a:latin typeface="Times New Roman" panose="02020603050405020304" pitchFamily="18" charset="0"/>
                <a:cs typeface="Times New Roman" panose="02020603050405020304" pitchFamily="18" charset="0"/>
              </a:rPr>
              <a:t>(если </a:t>
            </a:r>
            <a:r>
              <a:rPr lang="ru-RU" i="1" dirty="0">
                <a:solidFill>
                  <a:schemeClr val="tx1">
                    <a:lumMod val="95000"/>
                    <a:lumOff val="5000"/>
                  </a:schemeClr>
                </a:solidFill>
                <a:latin typeface="Times New Roman" panose="02020603050405020304" pitchFamily="18" charset="0"/>
                <a:cs typeface="Times New Roman" panose="02020603050405020304" pitchFamily="18" charset="0"/>
              </a:rPr>
              <a:t>заказчик установит соответствующую возможность в </a:t>
            </a:r>
            <a:r>
              <a:rPr lang="ru-RU" i="1" dirty="0" smtClean="0">
                <a:solidFill>
                  <a:schemeClr val="tx1">
                    <a:lumMod val="95000"/>
                    <a:lumOff val="5000"/>
                  </a:schemeClr>
                </a:solidFill>
                <a:latin typeface="Times New Roman" panose="02020603050405020304" pitchFamily="18" charset="0"/>
                <a:cs typeface="Times New Roman" panose="02020603050405020304" pitchFamily="18" charset="0"/>
              </a:rPr>
              <a:t>контракте)</a:t>
            </a:r>
            <a:endParaRPr lang="ru-RU" i="1"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41631040"/>
      </p:ext>
    </p:extLst>
  </p:cSld>
  <p:clrMapOvr>
    <a:masterClrMapping/>
  </p:clrMapOvr>
  <p:transition spd="slow">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229600" cy="1080120"/>
          </a:xfrm>
          <a:solidFill>
            <a:srgbClr val="FFFF99"/>
          </a:solidFill>
        </p:spPr>
        <p:txBody>
          <a:bodyPr>
            <a:normAutofit fontScale="90000"/>
          </a:bodyPr>
          <a:lstStyle/>
          <a:p>
            <a:r>
              <a:rPr lang="ru-RU" sz="3100" b="1" dirty="0" smtClean="0"/>
              <a:t/>
            </a:r>
            <a:br>
              <a:rPr lang="ru-RU" sz="3100" b="1" dirty="0" smtClean="0"/>
            </a:br>
            <a:r>
              <a:rPr lang="ru-RU" sz="3100" b="1" dirty="0" smtClean="0"/>
              <a:t>Мониторинг закупок</a:t>
            </a:r>
            <a:r>
              <a:rPr lang="ru-RU" dirty="0"/>
              <a:t/>
            </a:r>
            <a:br>
              <a:rPr lang="ru-RU" dirty="0"/>
            </a:br>
            <a:endParaRPr lang="ru-RU" dirty="0"/>
          </a:p>
        </p:txBody>
      </p:sp>
      <p:sp>
        <p:nvSpPr>
          <p:cNvPr id="3" name="Объект 2"/>
          <p:cNvSpPr>
            <a:spLocks noGrp="1"/>
          </p:cNvSpPr>
          <p:nvPr>
            <p:ph idx="1"/>
          </p:nvPr>
        </p:nvSpPr>
        <p:spPr>
          <a:xfrm>
            <a:off x="457200" y="1268760"/>
            <a:ext cx="8229600" cy="4857403"/>
          </a:xfrm>
          <a:solidFill>
            <a:srgbClr val="FFFFCC"/>
          </a:solidFill>
        </p:spPr>
        <p:txBody>
          <a:bodyPr>
            <a:normAutofit fontScale="92500"/>
          </a:bodyPr>
          <a:lstStyle/>
          <a:p>
            <a:pPr marL="0" indent="0" algn="just">
              <a:buNone/>
            </a:pPr>
            <a:r>
              <a:rPr lang="ru-RU" sz="2400" b="1" i="1" dirty="0" smtClean="0">
                <a:latin typeface="Times New Roman" panose="02020603050405020304" pitchFamily="18" charset="0"/>
                <a:cs typeface="Times New Roman" panose="02020603050405020304" pitchFamily="18" charset="0"/>
              </a:rPr>
              <a:t>Система </a:t>
            </a:r>
            <a:r>
              <a:rPr lang="ru-RU" sz="2400" b="1" i="1" dirty="0">
                <a:latin typeface="Times New Roman" panose="02020603050405020304" pitchFamily="18" charset="0"/>
                <a:cs typeface="Times New Roman" panose="02020603050405020304" pitchFamily="18" charset="0"/>
              </a:rPr>
              <a:t>наблюдений в сфере закупок товаров, работ, услуг для обеспечения государственных и муниципальных нужд, которые осуществляются на постоянной основе путем сбора, обобщения, систематизации и оценки информации об осуществлении закупок, в том числе о </a:t>
            </a:r>
            <a:r>
              <a:rPr lang="ru-RU" sz="2400" b="1" i="1" dirty="0" smtClean="0">
                <a:latin typeface="Times New Roman" panose="02020603050405020304" pitchFamily="18" charset="0"/>
                <a:cs typeface="Times New Roman" panose="02020603050405020304" pitchFamily="18" charset="0"/>
              </a:rPr>
              <a:t>реализации</a:t>
            </a:r>
          </a:p>
          <a:p>
            <a:pPr marL="0" indent="0" algn="just">
              <a:buNone/>
            </a:pPr>
            <a:r>
              <a:rPr lang="ru-RU" sz="2400" dirty="0" smtClean="0"/>
              <a:t>	</a:t>
            </a:r>
            <a:r>
              <a:rPr lang="ru-RU" sz="2400" u="sng" dirty="0" smtClean="0"/>
              <a:t>Оценивается:</a:t>
            </a:r>
          </a:p>
          <a:p>
            <a:pPr algn="just"/>
            <a:r>
              <a:rPr lang="ru-RU" sz="2400" dirty="0" smtClean="0"/>
              <a:t>степень </a:t>
            </a:r>
            <a:r>
              <a:rPr lang="ru-RU" sz="2400" dirty="0"/>
              <a:t>достижения целей осуществления </a:t>
            </a:r>
            <a:r>
              <a:rPr lang="ru-RU" sz="2400" dirty="0" smtClean="0"/>
              <a:t>закупок</a:t>
            </a:r>
          </a:p>
          <a:p>
            <a:pPr algn="just"/>
            <a:r>
              <a:rPr lang="ru-RU" sz="2400" dirty="0" smtClean="0"/>
              <a:t>обоснованность </a:t>
            </a:r>
            <a:r>
              <a:rPr lang="ru-RU" sz="2400" dirty="0"/>
              <a:t>закупок.</a:t>
            </a:r>
          </a:p>
          <a:p>
            <a:pPr marL="0" indent="0" algn="just">
              <a:buNone/>
            </a:pPr>
            <a:r>
              <a:rPr lang="ru-RU" sz="2400" b="1" i="1"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Мониторинг закупок будет обеспечиваться федеральным органом исполнительной власти по регулированию контрактной системы в сфере закупок, органом исполнительной власти субъекта РФ по регулированию контрактной системы в сфере закупок, местной администрацией </a:t>
            </a:r>
            <a:endParaRPr lang="ru-RU" sz="2400" b="1" i="1" dirty="0">
              <a:latin typeface="Times New Roman" panose="02020603050405020304" pitchFamily="18" charset="0"/>
              <a:cs typeface="Times New Roman" panose="02020603050405020304" pitchFamily="18" charset="0"/>
            </a:endParaRPr>
          </a:p>
        </p:txBody>
      </p:sp>
      <p:cxnSp>
        <p:nvCxnSpPr>
          <p:cNvPr id="5" name="Прямая со стрелкой 4"/>
          <p:cNvCxnSpPr/>
          <p:nvPr/>
        </p:nvCxnSpPr>
        <p:spPr>
          <a:xfrm flipH="1">
            <a:off x="2699792" y="836712"/>
            <a:ext cx="648072"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5976192"/>
      </p:ext>
    </p:extLst>
  </p:cSld>
  <p:clrMapOvr>
    <a:masterClrMapping/>
  </p:clrMapOvr>
  <p:transition spd="slow">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a:solidFill>
            <a:schemeClr val="accent4">
              <a:lumMod val="60000"/>
              <a:lumOff val="40000"/>
            </a:schemeClr>
          </a:solidFill>
        </p:spPr>
        <p:txBody>
          <a:bodyPr>
            <a:normAutofit fontScale="90000"/>
          </a:bodyPr>
          <a:lstStyle/>
          <a:p>
            <a:r>
              <a:rPr lang="ru-RU" b="1" dirty="0" smtClean="0"/>
              <a:t/>
            </a:r>
            <a:br>
              <a:rPr lang="ru-RU" b="1" dirty="0" smtClean="0"/>
            </a:br>
            <a:r>
              <a:rPr lang="ru-RU" b="1" dirty="0" smtClean="0"/>
              <a:t>Аудит </a:t>
            </a:r>
            <a:r>
              <a:rPr lang="ru-RU" b="1" dirty="0"/>
              <a:t>в сфере закупок</a:t>
            </a:r>
            <a:r>
              <a:rPr lang="ru-RU" dirty="0"/>
              <a:t/>
            </a:r>
            <a:br>
              <a:rPr lang="ru-RU" dirty="0"/>
            </a:br>
            <a:endParaRPr lang="ru-RU" dirty="0"/>
          </a:p>
        </p:txBody>
      </p:sp>
      <p:sp>
        <p:nvSpPr>
          <p:cNvPr id="3" name="Объект 2"/>
          <p:cNvSpPr>
            <a:spLocks noGrp="1"/>
          </p:cNvSpPr>
          <p:nvPr>
            <p:ph idx="1"/>
          </p:nvPr>
        </p:nvSpPr>
        <p:spPr>
          <a:xfrm>
            <a:off x="457200" y="980728"/>
            <a:ext cx="8229600" cy="5145435"/>
          </a:xfrm>
          <a:solidFill>
            <a:srgbClr val="CCCCFF"/>
          </a:solidFill>
        </p:spPr>
        <p:txBody>
          <a:bodyPr>
            <a:normAutofit/>
          </a:bodyPr>
          <a:lstStyle/>
          <a:p>
            <a:pPr marL="0" indent="0" algn="just">
              <a:buNone/>
            </a:pPr>
            <a:r>
              <a:rPr lang="ru-RU" sz="2800" dirty="0" smtClean="0">
                <a:latin typeface="Times New Roman" panose="02020603050405020304" pitchFamily="18" charset="0"/>
                <a:cs typeface="Times New Roman" panose="02020603050405020304" pitchFamily="18" charset="0"/>
              </a:rPr>
              <a:t>	Будет </a:t>
            </a:r>
            <a:r>
              <a:rPr lang="ru-RU" sz="2800" dirty="0">
                <a:latin typeface="Times New Roman" panose="02020603050405020304" pitchFamily="18" charset="0"/>
                <a:cs typeface="Times New Roman" panose="02020603050405020304" pitchFamily="18" charset="0"/>
              </a:rPr>
              <a:t>осуществляться Счетной палатой РФ, контрольно-счетными органами субъектов РФ и муниципальных образований (при наличии) в соответствии с предоставленными им полномочиями. </a:t>
            </a:r>
            <a:endParaRPr lang="ru-RU" sz="2800" dirty="0" smtClean="0">
              <a:latin typeface="Times New Roman" panose="02020603050405020304" pitchFamily="18" charset="0"/>
              <a:cs typeface="Times New Roman" panose="02020603050405020304" pitchFamily="18" charset="0"/>
            </a:endParaRPr>
          </a:p>
          <a:p>
            <a:pPr marL="0" indent="0" algn="just">
              <a:buNone/>
            </a:pPr>
            <a:r>
              <a:rPr lang="ru-RU" sz="2800" dirty="0" smtClean="0">
                <a:latin typeface="Times New Roman" panose="02020603050405020304" pitchFamily="18" charset="0"/>
                <a:cs typeface="Times New Roman" panose="02020603050405020304" pitchFamily="18" charset="0"/>
              </a:rPr>
              <a:t>	Органы</a:t>
            </a:r>
            <a:r>
              <a:rPr lang="ru-RU" sz="2800" dirty="0">
                <a:latin typeface="Times New Roman" panose="02020603050405020304" pitchFamily="18" charset="0"/>
                <a:cs typeface="Times New Roman" panose="02020603050405020304" pitchFamily="18" charset="0"/>
              </a:rPr>
              <a:t>, осуществляющие аудит, будут </a:t>
            </a:r>
            <a:r>
              <a:rPr lang="ru-RU" sz="2800" dirty="0" smtClean="0">
                <a:latin typeface="Times New Roman" panose="02020603050405020304" pitchFamily="18" charset="0"/>
                <a:cs typeface="Times New Roman" panose="02020603050405020304" pitchFamily="18" charset="0"/>
              </a:rPr>
              <a:t>проводить: </a:t>
            </a:r>
          </a:p>
          <a:p>
            <a:pPr algn="just"/>
            <a:r>
              <a:rPr lang="ru-RU" sz="2800" dirty="0" smtClean="0">
                <a:latin typeface="Times New Roman" panose="02020603050405020304" pitchFamily="18" charset="0"/>
                <a:cs typeface="Times New Roman" panose="02020603050405020304" pitchFamily="18" charset="0"/>
              </a:rPr>
              <a:t>анализ</a:t>
            </a:r>
          </a:p>
          <a:p>
            <a:pPr algn="just"/>
            <a:r>
              <a:rPr lang="ru-RU" sz="2800" dirty="0" smtClean="0">
                <a:latin typeface="Times New Roman" panose="02020603050405020304" pitchFamily="18" charset="0"/>
                <a:cs typeface="Times New Roman" panose="02020603050405020304" pitchFamily="18" charset="0"/>
              </a:rPr>
              <a:t>оценку </a:t>
            </a:r>
            <a:r>
              <a:rPr lang="ru-RU" sz="2800" dirty="0">
                <a:latin typeface="Times New Roman" panose="02020603050405020304" pitchFamily="18" charset="0"/>
                <a:cs typeface="Times New Roman" panose="02020603050405020304" pitchFamily="18" charset="0"/>
              </a:rPr>
              <a:t>достижения целей осуществления закупок</a:t>
            </a:r>
          </a:p>
        </p:txBody>
      </p:sp>
    </p:spTree>
    <p:extLst>
      <p:ext uri="{BB962C8B-B14F-4D97-AF65-F5344CB8AC3E}">
        <p14:creationId xmlns:p14="http://schemas.microsoft.com/office/powerpoint/2010/main" val="2533963763"/>
      </p:ext>
    </p:extLst>
  </p:cSld>
  <p:clrMapOvr>
    <a:masterClrMapping/>
  </p:clrMapOvr>
  <p:transition spd="slow">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784976" cy="1143000"/>
          </a:xfrm>
          <a:solidFill>
            <a:srgbClr val="FFCCCC"/>
          </a:solidFill>
        </p:spPr>
        <p:txBody>
          <a:bodyPr>
            <a:normAutofit fontScale="90000"/>
          </a:bodyPr>
          <a:lstStyle/>
          <a:p>
            <a:r>
              <a:rPr lang="ru-RU" b="1" dirty="0"/>
              <a:t>Государственный контроль в сфере закупок</a:t>
            </a:r>
            <a:endParaRPr lang="ru-RU" dirty="0"/>
          </a:p>
        </p:txBody>
      </p:sp>
      <p:sp>
        <p:nvSpPr>
          <p:cNvPr id="3" name="Объект 2"/>
          <p:cNvSpPr>
            <a:spLocks noGrp="1"/>
          </p:cNvSpPr>
          <p:nvPr>
            <p:ph idx="1"/>
          </p:nvPr>
        </p:nvSpPr>
        <p:spPr>
          <a:xfrm>
            <a:off x="251520" y="1412776"/>
            <a:ext cx="8784976" cy="5256584"/>
          </a:xfrm>
          <a:solidFill>
            <a:srgbClr val="FFCCFF"/>
          </a:solidFill>
        </p:spPr>
        <p:txBody>
          <a:bodyPr>
            <a:normAutofit fontScale="77500" lnSpcReduction="20000"/>
          </a:bodyPr>
          <a:lstStyle/>
          <a:p>
            <a:pPr marL="0" indent="0" algn="ctr">
              <a:buNone/>
            </a:pPr>
            <a:r>
              <a:rPr lang="ru-RU" dirty="0" smtClean="0">
                <a:latin typeface="Times New Roman" panose="02020603050405020304" pitchFamily="18" charset="0"/>
                <a:cs typeface="Times New Roman" panose="02020603050405020304" pitchFamily="18" charset="0"/>
              </a:rPr>
              <a:t>По Федеральному закону № 44-ФЗ:</a:t>
            </a:r>
          </a:p>
          <a:p>
            <a:pPr marL="0" indent="0" algn="just">
              <a:buNone/>
            </a:pPr>
            <a:r>
              <a:rPr lang="ru-RU" b="1" dirty="0" smtClean="0">
                <a:latin typeface="Times New Roman" panose="02020603050405020304" pitchFamily="18" charset="0"/>
                <a:cs typeface="Times New Roman" panose="02020603050405020304" pitchFamily="18" charset="0"/>
              </a:rPr>
              <a:t>Полномочия </a:t>
            </a:r>
            <a:r>
              <a:rPr lang="ru-RU" b="1" dirty="0">
                <a:latin typeface="Times New Roman" panose="02020603050405020304" pitchFamily="18" charset="0"/>
                <a:cs typeface="Times New Roman" panose="02020603050405020304" pitchFamily="18" charset="0"/>
              </a:rPr>
              <a:t>по осуществлению контроля будут разделены между тремя разновидностями органов </a:t>
            </a:r>
            <a:r>
              <a:rPr lang="ru-RU" b="1" dirty="0" err="1">
                <a:latin typeface="Times New Roman" panose="02020603050405020304" pitchFamily="18" charset="0"/>
                <a:cs typeface="Times New Roman" panose="02020603050405020304" pitchFamily="18" charset="0"/>
              </a:rPr>
              <a:t>госвласти</a:t>
            </a:r>
            <a:r>
              <a:rPr lang="ru-RU" b="1" dirty="0">
                <a:latin typeface="Times New Roman" panose="02020603050405020304" pitchFamily="18" charset="0"/>
                <a:cs typeface="Times New Roman" panose="02020603050405020304" pitchFamily="18" charset="0"/>
              </a:rPr>
              <a:t> и местного </a:t>
            </a:r>
            <a:r>
              <a:rPr lang="ru-RU" b="1" dirty="0" smtClean="0">
                <a:latin typeface="Times New Roman" panose="02020603050405020304" pitchFamily="18" charset="0"/>
                <a:cs typeface="Times New Roman" panose="02020603050405020304" pitchFamily="18" charset="0"/>
              </a:rPr>
              <a:t>самоуправления:</a:t>
            </a:r>
          </a:p>
          <a:p>
            <a:pPr algn="just"/>
            <a:r>
              <a:rPr lang="ru-RU" dirty="0" smtClean="0"/>
              <a:t> </a:t>
            </a:r>
            <a:r>
              <a:rPr lang="ru-RU" sz="3400" dirty="0">
                <a:latin typeface="Times New Roman" panose="02020603050405020304" pitchFamily="18" charset="0"/>
                <a:cs typeface="Times New Roman" panose="02020603050405020304" pitchFamily="18" charset="0"/>
              </a:rPr>
              <a:t>федеральный орган исполнительной власти, органы исполнительной власти субъектов РФ, органы местного самоуправления муниципального района (городского округа), уполномоченные на осуществление контроля в сфере закупок;</a:t>
            </a:r>
          </a:p>
          <a:p>
            <a:pPr algn="just"/>
            <a:r>
              <a:rPr lang="ru-RU" sz="3400" dirty="0" smtClean="0">
                <a:latin typeface="Times New Roman" panose="02020603050405020304" pitchFamily="18" charset="0"/>
                <a:cs typeface="Times New Roman" panose="02020603050405020304" pitchFamily="18" charset="0"/>
              </a:rPr>
              <a:t> </a:t>
            </a:r>
            <a:r>
              <a:rPr lang="ru-RU" sz="3400" dirty="0">
                <a:latin typeface="Times New Roman" panose="02020603050405020304" pitchFamily="18" charset="0"/>
                <a:cs typeface="Times New Roman" panose="02020603050405020304" pitchFamily="18" charset="0"/>
              </a:rPr>
              <a:t>Казначейство России, финансовые органы субъектов РФ и муниципальных образований, органы управления государственными внебюджетными фондами;</a:t>
            </a:r>
          </a:p>
          <a:p>
            <a:pPr algn="just"/>
            <a:r>
              <a:rPr lang="ru-RU" sz="3400" dirty="0" smtClean="0">
                <a:latin typeface="Times New Roman" panose="02020603050405020304" pitchFamily="18" charset="0"/>
                <a:cs typeface="Times New Roman" panose="02020603050405020304" pitchFamily="18" charset="0"/>
              </a:rPr>
              <a:t>Счетная </a:t>
            </a:r>
            <a:r>
              <a:rPr lang="ru-RU" sz="3400" dirty="0">
                <a:latin typeface="Times New Roman" panose="02020603050405020304" pitchFamily="18" charset="0"/>
                <a:cs typeface="Times New Roman" panose="02020603050405020304" pitchFamily="18" charset="0"/>
              </a:rPr>
              <a:t>палата России, а также органы государственного, муниципального финансового контроля, созданные законодательными (представительными) органами</a:t>
            </a:r>
          </a:p>
        </p:txBody>
      </p:sp>
    </p:spTree>
    <p:extLst>
      <p:ext uri="{BB962C8B-B14F-4D97-AF65-F5344CB8AC3E}">
        <p14:creationId xmlns:p14="http://schemas.microsoft.com/office/powerpoint/2010/main" val="715672442"/>
      </p:ext>
    </p:extLst>
  </p:cSld>
  <p:clrMapOvr>
    <a:masterClrMapping/>
  </p:clrMapOvr>
  <p:transition spd="slow">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188640"/>
            <a:ext cx="8640960" cy="6336704"/>
          </a:xfrm>
          <a:solidFill>
            <a:srgbClr val="FFCCFF"/>
          </a:solidFill>
        </p:spPr>
        <p:txBody>
          <a:bodyPr>
            <a:normAutofit lnSpcReduction="10000"/>
          </a:bodyPr>
          <a:lstStyle/>
          <a:p>
            <a:pPr marL="0" indent="0" algn="ctr">
              <a:buNone/>
            </a:pPr>
            <a:r>
              <a:rPr lang="ru-RU" b="1" dirty="0">
                <a:latin typeface="Times New Roman" panose="02020603050405020304" pitchFamily="18" charset="0"/>
                <a:cs typeface="Times New Roman" panose="02020603050405020304" pitchFamily="18" charset="0"/>
              </a:rPr>
              <a:t>По Федеральному закону № </a:t>
            </a:r>
            <a:r>
              <a:rPr lang="ru-RU" b="1" dirty="0" smtClean="0">
                <a:latin typeface="Times New Roman" panose="02020603050405020304" pitchFamily="18" charset="0"/>
                <a:cs typeface="Times New Roman" panose="02020603050405020304" pitchFamily="18" charset="0"/>
              </a:rPr>
              <a:t>44-ФЗ:</a:t>
            </a:r>
            <a:endParaRPr lang="ru-RU" b="1" dirty="0" smtClean="0"/>
          </a:p>
          <a:p>
            <a:pPr marL="0" indent="0" algn="just">
              <a:buNone/>
            </a:pPr>
            <a:r>
              <a:rPr lang="ru-RU" sz="2800" b="1" i="1" dirty="0" smtClean="0">
                <a:latin typeface="Times New Roman" panose="02020603050405020304" pitchFamily="18" charset="0"/>
                <a:cs typeface="Times New Roman" panose="02020603050405020304" pitchFamily="18" charset="0"/>
              </a:rPr>
              <a:t>Будет </a:t>
            </a:r>
            <a:r>
              <a:rPr lang="ru-RU" sz="2800" b="1" i="1" dirty="0">
                <a:latin typeface="Times New Roman" panose="02020603050405020304" pitchFamily="18" charset="0"/>
                <a:cs typeface="Times New Roman" panose="02020603050405020304" pitchFamily="18" charset="0"/>
              </a:rPr>
              <a:t>подробно определено, как должны разрешаться противоречия между результатами проверок муниципальных, региональных и федеральных </a:t>
            </a:r>
            <a:r>
              <a:rPr lang="ru-RU" sz="2800" b="1" i="1" dirty="0" smtClean="0">
                <a:latin typeface="Times New Roman" panose="02020603050405020304" pitchFamily="18" charset="0"/>
                <a:cs typeface="Times New Roman" panose="02020603050405020304" pitchFamily="18" charset="0"/>
              </a:rPr>
              <a:t>органов:</a:t>
            </a:r>
          </a:p>
          <a:p>
            <a:pPr marL="0" indent="0" algn="just">
              <a:buNone/>
            </a:pPr>
            <a:r>
              <a:rPr lang="ru-RU" dirty="0" smtClean="0">
                <a:latin typeface="Times New Roman" panose="02020603050405020304" pitchFamily="18" charset="0"/>
                <a:cs typeface="Times New Roman" panose="02020603050405020304" pitchFamily="18" charset="0"/>
              </a:rPr>
              <a:t>	При </a:t>
            </a:r>
            <a:r>
              <a:rPr lang="ru-RU" dirty="0">
                <a:latin typeface="Times New Roman" panose="02020603050405020304" pitchFamily="18" charset="0"/>
                <a:cs typeface="Times New Roman" panose="02020603050405020304" pitchFamily="18" charset="0"/>
              </a:rPr>
              <a:t>проведении внеплановой проверки закупки должно применяться решение органа более высокого </a:t>
            </a:r>
            <a:r>
              <a:rPr lang="ru-RU" dirty="0" smtClean="0">
                <a:latin typeface="Times New Roman" panose="02020603050405020304" pitchFamily="18" charset="0"/>
                <a:cs typeface="Times New Roman" panose="02020603050405020304" pitchFamily="18" charset="0"/>
              </a:rPr>
              <a:t>уровня. В </a:t>
            </a:r>
            <a:r>
              <a:rPr lang="ru-RU" dirty="0">
                <a:latin typeface="Times New Roman" panose="02020603050405020304" pitchFamily="18" charset="0"/>
                <a:cs typeface="Times New Roman" panose="02020603050405020304" pitchFamily="18" charset="0"/>
              </a:rPr>
              <a:t>случае выявления противоречий между решениями, вынесенными в отношении одной и той же закупки органами различных уровней, применяется решение органа более высокого уровня, вынесенное по результатам внеплановой </a:t>
            </a:r>
            <a:r>
              <a:rPr lang="ru-RU" dirty="0" smtClean="0">
                <a:latin typeface="Times New Roman" panose="02020603050405020304" pitchFamily="18" charset="0"/>
                <a:cs typeface="Times New Roman" panose="02020603050405020304" pitchFamily="18" charset="0"/>
              </a:rPr>
              <a:t>проверки.</a:t>
            </a:r>
            <a:endParaRPr lang="ru-RU"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93073087"/>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solidFill>
            <a:schemeClr val="accent5">
              <a:lumMod val="60000"/>
              <a:lumOff val="40000"/>
            </a:schemeClr>
          </a:solidFill>
        </p:spPr>
        <p:txBody>
          <a:bodyPr/>
          <a:lstStyle/>
          <a:p>
            <a:r>
              <a:rPr lang="ru-RU" b="1" dirty="0" smtClean="0"/>
              <a:t>Обоснование закупок</a:t>
            </a:r>
            <a:endParaRPr lang="ru-RU" b="1" dirty="0"/>
          </a:p>
        </p:txBody>
      </p:sp>
      <p:sp>
        <p:nvSpPr>
          <p:cNvPr id="5" name="Объект 4"/>
          <p:cNvSpPr>
            <a:spLocks noGrp="1"/>
          </p:cNvSpPr>
          <p:nvPr>
            <p:ph idx="1"/>
          </p:nvPr>
        </p:nvSpPr>
        <p:spPr>
          <a:xfrm>
            <a:off x="457200" y="1340768"/>
            <a:ext cx="8229600" cy="4785395"/>
          </a:xfrm>
          <a:solidFill>
            <a:srgbClr val="CCECFF"/>
          </a:solidFill>
        </p:spPr>
        <p:txBody>
          <a:bodyPr>
            <a:normAutofit/>
          </a:bodyPr>
          <a:lstStyle/>
          <a:p>
            <a:pPr marL="0" indent="0" algn="just">
              <a:buNone/>
            </a:pPr>
            <a:r>
              <a:rPr lang="ru-RU" sz="2800" dirty="0" smtClean="0">
                <a:latin typeface="Times New Roman" panose="02020603050405020304" pitchFamily="18" charset="0"/>
                <a:cs typeface="Times New Roman" panose="02020603050405020304" pitchFamily="18" charset="0"/>
              </a:rPr>
              <a:t>  Обоснование закупок осуществляется при формировании </a:t>
            </a:r>
            <a:r>
              <a:rPr lang="ru-RU" sz="2800" i="1" u="sng" dirty="0" smtClean="0">
                <a:latin typeface="Times New Roman" panose="02020603050405020304" pitchFamily="18" charset="0"/>
                <a:cs typeface="Times New Roman" panose="02020603050405020304" pitchFamily="18" charset="0"/>
              </a:rPr>
              <a:t>плана закупок </a:t>
            </a:r>
            <a:r>
              <a:rPr lang="ru-RU" sz="2800" dirty="0" smtClean="0">
                <a:latin typeface="Times New Roman" panose="02020603050405020304" pitchFamily="18" charset="0"/>
                <a:cs typeface="Times New Roman" panose="02020603050405020304" pitchFamily="18" charset="0"/>
              </a:rPr>
              <a:t>и </a:t>
            </a:r>
            <a:r>
              <a:rPr lang="ru-RU" sz="2800" i="1" u="sng" dirty="0" smtClean="0">
                <a:latin typeface="Times New Roman" panose="02020603050405020304" pitchFamily="18" charset="0"/>
                <a:cs typeface="Times New Roman" panose="02020603050405020304" pitchFamily="18" charset="0"/>
              </a:rPr>
              <a:t>плана-графика</a:t>
            </a:r>
            <a:r>
              <a:rPr lang="ru-RU" sz="2800" u="sng" dirty="0" smtClean="0">
                <a:latin typeface="Times New Roman" panose="02020603050405020304" pitchFamily="18" charset="0"/>
                <a:cs typeface="Times New Roman" panose="02020603050405020304" pitchFamily="18" charset="0"/>
              </a:rPr>
              <a:t>.</a:t>
            </a:r>
          </a:p>
          <a:p>
            <a:pPr marL="0" indent="0" algn="just">
              <a:buNone/>
            </a:pPr>
            <a:r>
              <a:rPr lang="ru-RU" sz="2800" dirty="0" smtClean="0">
                <a:latin typeface="Times New Roman" panose="02020603050405020304" pitchFamily="18" charset="0"/>
                <a:cs typeface="Times New Roman" panose="02020603050405020304" pitchFamily="18" charset="0"/>
              </a:rPr>
              <a:t>   В планах закупки необходимо будет обосновывать, каким именно образом объект </a:t>
            </a:r>
            <a:r>
              <a:rPr lang="ru-RU" sz="2800" dirty="0" err="1" smtClean="0">
                <a:latin typeface="Times New Roman" panose="02020603050405020304" pitchFamily="18" charset="0"/>
                <a:cs typeface="Times New Roman" panose="02020603050405020304" pitchFamily="18" charset="0"/>
              </a:rPr>
              <a:t>госзакупки</a:t>
            </a:r>
            <a:r>
              <a:rPr lang="ru-RU" sz="2800" dirty="0" smtClean="0">
                <a:latin typeface="Times New Roman" panose="02020603050405020304" pitchFamily="18" charset="0"/>
                <a:cs typeface="Times New Roman" panose="02020603050405020304" pitchFamily="18" charset="0"/>
              </a:rPr>
              <a:t> послужит достижению указанных целей. В планах-графиках будет обосновываться начальная (максимальная) цена контракта и способ определения поставщика (подрядчика, исполнителя).</a:t>
            </a:r>
          </a:p>
          <a:p>
            <a:pPr marL="0" indent="0">
              <a:buNone/>
            </a:pP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19231329"/>
      </p:ext>
    </p:extLst>
  </p:cSld>
  <p:clrMapOvr>
    <a:masterClrMapping/>
  </p:clrMapOvr>
  <p:transition spd="slow">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rgbClr val="FFFF99"/>
          </a:solidFill>
        </p:spPr>
        <p:txBody>
          <a:bodyPr>
            <a:noAutofit/>
          </a:bodyPr>
          <a:lstStyle/>
          <a:p>
            <a:r>
              <a:rPr lang="ru-RU" sz="3200" b="1" dirty="0" smtClean="0"/>
              <a:t/>
            </a:r>
            <a:br>
              <a:rPr lang="ru-RU" sz="3200" b="1" dirty="0" smtClean="0"/>
            </a:br>
            <a:r>
              <a:rPr lang="ru-RU" sz="3200" b="1" dirty="0" smtClean="0"/>
              <a:t>Обжалование </a:t>
            </a:r>
            <a:r>
              <a:rPr lang="ru-RU" sz="3200" b="1" dirty="0"/>
              <a:t>действий, нарушающих права и интересы участников закупок</a:t>
            </a:r>
            <a:r>
              <a:rPr lang="ru-RU" sz="3200" dirty="0"/>
              <a:t/>
            </a:r>
            <a:br>
              <a:rPr lang="ru-RU" sz="3200" dirty="0"/>
            </a:br>
            <a:endParaRPr lang="ru-RU" sz="3200" dirty="0"/>
          </a:p>
        </p:txBody>
      </p:sp>
      <p:sp>
        <p:nvSpPr>
          <p:cNvPr id="3" name="Объект 2"/>
          <p:cNvSpPr>
            <a:spLocks noGrp="1"/>
          </p:cNvSpPr>
          <p:nvPr>
            <p:ph idx="1"/>
          </p:nvPr>
        </p:nvSpPr>
        <p:spPr>
          <a:xfrm>
            <a:off x="457200" y="1412776"/>
            <a:ext cx="8229600" cy="4713387"/>
          </a:xfrm>
          <a:solidFill>
            <a:srgbClr val="FFFFCC"/>
          </a:solidFill>
        </p:spPr>
        <p:txBody>
          <a:bodyPr>
            <a:normAutofit fontScale="85000" lnSpcReduction="10000"/>
          </a:bodyPr>
          <a:lstStyle/>
          <a:p>
            <a:pPr marL="0" indent="0" algn="just">
              <a:buNone/>
            </a:pPr>
            <a:r>
              <a:rPr lang="ru-RU" dirty="0" smtClean="0">
                <a:latin typeface="Times New Roman" panose="02020603050405020304" pitchFamily="18" charset="0"/>
                <a:cs typeface="Times New Roman" panose="02020603050405020304" pitchFamily="18" charset="0"/>
              </a:rPr>
              <a:t>	Почти </a:t>
            </a:r>
            <a:r>
              <a:rPr lang="ru-RU" dirty="0">
                <a:latin typeface="Times New Roman" panose="02020603050405020304" pitchFamily="18" charset="0"/>
                <a:cs typeface="Times New Roman" panose="02020603050405020304" pitchFamily="18" charset="0"/>
              </a:rPr>
              <a:t>не изменились правила обжалования в контрольных органах действий заказчика, уполномоченного органа, уполномоченного учреждения, специализированной организации, комиссии по осуществлению закупок, ее членов, должностных лиц контрактной службы, контрактного управляющего, оператора электронной площадки, если такие действия (бездействие) нарушают права и законные интересы участника закупки.</a:t>
            </a:r>
          </a:p>
          <a:p>
            <a:pPr marL="0" indent="0" algn="just">
              <a:buNone/>
            </a:pPr>
            <a:r>
              <a:rPr lang="ru-RU" dirty="0" smtClean="0">
                <a:latin typeface="Times New Roman" panose="02020603050405020304" pitchFamily="18" charset="0"/>
                <a:cs typeface="Times New Roman" panose="02020603050405020304" pitchFamily="18" charset="0"/>
              </a:rPr>
              <a:t>	С </a:t>
            </a:r>
            <a:r>
              <a:rPr lang="ru-RU" b="1" dirty="0" smtClean="0">
                <a:solidFill>
                  <a:srgbClr val="C00000"/>
                </a:solidFill>
                <a:latin typeface="Times New Roman" panose="02020603050405020304" pitchFamily="18" charset="0"/>
                <a:cs typeface="Times New Roman" panose="02020603050405020304" pitchFamily="18" charset="0"/>
              </a:rPr>
              <a:t>7</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до </a:t>
            </a:r>
            <a:r>
              <a:rPr lang="ru-RU" b="1" dirty="0" smtClean="0">
                <a:solidFill>
                  <a:srgbClr val="C00000"/>
                </a:solidFill>
                <a:latin typeface="Times New Roman" panose="02020603050405020304" pitchFamily="18" charset="0"/>
                <a:cs typeface="Times New Roman" panose="02020603050405020304" pitchFamily="18" charset="0"/>
              </a:rPr>
              <a:t>10</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дней увеличивается срок, в течение которого может быть подана соответствующая </a:t>
            </a:r>
            <a:r>
              <a:rPr lang="ru-RU" dirty="0" smtClean="0">
                <a:latin typeface="Times New Roman" panose="02020603050405020304" pitchFamily="18" charset="0"/>
                <a:cs typeface="Times New Roman" panose="02020603050405020304" pitchFamily="18" charset="0"/>
              </a:rPr>
              <a:t>жалоба.</a:t>
            </a:r>
            <a:endParaRPr lang="ru-RU"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3369079994"/>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rgbClr val="FFCCFF"/>
          </a:solidFill>
        </p:spPr>
        <p:txBody>
          <a:bodyPr/>
          <a:lstStyle/>
          <a:p>
            <a:r>
              <a:rPr lang="ru-RU" b="1" dirty="0" smtClean="0"/>
              <a:t>Нормирование</a:t>
            </a:r>
            <a:endParaRPr lang="ru-RU" b="1" dirty="0"/>
          </a:p>
        </p:txBody>
      </p:sp>
      <p:sp>
        <p:nvSpPr>
          <p:cNvPr id="3" name="Объект 2"/>
          <p:cNvSpPr>
            <a:spLocks noGrp="1"/>
          </p:cNvSpPr>
          <p:nvPr>
            <p:ph idx="1"/>
          </p:nvPr>
        </p:nvSpPr>
        <p:spPr>
          <a:xfrm>
            <a:off x="457200" y="1412776"/>
            <a:ext cx="8229600" cy="4713387"/>
          </a:xfrm>
          <a:solidFill>
            <a:schemeClr val="accent2">
              <a:lumMod val="20000"/>
              <a:lumOff val="80000"/>
            </a:schemeClr>
          </a:solidFill>
        </p:spPr>
        <p:txBody>
          <a:bodyPr>
            <a:normAutofit fontScale="92500" lnSpcReduction="20000"/>
          </a:bodyPr>
          <a:lstStyle/>
          <a:p>
            <a:pPr marL="0" indent="0">
              <a:buNone/>
            </a:pPr>
            <a:r>
              <a:rPr lang="ru-RU" dirty="0" smtClean="0">
                <a:latin typeface="Times New Roman" panose="02020603050405020304" pitchFamily="18" charset="0"/>
                <a:cs typeface="Times New Roman" panose="02020603050405020304" pitchFamily="18" charset="0"/>
              </a:rPr>
              <a:t>  	Законом установлено, что товары, работы и услуги, приобретаемые для обеспечения государственных и муниципальных нужд, должны обеспечивать эти нужды, но не иметь избыточных потребительских свойств и не являться предметами роскоши (</a:t>
            </a:r>
            <a:r>
              <a:rPr lang="ru-RU" u="sng" dirty="0" smtClean="0">
                <a:latin typeface="Times New Roman" panose="02020603050405020304" pitchFamily="18" charset="0"/>
                <a:cs typeface="Times New Roman" panose="02020603050405020304" pitchFamily="18" charset="0"/>
              </a:rPr>
              <a:t>ч.2 ст. 19</a:t>
            </a:r>
            <a:r>
              <a:rPr lang="ru-RU" dirty="0" smtClean="0">
                <a:latin typeface="Times New Roman" panose="02020603050405020304" pitchFamily="18" charset="0"/>
                <a:cs typeface="Times New Roman" panose="02020603050405020304" pitchFamily="18" charset="0"/>
              </a:rPr>
              <a:t> Закона).</a:t>
            </a:r>
          </a:p>
          <a:p>
            <a:pPr marL="0" indent="0">
              <a:buNone/>
            </a:pP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  	Данное требование будет конкретизировано Правительством РФ.</a:t>
            </a:r>
          </a:p>
          <a:p>
            <a:pPr marL="0" indent="0">
              <a:buNone/>
            </a:pP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 	Исполнительные органы </a:t>
            </a:r>
            <a:r>
              <a:rPr lang="ru-RU" dirty="0" err="1" smtClean="0">
                <a:latin typeface="Times New Roman" panose="02020603050405020304" pitchFamily="18" charset="0"/>
                <a:cs typeface="Times New Roman" panose="02020603050405020304" pitchFamily="18" charset="0"/>
              </a:rPr>
              <a:t>госвласти</a:t>
            </a:r>
            <a:r>
              <a:rPr lang="ru-RU" dirty="0" smtClean="0">
                <a:latin typeface="Times New Roman" panose="02020603050405020304" pitchFamily="18" charset="0"/>
                <a:cs typeface="Times New Roman" panose="02020603050405020304" pitchFamily="18" charset="0"/>
              </a:rPr>
              <a:t> субъектов РФ и местные администрации будут устанавливать свои правила нормирования (ч. ч. 4 и 5 ст. 19 Закона).</a:t>
            </a:r>
          </a:p>
          <a:p>
            <a:pPr marL="0" indent="0">
              <a:buNone/>
            </a:pP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8635757"/>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tx2">
              <a:lumMod val="40000"/>
              <a:lumOff val="60000"/>
            </a:schemeClr>
          </a:solidFill>
        </p:spPr>
        <p:txBody>
          <a:bodyPr>
            <a:normAutofit fontScale="90000"/>
          </a:bodyPr>
          <a:lstStyle/>
          <a:p>
            <a:r>
              <a:rPr lang="ru-RU" b="1" dirty="0" smtClean="0"/>
              <a:t>Общественное обсуждение закупок</a:t>
            </a:r>
            <a:endParaRPr lang="ru-RU" b="1" dirty="0"/>
          </a:p>
        </p:txBody>
      </p:sp>
      <p:sp>
        <p:nvSpPr>
          <p:cNvPr id="3" name="Объект 2"/>
          <p:cNvSpPr>
            <a:spLocks noGrp="1"/>
          </p:cNvSpPr>
          <p:nvPr>
            <p:ph idx="1"/>
          </p:nvPr>
        </p:nvSpPr>
        <p:spPr>
          <a:xfrm>
            <a:off x="457200" y="1340768"/>
            <a:ext cx="8229600" cy="4785395"/>
          </a:xfrm>
          <a:solidFill>
            <a:srgbClr val="99CCFF"/>
          </a:solidFill>
        </p:spPr>
        <p:txBody>
          <a:bodyPr>
            <a:normAutofit fontScale="92500" lnSpcReduction="20000"/>
          </a:bodyPr>
          <a:lstStyle/>
          <a:p>
            <a:pPr marL="0" indent="0">
              <a:buNone/>
            </a:pPr>
            <a:r>
              <a:rPr lang="ru-RU" dirty="0" smtClean="0">
                <a:latin typeface="Times New Roman" panose="02020603050405020304" pitchFamily="18" charset="0"/>
                <a:cs typeface="Times New Roman" panose="02020603050405020304" pitchFamily="18" charset="0"/>
              </a:rPr>
              <a:t>	</a:t>
            </a:r>
            <a:r>
              <a:rPr lang="ru-RU" sz="2600" dirty="0" smtClean="0">
                <a:latin typeface="Times New Roman" panose="02020603050405020304" pitchFamily="18" charset="0"/>
                <a:cs typeface="Times New Roman" panose="02020603050405020304" pitchFamily="18" charset="0"/>
              </a:rPr>
              <a:t>Законом Правительство РФ сможет установить случаи общественного </a:t>
            </a:r>
            <a:r>
              <a:rPr lang="ru-RU" sz="2600" dirty="0">
                <a:latin typeface="Times New Roman" panose="02020603050405020304" pitchFamily="18" charset="0"/>
                <a:cs typeface="Times New Roman" panose="02020603050405020304" pitchFamily="18" charset="0"/>
              </a:rPr>
              <a:t>обсуждения закупок (</a:t>
            </a:r>
            <a:r>
              <a:rPr lang="ru-RU" sz="2600" u="sng" dirty="0">
                <a:latin typeface="Times New Roman" panose="02020603050405020304" pitchFamily="18" charset="0"/>
                <a:cs typeface="Times New Roman" panose="02020603050405020304" pitchFamily="18" charset="0"/>
                <a:hlinkClick r:id="rId2" tooltip="Федеральный закон от 05.04.2013 N 44-ФЗ&#10;&quot;О контрактной системе в сфере закупок товаров, работ, услуг для обеспечения государственных&#10;и муниципальных нужд&quot; ------------------ Не вступил в силу"/>
              </a:rPr>
              <a:t>ст. 20</a:t>
            </a:r>
            <a:r>
              <a:rPr lang="ru-RU" sz="2600" u="sng" dirty="0">
                <a:latin typeface="Times New Roman" panose="02020603050405020304" pitchFamily="18" charset="0"/>
                <a:cs typeface="Times New Roman" panose="02020603050405020304" pitchFamily="18" charset="0"/>
              </a:rPr>
              <a:t> </a:t>
            </a:r>
            <a:r>
              <a:rPr lang="ru-RU" sz="2600" dirty="0">
                <a:latin typeface="Times New Roman" panose="02020603050405020304" pitchFamily="18" charset="0"/>
                <a:cs typeface="Times New Roman" panose="02020603050405020304" pitchFamily="18" charset="0"/>
              </a:rPr>
              <a:t>Закона). Такое обсуждение должно начинаться с даты размещения планов закупок в единой информационной системе (</a:t>
            </a:r>
            <a:r>
              <a:rPr lang="ru-RU" sz="2600" u="sng" dirty="0">
                <a:latin typeface="Times New Roman" panose="02020603050405020304" pitchFamily="18" charset="0"/>
                <a:cs typeface="Times New Roman" panose="02020603050405020304" pitchFamily="18" charset="0"/>
                <a:hlinkClick r:id="rId3" tooltip="Федеральный закон от 05.04.2013 N 44-ФЗ&#10;&quot;О контрактной системе в сфере закупок товаров, работ, услуг для обеспечения государственных&#10;и муниципальных нужд&quot; ------------------ Не вступил в силу"/>
              </a:rPr>
              <a:t>ч. 1 ст. 20</a:t>
            </a:r>
            <a:r>
              <a:rPr lang="ru-RU" sz="2600" dirty="0">
                <a:latin typeface="Times New Roman" panose="02020603050405020304" pitchFamily="18" charset="0"/>
                <a:cs typeface="Times New Roman" panose="02020603050405020304" pitchFamily="18" charset="0"/>
              </a:rPr>
              <a:t> Закона), а заканчиваться не позднее чем за пять дней до даты окончания срока подачи заявок на участие в конкурсе или аукционе либо не позднее чем за два дня до даты окончания срока подачи заявок на участие в запросе котировок (</a:t>
            </a:r>
            <a:r>
              <a:rPr lang="ru-RU" sz="2600" u="sng" dirty="0">
                <a:solidFill>
                  <a:schemeClr val="tx1">
                    <a:lumMod val="75000"/>
                    <a:lumOff val="25000"/>
                  </a:schemeClr>
                </a:solidFill>
                <a:latin typeface="Times New Roman" panose="02020603050405020304" pitchFamily="18" charset="0"/>
                <a:cs typeface="Times New Roman" panose="02020603050405020304" pitchFamily="18" charset="0"/>
                <a:hlinkClick r:id="rId4" tooltip="Федеральный закон от 05.04.2013 N 44-ФЗ&#10;&quot;О контрактной системе в сфере закупок товаров, работ, услуг для обеспечения государственных&#10;и муниципальных нужд&quot; ------------------ Не вступил в силу"/>
              </a:rPr>
              <a:t>ч. 1 ст. 36</a:t>
            </a:r>
            <a:r>
              <a:rPr lang="ru-RU" sz="2600" dirty="0">
                <a:solidFill>
                  <a:schemeClr val="tx1">
                    <a:lumMod val="75000"/>
                    <a:lumOff val="25000"/>
                  </a:schemeClr>
                </a:solidFill>
                <a:latin typeface="Times New Roman" panose="02020603050405020304" pitchFamily="18" charset="0"/>
                <a:cs typeface="Times New Roman" panose="02020603050405020304" pitchFamily="18" charset="0"/>
              </a:rPr>
              <a:t> </a:t>
            </a:r>
            <a:r>
              <a:rPr lang="ru-RU" sz="2600" dirty="0">
                <a:latin typeface="Times New Roman" panose="02020603050405020304" pitchFamily="18" charset="0"/>
                <a:cs typeface="Times New Roman" panose="02020603050405020304" pitchFamily="18" charset="0"/>
              </a:rPr>
              <a:t>Закона). </a:t>
            </a:r>
            <a:endParaRPr lang="ru-RU" sz="2600" dirty="0" smtClean="0">
              <a:latin typeface="Times New Roman" panose="02020603050405020304" pitchFamily="18" charset="0"/>
              <a:cs typeface="Times New Roman" panose="02020603050405020304" pitchFamily="18" charset="0"/>
            </a:endParaRPr>
          </a:p>
          <a:p>
            <a:pPr marL="0" indent="0">
              <a:buNone/>
            </a:pPr>
            <a:r>
              <a:rPr lang="ru-RU" sz="2600" dirty="0">
                <a:latin typeface="Times New Roman" panose="02020603050405020304" pitchFamily="18" charset="0"/>
                <a:cs typeface="Times New Roman" panose="02020603050405020304" pitchFamily="18" charset="0"/>
              </a:rPr>
              <a:t>	Нормы об обязательном общественном обсуждении закупок вступят в силу с 1 января 2016 </a:t>
            </a:r>
            <a:r>
              <a:rPr lang="ru-RU" sz="2600" dirty="0" smtClean="0">
                <a:latin typeface="Times New Roman" panose="02020603050405020304" pitchFamily="18" charset="0"/>
                <a:cs typeface="Times New Roman" panose="02020603050405020304" pitchFamily="18" charset="0"/>
              </a:rPr>
              <a:t>г. В </a:t>
            </a:r>
            <a:r>
              <a:rPr lang="ru-RU" sz="2600" dirty="0">
                <a:latin typeface="Times New Roman" panose="02020603050405020304" pitchFamily="18" charset="0"/>
                <a:cs typeface="Times New Roman" panose="02020603050405020304" pitchFamily="18" charset="0"/>
              </a:rPr>
              <a:t>2014 и 2015 гг. будет действовать правило, согласно которому общественному обсуждению подлежат закупки на сумму свыше одного млрд руб. (</a:t>
            </a:r>
            <a:r>
              <a:rPr lang="ru-RU" sz="2600" u="sng" dirty="0">
                <a:latin typeface="Times New Roman" panose="02020603050405020304" pitchFamily="18" charset="0"/>
                <a:cs typeface="Times New Roman" panose="02020603050405020304" pitchFamily="18" charset="0"/>
                <a:hlinkClick r:id="rId5" tooltip="Федеральный закон от 05.04.2013 N 44-ФЗ&#10;&quot;О контрактной системе в сфере закупок товаров, работ, услуг для обеспечения государственных&#10;и муниципальных нужд&quot; ------------------ Не вступил в силу"/>
              </a:rPr>
              <a:t>ч. 3 ст. 112</a:t>
            </a:r>
            <a:r>
              <a:rPr lang="ru-RU" sz="2600" dirty="0">
                <a:latin typeface="Times New Roman" panose="02020603050405020304" pitchFamily="18" charset="0"/>
                <a:cs typeface="Times New Roman" panose="02020603050405020304" pitchFamily="18" charset="0"/>
              </a:rPr>
              <a:t> Закона).</a:t>
            </a:r>
          </a:p>
          <a:p>
            <a:pPr marL="0" indent="0">
              <a:buNone/>
            </a:pPr>
            <a:endParaRPr lang="ru-RU" sz="2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65541634"/>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74638"/>
            <a:ext cx="8208912" cy="562074"/>
          </a:xfrm>
          <a:solidFill>
            <a:schemeClr val="accent3">
              <a:lumMod val="60000"/>
              <a:lumOff val="40000"/>
            </a:schemeClr>
          </a:solidFill>
        </p:spPr>
        <p:txBody>
          <a:bodyPr>
            <a:normAutofit/>
          </a:bodyPr>
          <a:lstStyle/>
          <a:p>
            <a:r>
              <a:rPr lang="ru-RU" sz="2400" b="1" dirty="0" smtClean="0">
                <a:latin typeface="Times New Roman" panose="02020603050405020304" pitchFamily="18" charset="0"/>
                <a:cs typeface="Times New Roman" panose="02020603050405020304" pitchFamily="18" charset="0"/>
              </a:rPr>
              <a:t>Единая информационная система</a:t>
            </a:r>
            <a:endParaRPr lang="ru-RU" sz="24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323528" y="836712"/>
            <a:ext cx="8229600" cy="5688632"/>
          </a:xfrm>
          <a:solidFill>
            <a:schemeClr val="accent3">
              <a:lumMod val="40000"/>
              <a:lumOff val="60000"/>
            </a:schemeClr>
          </a:solidFill>
        </p:spPr>
        <p:txBody>
          <a:bodyPr>
            <a:normAutofit fontScale="32500" lnSpcReduction="20000"/>
          </a:bodyPr>
          <a:lstStyle/>
          <a:p>
            <a:pPr marL="0" indent="0" algn="just">
              <a:buNone/>
            </a:pPr>
            <a:r>
              <a:rPr lang="ru-RU" sz="8000" dirty="0" smtClean="0">
                <a:latin typeface="Times New Roman" panose="02020603050405020304" pitchFamily="18" charset="0"/>
                <a:cs typeface="Times New Roman" panose="02020603050405020304" pitchFamily="18" charset="0"/>
              </a:rPr>
              <a:t>    Порядок </a:t>
            </a:r>
            <a:r>
              <a:rPr lang="ru-RU" sz="8000" dirty="0">
                <a:latin typeface="Times New Roman" panose="02020603050405020304" pitchFamily="18" charset="0"/>
                <a:cs typeface="Times New Roman" panose="02020603050405020304" pitchFamily="18" charset="0"/>
              </a:rPr>
              <a:t>и сроки ввода единой информационной системы в эксплуатацию установит Правительство РФ. До ввода системы в эксплуатацию информация, которая должна в ней содержаться, будет размещаться на сайте </a:t>
            </a:r>
            <a:r>
              <a:rPr lang="ru-RU" sz="8000" u="sng" dirty="0">
                <a:solidFill>
                  <a:schemeClr val="tx1">
                    <a:lumMod val="75000"/>
                    <a:lumOff val="25000"/>
                  </a:schemeClr>
                </a:solidFill>
                <a:latin typeface="Times New Roman" panose="02020603050405020304" pitchFamily="18" charset="0"/>
                <a:cs typeface="Times New Roman" panose="02020603050405020304" pitchFamily="18" charset="0"/>
                <a:hlinkClick r:id="rId2"/>
              </a:rPr>
              <a:t>zakupki.gov.ru</a:t>
            </a:r>
            <a:r>
              <a:rPr lang="ru-RU" sz="8000" dirty="0">
                <a:latin typeface="Times New Roman" panose="02020603050405020304" pitchFamily="18" charset="0"/>
                <a:cs typeface="Times New Roman" panose="02020603050405020304" pitchFamily="18" charset="0"/>
              </a:rPr>
              <a:t> в порядке, который определит Правительство РФ (</a:t>
            </a:r>
            <a:r>
              <a:rPr lang="ru-RU" sz="8000" u="sng" dirty="0">
                <a:latin typeface="Times New Roman" panose="02020603050405020304" pitchFamily="18" charset="0"/>
                <a:cs typeface="Times New Roman" panose="02020603050405020304" pitchFamily="18" charset="0"/>
                <a:hlinkClick r:id="rId3" tooltip="Федеральный закон от 05.04.2013 N 44-ФЗ&#10;&quot;О контрактной системе в сфере закупок товаров, работ, услуг для обеспечения государственных&#10;и муниципальных нужд&quot; ------------------ Не вступил в силу"/>
              </a:rPr>
              <a:t>ч. 5 ст. 112</a:t>
            </a:r>
            <a:r>
              <a:rPr lang="ru-RU" sz="8000" dirty="0">
                <a:latin typeface="Times New Roman" panose="02020603050405020304" pitchFamily="18" charset="0"/>
                <a:cs typeface="Times New Roman" panose="02020603050405020304" pitchFamily="18" charset="0"/>
              </a:rPr>
              <a:t> Закона). </a:t>
            </a:r>
            <a:endParaRPr lang="ru-RU" sz="8000" dirty="0" smtClean="0">
              <a:latin typeface="Times New Roman" panose="02020603050405020304" pitchFamily="18" charset="0"/>
              <a:cs typeface="Times New Roman" panose="02020603050405020304" pitchFamily="18" charset="0"/>
            </a:endParaRPr>
          </a:p>
          <a:p>
            <a:pPr marL="0" indent="0">
              <a:buNone/>
            </a:pPr>
            <a:r>
              <a:rPr lang="ru-RU" sz="6200" dirty="0" smtClean="0">
                <a:latin typeface="Times New Roman" panose="02020603050405020304" pitchFamily="18" charset="0"/>
                <a:cs typeface="Times New Roman" panose="02020603050405020304" pitchFamily="18" charset="0"/>
              </a:rPr>
              <a:t>1)планы </a:t>
            </a:r>
            <a:r>
              <a:rPr lang="ru-RU" sz="6200" dirty="0">
                <a:latin typeface="Times New Roman" panose="02020603050405020304" pitchFamily="18" charset="0"/>
                <a:cs typeface="Times New Roman" panose="02020603050405020304" pitchFamily="18" charset="0"/>
              </a:rPr>
              <a:t>закупок;</a:t>
            </a:r>
          </a:p>
          <a:p>
            <a:pPr marL="0" indent="0">
              <a:buNone/>
            </a:pPr>
            <a:r>
              <a:rPr lang="ru-RU" sz="6200" dirty="0">
                <a:latin typeface="Times New Roman" panose="02020603050405020304" pitchFamily="18" charset="0"/>
                <a:cs typeface="Times New Roman" panose="02020603050405020304" pitchFamily="18" charset="0"/>
              </a:rPr>
              <a:t>2) планы-графики;</a:t>
            </a:r>
          </a:p>
          <a:p>
            <a:pPr marL="0" indent="0">
              <a:buNone/>
            </a:pPr>
            <a:r>
              <a:rPr lang="ru-RU" sz="6200" dirty="0">
                <a:latin typeface="Times New Roman" panose="02020603050405020304" pitchFamily="18" charset="0"/>
                <a:cs typeface="Times New Roman" panose="02020603050405020304" pitchFamily="18" charset="0"/>
              </a:rPr>
              <a:t>3) информацию о реализации планов закупок и планов-графиков;</a:t>
            </a:r>
          </a:p>
          <a:p>
            <a:pPr marL="0" indent="0">
              <a:buNone/>
            </a:pPr>
            <a:r>
              <a:rPr lang="ru-RU" sz="6200" dirty="0">
                <a:latin typeface="Times New Roman" panose="02020603050405020304" pitchFamily="18" charset="0"/>
                <a:cs typeface="Times New Roman" panose="02020603050405020304" pitchFamily="18" charset="0"/>
              </a:rPr>
              <a:t>4) информацию об условиях, о запретах и об ограничениях допуска товаров, происходящих из иностранного государства или группы иностранных государств, работ, услуг, соответственно выполняемых, оказываемых иностранными лицами, перечень иностранных государств, групп иностранных государств, с которыми Российской Федерацией заключены международные договоры о взаимном применении национального режима при осуществлении закупок, а также условия применения такого национального режима;</a:t>
            </a:r>
          </a:p>
          <a:p>
            <a:pPr marL="0" indent="0">
              <a:buNone/>
            </a:pPr>
            <a:r>
              <a:rPr lang="ru-RU" sz="6200" dirty="0">
                <a:latin typeface="Times New Roman" panose="02020603050405020304" pitchFamily="18" charset="0"/>
                <a:cs typeface="Times New Roman" panose="02020603050405020304" pitchFamily="18" charset="0"/>
              </a:rPr>
              <a:t>5) информацию о закупках, предусмотренную настоящим Федеральным законом, об исполнении контрактов;</a:t>
            </a:r>
          </a:p>
          <a:p>
            <a:pPr marL="0" indent="0">
              <a:buNone/>
            </a:pPr>
            <a:endParaRPr lang="ru-RU" sz="5500" dirty="0" smtClean="0"/>
          </a:p>
          <a:p>
            <a:pPr marL="0" indent="0">
              <a:buNone/>
            </a:pPr>
            <a:endParaRPr lang="ru-RU" sz="5500" dirty="0"/>
          </a:p>
          <a:p>
            <a:pPr marL="0" indent="0">
              <a:buNone/>
            </a:pPr>
            <a:endParaRPr lang="ru-RU" sz="5500" dirty="0" smtClean="0"/>
          </a:p>
          <a:p>
            <a:pPr marL="0" indent="0">
              <a:buNone/>
            </a:pPr>
            <a:endParaRPr lang="ru-RU" sz="5500" dirty="0"/>
          </a:p>
          <a:p>
            <a:pPr marL="0" indent="0" algn="just">
              <a:buNone/>
            </a:pPr>
            <a:endParaRPr lang="ru-RU" sz="55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2767045"/>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04664"/>
            <a:ext cx="8229600" cy="6264696"/>
          </a:xfrm>
          <a:solidFill>
            <a:schemeClr val="accent3">
              <a:lumMod val="40000"/>
              <a:lumOff val="60000"/>
            </a:schemeClr>
          </a:solidFill>
        </p:spPr>
        <p:txBody>
          <a:bodyPr>
            <a:normAutofit fontScale="25000" lnSpcReduction="20000"/>
          </a:bodyPr>
          <a:lstStyle/>
          <a:p>
            <a:pPr marL="0" indent="0">
              <a:buNone/>
            </a:pPr>
            <a:r>
              <a:rPr lang="ru-RU" sz="7200" dirty="0" smtClean="0">
                <a:latin typeface="Times New Roman" panose="02020603050405020304" pitchFamily="18" charset="0"/>
                <a:cs typeface="Times New Roman" panose="02020603050405020304" pitchFamily="18" charset="0"/>
              </a:rPr>
              <a:t>6) реестр контрактов, заключенных заказчиками;</a:t>
            </a:r>
          </a:p>
          <a:p>
            <a:pPr marL="0" indent="0">
              <a:buNone/>
            </a:pPr>
            <a:r>
              <a:rPr lang="ru-RU" sz="7200" dirty="0" smtClean="0">
                <a:latin typeface="Times New Roman" panose="02020603050405020304" pitchFamily="18" charset="0"/>
                <a:cs typeface="Times New Roman" panose="02020603050405020304" pitchFamily="18" charset="0"/>
              </a:rPr>
              <a:t>7) реестр недобросовестных поставщиков (подрядчиков, исполнителей);</a:t>
            </a:r>
          </a:p>
          <a:p>
            <a:pPr marL="0" indent="0">
              <a:buNone/>
            </a:pPr>
            <a:r>
              <a:rPr lang="ru-RU" sz="7200" dirty="0" smtClean="0">
                <a:latin typeface="Times New Roman" panose="02020603050405020304" pitchFamily="18" charset="0"/>
                <a:cs typeface="Times New Roman" panose="02020603050405020304" pitchFamily="18" charset="0"/>
              </a:rPr>
              <a:t>8) библиотеку типовых контрактов, типовых условий контрактов;</a:t>
            </a:r>
          </a:p>
          <a:p>
            <a:pPr marL="0" indent="0">
              <a:buNone/>
            </a:pPr>
            <a:r>
              <a:rPr lang="ru-RU" sz="7200" dirty="0" smtClean="0">
                <a:latin typeface="Times New Roman" panose="02020603050405020304" pitchFamily="18" charset="0"/>
                <a:cs typeface="Times New Roman" panose="02020603050405020304" pitchFamily="18" charset="0"/>
              </a:rPr>
              <a:t>9) реестр банковских гарантий;</a:t>
            </a:r>
          </a:p>
          <a:p>
            <a:pPr marL="0" indent="0">
              <a:buNone/>
            </a:pPr>
            <a:r>
              <a:rPr lang="ru-RU" sz="7200" dirty="0" smtClean="0">
                <a:latin typeface="Times New Roman" panose="02020603050405020304" pitchFamily="18" charset="0"/>
                <a:cs typeface="Times New Roman" panose="02020603050405020304" pitchFamily="18" charset="0"/>
              </a:rPr>
              <a:t>10) реестр жалоб, плановых и внеплановых проверок, их результатов и выданных предписаний;</a:t>
            </a:r>
          </a:p>
          <a:p>
            <a:pPr marL="0" indent="0">
              <a:buNone/>
            </a:pPr>
            <a:r>
              <a:rPr lang="ru-RU" sz="7200" dirty="0" smtClean="0">
                <a:latin typeface="Times New Roman" panose="02020603050405020304" pitchFamily="18" charset="0"/>
                <a:cs typeface="Times New Roman" panose="02020603050405020304" pitchFamily="18" charset="0"/>
              </a:rPr>
              <a:t>11) перечень международных финансовых организаций, созданных в соответствии с международными договорами, участником которых является Российская Федерация, а также международных финансовых организаций, с которыми Российская Федерация заключила международные договоры;</a:t>
            </a:r>
          </a:p>
          <a:p>
            <a:pPr marL="0" indent="0">
              <a:buNone/>
            </a:pPr>
            <a:r>
              <a:rPr lang="ru-RU" sz="7200" dirty="0" smtClean="0">
                <a:latin typeface="Times New Roman" panose="02020603050405020304" pitchFamily="18" charset="0"/>
                <a:cs typeface="Times New Roman" panose="02020603050405020304" pitchFamily="18" charset="0"/>
              </a:rPr>
              <a:t>12) результаты мониторинга закупок, аудита в сфере закупок, а также контроля в сфере закупок;</a:t>
            </a:r>
          </a:p>
          <a:p>
            <a:pPr marL="0" indent="0">
              <a:buNone/>
            </a:pPr>
            <a:r>
              <a:rPr lang="ru-RU" sz="7200" dirty="0" smtClean="0">
                <a:latin typeface="Times New Roman" panose="02020603050405020304" pitchFamily="18" charset="0"/>
                <a:cs typeface="Times New Roman" panose="02020603050405020304" pitchFamily="18" charset="0"/>
              </a:rPr>
              <a:t>13) отчеты заказчиков, предусмотренные настоящим Федеральным законом;</a:t>
            </a:r>
          </a:p>
          <a:p>
            <a:pPr marL="0" indent="0">
              <a:buNone/>
            </a:pPr>
            <a:r>
              <a:rPr lang="ru-RU" sz="7200" dirty="0" smtClean="0">
                <a:latin typeface="Times New Roman" panose="02020603050405020304" pitchFamily="18" charset="0"/>
                <a:cs typeface="Times New Roman" panose="02020603050405020304" pitchFamily="18" charset="0"/>
              </a:rPr>
              <a:t>14) каталоги товаров, работ, услуг для обеспечения государственных и муниципальных нужд;</a:t>
            </a:r>
          </a:p>
          <a:p>
            <a:pPr marL="0" indent="0">
              <a:buNone/>
            </a:pPr>
            <a:r>
              <a:rPr lang="ru-RU" sz="7200" dirty="0" smtClean="0">
                <a:latin typeface="Times New Roman" panose="02020603050405020304" pitchFamily="18" charset="0"/>
                <a:cs typeface="Times New Roman" panose="02020603050405020304" pitchFamily="18" charset="0"/>
              </a:rPr>
              <a:t>15) нормативные правовые акты, регулирующие отношения, указанные в части 1 статьи 1 настоящего Федерального закона;</a:t>
            </a:r>
          </a:p>
          <a:p>
            <a:pPr marL="0" indent="0">
              <a:buNone/>
            </a:pPr>
            <a:r>
              <a:rPr lang="ru-RU" sz="7200" dirty="0" smtClean="0">
                <a:latin typeface="Times New Roman" panose="02020603050405020304" pitchFamily="18" charset="0"/>
                <a:cs typeface="Times New Roman" panose="02020603050405020304" pitchFamily="18" charset="0"/>
              </a:rPr>
              <a:t>16) информацию о складывающихся на товарных рынках ценах товаров, работ, услуг, закупаемых для обеспечения государственных и муниципальных нужд, а также о размещаемых заказчиками в соответствии с </a:t>
            </a:r>
            <a:r>
              <a:rPr lang="ru-RU" sz="7200" dirty="0" smtClean="0">
                <a:latin typeface="Times New Roman" panose="02020603050405020304" pitchFamily="18" charset="0"/>
                <a:cs typeface="Times New Roman" panose="02020603050405020304" pitchFamily="18" charset="0"/>
                <a:hlinkClick r:id="rId2"/>
              </a:rPr>
              <a:t>частью 5 статьи 22 настоящего Федерального закона запросах цен товаров, работ, услуг;</a:t>
            </a:r>
          </a:p>
          <a:p>
            <a:pPr marL="0" indent="0">
              <a:buNone/>
            </a:pPr>
            <a:r>
              <a:rPr lang="ru-RU" sz="7200" dirty="0" smtClean="0">
                <a:latin typeface="Times New Roman" panose="02020603050405020304" pitchFamily="18" charset="0"/>
                <a:cs typeface="Times New Roman" panose="02020603050405020304" pitchFamily="18" charset="0"/>
              </a:rPr>
              <a:t>17) иные информацию и документы, размещение которых в единой информационной системе предусмотрено настоящим Федеральным законом, Федеральным </a:t>
            </a:r>
            <a:r>
              <a:rPr lang="ru-RU" sz="7200" dirty="0" smtClean="0">
                <a:latin typeface="Times New Roman" panose="02020603050405020304" pitchFamily="18" charset="0"/>
                <a:cs typeface="Times New Roman" panose="02020603050405020304" pitchFamily="18" charset="0"/>
                <a:hlinkClick r:id="rId3"/>
              </a:rPr>
              <a:t>законом от 18 июля 2011 года N 223-ФЗ "О закупках товаров, работ, услуг отдельными видами юридических лиц" и принятыми в соответствии с ними иными нормативными правовыми актами.</a:t>
            </a:r>
          </a:p>
          <a:p>
            <a:pPr marL="0" indent="0">
              <a:buNone/>
            </a:pPr>
            <a:endParaRPr lang="ru-RU" dirty="0"/>
          </a:p>
        </p:txBody>
      </p:sp>
    </p:spTree>
    <p:extLst>
      <p:ext uri="{BB962C8B-B14F-4D97-AF65-F5344CB8AC3E}">
        <p14:creationId xmlns:p14="http://schemas.microsoft.com/office/powerpoint/2010/main" val="206866510"/>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74638"/>
            <a:ext cx="8208912" cy="634082"/>
          </a:xfrm>
          <a:solidFill>
            <a:schemeClr val="accent4">
              <a:lumMod val="40000"/>
              <a:lumOff val="60000"/>
            </a:schemeClr>
          </a:solidFill>
        </p:spPr>
        <p:txBody>
          <a:bodyPr>
            <a:normAutofit fontScale="90000"/>
          </a:bodyPr>
          <a:lstStyle/>
          <a:p>
            <a:r>
              <a:rPr lang="ru-RU" b="1" dirty="0" smtClean="0"/>
              <a:t/>
            </a:r>
            <a:br>
              <a:rPr lang="ru-RU" b="1" dirty="0" smtClean="0"/>
            </a:br>
            <a:r>
              <a:rPr lang="ru-RU" b="1" dirty="0" smtClean="0"/>
              <a:t>Требования </a:t>
            </a:r>
            <a:r>
              <a:rPr lang="ru-RU" b="1" dirty="0"/>
              <a:t>к участникам закупок</a:t>
            </a:r>
            <a:r>
              <a:rPr lang="ru-RU" dirty="0"/>
              <a:t/>
            </a:r>
            <a:br>
              <a:rPr lang="ru-RU" dirty="0"/>
            </a:br>
            <a:endParaRPr lang="ru-RU" dirty="0"/>
          </a:p>
        </p:txBody>
      </p:sp>
      <p:sp>
        <p:nvSpPr>
          <p:cNvPr id="3" name="Объект 2"/>
          <p:cNvSpPr>
            <a:spLocks noGrp="1"/>
          </p:cNvSpPr>
          <p:nvPr>
            <p:ph idx="1"/>
          </p:nvPr>
        </p:nvSpPr>
        <p:spPr>
          <a:xfrm>
            <a:off x="539552" y="908720"/>
            <a:ext cx="8229600" cy="5949280"/>
          </a:xfrm>
          <a:solidFill>
            <a:srgbClr val="FFCCFF"/>
          </a:solidFill>
        </p:spPr>
        <p:txBody>
          <a:bodyPr>
            <a:noAutofit/>
          </a:bodyPr>
          <a:lstStyle/>
          <a:p>
            <a:pPr marL="0" indent="0">
              <a:buNone/>
            </a:pPr>
            <a:r>
              <a:rPr lang="ru-RU" sz="1800" b="1" dirty="0">
                <a:latin typeface="Times New Roman" panose="02020603050405020304" pitchFamily="18" charset="0"/>
                <a:cs typeface="Times New Roman" panose="02020603050405020304" pitchFamily="18" charset="0"/>
              </a:rPr>
              <a:t>1) </a:t>
            </a:r>
            <a:r>
              <a:rPr lang="ru-RU" sz="1800" dirty="0">
                <a:latin typeface="Times New Roman" panose="02020603050405020304" pitchFamily="18" charset="0"/>
                <a:cs typeface="Times New Roman" panose="02020603050405020304" pitchFamily="18" charset="0"/>
              </a:rPr>
              <a:t>правомочность участника закупки заключать контракт;</a:t>
            </a:r>
          </a:p>
          <a:p>
            <a:pPr marL="0" indent="0">
              <a:buNone/>
            </a:pPr>
            <a:r>
              <a:rPr lang="ru-RU" sz="1800" b="1" dirty="0">
                <a:latin typeface="Times New Roman" panose="02020603050405020304" pitchFamily="18" charset="0"/>
                <a:cs typeface="Times New Roman" panose="02020603050405020304" pitchFamily="18" charset="0"/>
              </a:rPr>
              <a:t>2) </a:t>
            </a:r>
            <a:r>
              <a:rPr lang="ru-RU" sz="1800" dirty="0" err="1">
                <a:latin typeface="Times New Roman" panose="02020603050405020304" pitchFamily="18" charset="0"/>
                <a:cs typeface="Times New Roman" panose="02020603050405020304" pitchFamily="18" charset="0"/>
              </a:rPr>
              <a:t>непроведение</a:t>
            </a:r>
            <a:r>
              <a:rPr lang="ru-RU" sz="1800" dirty="0">
                <a:latin typeface="Times New Roman" panose="02020603050405020304" pitchFamily="18" charset="0"/>
                <a:cs typeface="Times New Roman" panose="02020603050405020304" pitchFamily="18" charset="0"/>
              </a:rPr>
              <a:t> ликвидации участника закупки - юридического лица и отсутствие решения арбитражного суда о признании участника закупки - юридического лица или индивидуального предпринимателя несостоятельным (банкротом) и об открытии конкурсного производства;</a:t>
            </a:r>
          </a:p>
          <a:p>
            <a:pPr marL="0" indent="0">
              <a:buNone/>
            </a:pPr>
            <a:r>
              <a:rPr lang="ru-RU" sz="1800" b="1" dirty="0">
                <a:latin typeface="Times New Roman" panose="02020603050405020304" pitchFamily="18" charset="0"/>
                <a:cs typeface="Times New Roman" panose="02020603050405020304" pitchFamily="18" charset="0"/>
              </a:rPr>
              <a:t>3) </a:t>
            </a:r>
            <a:r>
              <a:rPr lang="ru-RU" sz="1800" dirty="0">
                <a:latin typeface="Times New Roman" panose="02020603050405020304" pitchFamily="18" charset="0"/>
                <a:cs typeface="Times New Roman" panose="02020603050405020304" pitchFamily="18" charset="0"/>
              </a:rPr>
              <a:t>отсутствие у участника закупки - физического лица либо у руководителя, членов коллегиального исполнительного органа или главного бухгалтера участника закупки - юридического лица судимости за преступления в сфере экономики (за исключением лиц, у которых такая судимость погашена или снята), а также неприменение в отношении указанных физических лиц наказания в виде лишения права занимать определенные должности или заниматься определенной деятельностью, связанной с поставкой товаров, выполнением, работ, оказанием услуг, являющихся объектом осуществляемой закупки, и административного наказания в виде дисквалификации;</a:t>
            </a:r>
          </a:p>
          <a:p>
            <a:pPr marL="0" indent="0">
              <a:buNone/>
            </a:pPr>
            <a:r>
              <a:rPr lang="ru-RU" sz="1800" b="1" dirty="0">
                <a:latin typeface="Times New Roman" panose="02020603050405020304" pitchFamily="18" charset="0"/>
                <a:cs typeface="Times New Roman" panose="02020603050405020304" pitchFamily="18" charset="0"/>
              </a:rPr>
              <a:t>4) </a:t>
            </a:r>
            <a:r>
              <a:rPr lang="ru-RU" sz="1800" dirty="0">
                <a:latin typeface="Times New Roman" panose="02020603050405020304" pitchFamily="18" charset="0"/>
                <a:cs typeface="Times New Roman" panose="02020603050405020304" pitchFamily="18" charset="0"/>
              </a:rPr>
              <a:t>обладание участником закупки исключительными правами на результаты интеллектуальной деятельности, если в связи с исполнением контракта заказчик приобретает права на такие результаты (за исключением случаев, когда контракт заключается на создание произведения литературы или искусства, исполнения, на финансирование проката или показа национального фильма).</a:t>
            </a:r>
          </a:p>
        </p:txBody>
      </p:sp>
    </p:spTree>
    <p:extLst>
      <p:ext uri="{BB962C8B-B14F-4D97-AF65-F5344CB8AC3E}">
        <p14:creationId xmlns:p14="http://schemas.microsoft.com/office/powerpoint/2010/main" val="3960129142"/>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332656"/>
            <a:ext cx="8496944" cy="6120680"/>
          </a:xfrm>
          <a:solidFill>
            <a:srgbClr val="FFCCFF"/>
          </a:solidFill>
        </p:spPr>
        <p:txBody>
          <a:bodyPr>
            <a:normAutofit fontScale="85000" lnSpcReduction="20000"/>
          </a:bodyPr>
          <a:lstStyle/>
          <a:p>
            <a:pPr marL="0" indent="0" algn="just">
              <a:buNone/>
            </a:pPr>
            <a:r>
              <a:rPr lang="ru-RU" dirty="0" smtClean="0">
                <a:latin typeface="Times New Roman" panose="02020603050405020304" pitchFamily="18" charset="0"/>
                <a:cs typeface="Times New Roman" panose="02020603050405020304" pitchFamily="18" charset="0"/>
              </a:rPr>
              <a:t>   Если </a:t>
            </a:r>
            <a:r>
              <a:rPr lang="ru-RU" dirty="0">
                <a:latin typeface="Times New Roman" panose="02020603050405020304" pitchFamily="18" charset="0"/>
                <a:cs typeface="Times New Roman" panose="02020603050405020304" pitchFamily="18" charset="0"/>
              </a:rPr>
              <a:t>участник или победитель конкурса не соответствуют требованиям, установленным в </a:t>
            </a:r>
            <a:r>
              <a:rPr lang="ru-RU" u="sng" dirty="0">
                <a:latin typeface="Times New Roman" panose="02020603050405020304" pitchFamily="18" charset="0"/>
                <a:cs typeface="Times New Roman" panose="02020603050405020304" pitchFamily="18" charset="0"/>
                <a:hlinkClick r:id="rId2" tooltip="Федеральный закон от 05.04.2013 N 44-ФЗ&#10;&quot;О контрактной системе в сфере закупок товаров, работ, услуг для обеспечения государственных&#10;и муниципальных нужд&quot; ------------------ Не вступил в силу"/>
              </a:rPr>
              <a:t>ч. 1</a:t>
            </a:r>
            <a:r>
              <a:rPr lang="ru-RU" dirty="0">
                <a:latin typeface="Times New Roman" panose="02020603050405020304" pitchFamily="18" charset="0"/>
                <a:cs typeface="Times New Roman" panose="02020603050405020304" pitchFamily="18" charset="0"/>
              </a:rPr>
              <a:t> и </a:t>
            </a:r>
            <a:r>
              <a:rPr lang="ru-RU" u="sng" dirty="0">
                <a:latin typeface="Times New Roman" panose="02020603050405020304" pitchFamily="18" charset="0"/>
                <a:cs typeface="Times New Roman" panose="02020603050405020304" pitchFamily="18" charset="0"/>
                <a:hlinkClick r:id="rId3" tooltip="Федеральный закон от 05.04.2013 N 44-ФЗ&#10;&quot;О контрактной системе в сфере закупок товаров, работ, услуг для обеспечения государственных&#10;и муниципальных нужд&quot; ------------------ Не вступил в силу"/>
              </a:rPr>
              <a:t>2 ст. 31</a:t>
            </a:r>
            <a:r>
              <a:rPr lang="ru-RU" dirty="0">
                <a:latin typeface="Times New Roman" panose="02020603050405020304" pitchFamily="18" charset="0"/>
                <a:cs typeface="Times New Roman" panose="02020603050405020304" pitchFamily="18" charset="0"/>
              </a:rPr>
              <a:t> Закона, то в любой момент до заключения </a:t>
            </a:r>
            <a:r>
              <a:rPr lang="ru-RU" dirty="0" err="1">
                <a:latin typeface="Times New Roman" panose="02020603050405020304" pitchFamily="18" charset="0"/>
                <a:cs typeface="Times New Roman" panose="02020603050405020304" pitchFamily="18" charset="0"/>
              </a:rPr>
              <a:t>госконтракта</a:t>
            </a:r>
            <a:r>
              <a:rPr lang="ru-RU" dirty="0">
                <a:latin typeface="Times New Roman" panose="02020603050405020304" pitchFamily="18" charset="0"/>
                <a:cs typeface="Times New Roman" panose="02020603050405020304" pitchFamily="18" charset="0"/>
              </a:rPr>
              <a:t> его можно будет отстранить от закупки или отказаться от заключения с ним контракта (</a:t>
            </a:r>
            <a:r>
              <a:rPr lang="ru-RU" u="sng" dirty="0">
                <a:latin typeface="Times New Roman" panose="02020603050405020304" pitchFamily="18" charset="0"/>
                <a:cs typeface="Times New Roman" panose="02020603050405020304" pitchFamily="18" charset="0"/>
                <a:hlinkClick r:id="rId4" tooltip="Федеральный закон от 05.04.2013 N 44-ФЗ&#10;&quot;О контрактной системе в сфере закупок товаров, работ, услуг для обеспечения государственных&#10;и муниципальных нужд&quot; ------------------ Не вступил в силу"/>
              </a:rPr>
              <a:t>ч. 9 ст. 31</a:t>
            </a:r>
            <a:r>
              <a:rPr lang="ru-RU" dirty="0">
                <a:latin typeface="Times New Roman" panose="02020603050405020304" pitchFamily="18" charset="0"/>
                <a:cs typeface="Times New Roman" panose="02020603050405020304" pitchFamily="18" charset="0"/>
              </a:rPr>
              <a:t> Закона). Такое же последствие наступает, если выяснится, что участник или победитель конкурса предоставил недостоверную информацию в отношении своего соответствия указанным требованиям.</a:t>
            </a:r>
          </a:p>
          <a:p>
            <a:pPr marL="0" indent="0" algn="just">
              <a:buNone/>
            </a:pPr>
            <a:r>
              <a:rPr lang="ru-RU" dirty="0" smtClean="0">
                <a:latin typeface="Times New Roman" panose="02020603050405020304" pitchFamily="18" charset="0"/>
                <a:cs typeface="Times New Roman" panose="02020603050405020304" pitchFamily="18" charset="0"/>
              </a:rPr>
              <a:t>   Кроме </a:t>
            </a:r>
            <a:r>
              <a:rPr lang="ru-RU" dirty="0">
                <a:latin typeface="Times New Roman" panose="02020603050405020304" pitchFamily="18" charset="0"/>
                <a:cs typeface="Times New Roman" panose="02020603050405020304" pitchFamily="18" charset="0"/>
              </a:rPr>
              <a:t>того, заказчик обязан будет отказаться от исполнения уже заключенного контракта, если обнаружит, что поставщик (подрядчик, исполнитель) не соответствует установленным документацией о закупке требованиям к участникам процедуры закупки или предоставил недостоверную информацию о своем соответствии таким требованиям, что позволило ему стать победителем процедуры определения поставщика (подрядчика, исполнителя) (</a:t>
            </a:r>
            <a:r>
              <a:rPr lang="ru-RU" u="sng" dirty="0">
                <a:latin typeface="Times New Roman" panose="02020603050405020304" pitchFamily="18" charset="0"/>
                <a:cs typeface="Times New Roman" panose="02020603050405020304" pitchFamily="18" charset="0"/>
                <a:hlinkClick r:id="rId5" tooltip="Федеральный закон от 05.04.2013 N 44-ФЗ&#10;&quot;О контрактной системе в сфере закупок товаров, работ, услуг для обеспечения государственных&#10;и муниципальных нужд&quot; ------------------ Не вступил в силу"/>
              </a:rPr>
              <a:t>ч. 15 ст. 95</a:t>
            </a:r>
            <a:r>
              <a:rPr lang="ru-RU" dirty="0">
                <a:latin typeface="Times New Roman" panose="02020603050405020304" pitchFamily="18" charset="0"/>
                <a:cs typeface="Times New Roman" panose="02020603050405020304" pitchFamily="18" charset="0"/>
              </a:rPr>
              <a:t> Закона).</a:t>
            </a:r>
          </a:p>
          <a:p>
            <a:pPr marL="0" indent="0">
              <a:buNone/>
            </a:pPr>
            <a:endParaRPr lang="ru-RU" dirty="0"/>
          </a:p>
        </p:txBody>
      </p:sp>
    </p:spTree>
    <p:extLst>
      <p:ext uri="{BB962C8B-B14F-4D97-AF65-F5344CB8AC3E}">
        <p14:creationId xmlns:p14="http://schemas.microsoft.com/office/powerpoint/2010/main" val="1922427620"/>
      </p:ext>
    </p:extLst>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623</TotalTime>
  <Words>1538</Words>
  <Application>Microsoft Office PowerPoint</Application>
  <PresentationFormat>Экран (4:3)</PresentationFormat>
  <Paragraphs>154</Paragraphs>
  <Slides>30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30</vt:i4>
      </vt:variant>
    </vt:vector>
  </HeadingPairs>
  <TitlesOfParts>
    <vt:vector size="31" baseType="lpstr">
      <vt:lpstr>Тема Office</vt:lpstr>
      <vt:lpstr>Федеральный закон  «О контрактной системе в сфере закупок товаров, работ, услуг для обеспечения государственных и муниципальных нужд» № 44-ФЗ, вступает в силу с 1 января 2014 г. Окончательно вступает в силу с 1 января 2017 г.</vt:lpstr>
      <vt:lpstr>  Планирование   Каждая государственная и муниципальная закупка должна быть запланирована. Заказчики обязаны будут утверждать два документа планирования: план закупок на срок действия соответствующего бюджета (ст. 17 Закона) и план-график на год (ст.21 Закона).     План закупок формируется в процессе составления и рассмотрения проектов бюджетов бюджетной системы РФ. Планы-графики являются основанием для осуществления закупок: заказчик  вправе осуществить закупку, только если она включена  в план-график.    Заказчик вносит в планы-графики следующие сведения в отношении каждой закупки:    - идентификационный код закупки; - условия контрактов, включая подробные требования к объемам закупок; -способ определения поставщиков и обоснование его выбора; -начальная (максимальная) цена контракта Если первичные закупки будут признаны несостоявшимися, то проведение повторных закупок будет возможно только после внесения изменений в план-график (например, ч.4ст.55 и ч.4 ст.71 Закона).  Требования об обязательном планировании закупок вступят в силу с 1 января 2015 г. (ч. 2 ст. 114 Закона), требование об осуществлении закупок только в соответствии с утвержденными планами-графиками – с 1 января 2016 г.( ч. 3 ст. 114 Закона).      </vt:lpstr>
      <vt:lpstr>Обоснование закупок</vt:lpstr>
      <vt:lpstr>Нормирование</vt:lpstr>
      <vt:lpstr>Общественное обсуждение закупок</vt:lpstr>
      <vt:lpstr>Единая информационная система</vt:lpstr>
      <vt:lpstr>Презентация PowerPoint</vt:lpstr>
      <vt:lpstr> Требования к участникам закупок </vt:lpstr>
      <vt:lpstr>Презентация PowerPoint</vt:lpstr>
      <vt:lpstr>Начальная (максимальная) цена контракта</vt:lpstr>
      <vt:lpstr> Обеспечение заявок </vt:lpstr>
      <vt:lpstr>Обеспечение исполнения контракта</vt:lpstr>
      <vt:lpstr>Повышенный размер обеспечения как средство борьбы с демпингом </vt:lpstr>
      <vt:lpstr>Способы осуществления закупок </vt:lpstr>
      <vt:lpstr>Запрос котировок и запрос предложений</vt:lpstr>
      <vt:lpstr> Случаи проведения запроса котировок  </vt:lpstr>
      <vt:lpstr>Случаи проведения запроса предложений </vt:lpstr>
      <vt:lpstr>Презентация PowerPoint</vt:lpstr>
      <vt:lpstr>Презентация PowerPoint</vt:lpstr>
      <vt:lpstr> Осуществление закупок у единственного поставщика (подрядчика, исполнителя) </vt:lpstr>
      <vt:lpstr>Исполнение контракта</vt:lpstr>
      <vt:lpstr>Изменение контракта</vt:lpstr>
      <vt:lpstr>Вне зависимости от содержания конкурсной документации можно по соглашению сторон изменить содержание контракта в следующих случаях:</vt:lpstr>
      <vt:lpstr>Презентация PowerPoint</vt:lpstr>
      <vt:lpstr>Расторжение контракта</vt:lpstr>
      <vt:lpstr> Мониторинг закупок </vt:lpstr>
      <vt:lpstr> Аудит в сфере закупок </vt:lpstr>
      <vt:lpstr>Государственный контроль в сфере закупок</vt:lpstr>
      <vt:lpstr>Презентация PowerPoint</vt:lpstr>
      <vt:lpstr> Обжалование действий, нарушающих права и интересы участников закупок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Федеральный закон «О контрактной системе в сфере закупок товаров, работ, услуг для обеспечения государственных и муниципальных нужд» № 44-ФЗ, вступает в силу с 1 января 2014 г. Окончательно вступает в силу с 1 января 2017 г.</dc:title>
  <dc:creator>Галина Дроздова</dc:creator>
  <cp:lastModifiedBy>Галина Дроздова</cp:lastModifiedBy>
  <cp:revision>67</cp:revision>
  <cp:lastPrinted>2013-11-26T10:35:11Z</cp:lastPrinted>
  <dcterms:created xsi:type="dcterms:W3CDTF">2013-11-26T07:33:28Z</dcterms:created>
  <dcterms:modified xsi:type="dcterms:W3CDTF">2014-02-12T13:24:28Z</dcterms:modified>
</cp:coreProperties>
</file>