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14" r:id="rId2"/>
    <p:sldId id="377" r:id="rId3"/>
    <p:sldId id="370" r:id="rId4"/>
    <p:sldId id="379" r:id="rId5"/>
    <p:sldId id="364" r:id="rId6"/>
    <p:sldId id="381" r:id="rId7"/>
    <p:sldId id="374" r:id="rId8"/>
    <p:sldId id="343" r:id="rId9"/>
    <p:sldId id="382" r:id="rId10"/>
    <p:sldId id="386" r:id="rId11"/>
    <p:sldId id="384" r:id="rId12"/>
    <p:sldId id="383" r:id="rId13"/>
    <p:sldId id="346" r:id="rId14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CCFF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7" autoAdjust="0"/>
    <p:restoredTop sz="94660"/>
  </p:normalViewPr>
  <p:slideViewPr>
    <p:cSldViewPr>
      <p:cViewPr>
        <p:scale>
          <a:sx n="100" d="100"/>
          <a:sy n="100" d="100"/>
        </p:scale>
        <p:origin x="-16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462406776605647E-2"/>
          <c:y val="0.14195577185190805"/>
          <c:w val="0.28258479458057167"/>
          <c:h val="0.8580442281480918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Учреждения, реализующие программы СПО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00FF00"/>
              </a:solidFill>
            </c:spPr>
          </c:dPt>
          <c:dPt>
            <c:idx val="3"/>
            <c:bubble3D val="0"/>
            <c:spPr>
              <a:solidFill>
                <a:srgbClr val="FF00FF"/>
              </a:solidFill>
            </c:spPr>
          </c:dPt>
          <c:dLbls>
            <c:dLbl>
              <c:idx val="0"/>
              <c:layout>
                <c:manualLayout>
                  <c:x val="-8.7742029058269916E-2"/>
                  <c:y val="-0.1581953195676670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565063134377068E-2"/>
                  <c:y val="0.1035763883378037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398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Государственные профессиональные образовательные организации</c:v>
                </c:pt>
                <c:pt idx="1">
                  <c:v>Негосударственные профессиональные образовательные организации</c:v>
                </c:pt>
                <c:pt idx="2">
                  <c:v>Государственные образовательные организации высшего образования</c:v>
                </c:pt>
                <c:pt idx="3">
                  <c:v>Неосударственные образовательные организации высшего образования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8</c:v>
                </c:pt>
                <c:pt idx="2">
                  <c:v>14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7">
          <a:noFill/>
        </a:ln>
      </c:spPr>
    </c:plotArea>
    <c:legend>
      <c:legendPos val="r"/>
      <c:layout>
        <c:manualLayout>
          <c:xMode val="edge"/>
          <c:yMode val="edge"/>
          <c:x val="0.32047651323074527"/>
          <c:y val="0.29380723242927964"/>
          <c:w val="0.67102323155407917"/>
          <c:h val="0.5951414349022947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29338725569655"/>
          <c:y val="3.9043703195475996E-2"/>
          <c:w val="0.88332375637679605"/>
          <c:h val="0.684524798767955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обучающиеся по программам  высшего профессионального образования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912179255511385E-3"/>
                  <c:y val="0.10552350459899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782435851102277E-3"/>
                  <c:y val="8.1341034795060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8912179255511385E-3"/>
                  <c:y val="4.6166533262061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150529</c:v>
                </c:pt>
                <c:pt idx="1">
                  <c:v>141730</c:v>
                </c:pt>
                <c:pt idx="2">
                  <c:v>130848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обучающиеся по программам  подготовки специалистов среднего звена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912179255511385E-3"/>
                  <c:y val="7.03490030659978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456089627755693E-3"/>
                  <c:y val="6.5952190374373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8912179255511385E-3"/>
                  <c:y val="7.03490030659978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51779</c:v>
                </c:pt>
                <c:pt idx="1">
                  <c:v>54091</c:v>
                </c:pt>
                <c:pt idx="2">
                  <c:v>55011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обучающиеся по программам  подготовки квалифицированных рабочих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912179255511385E-3"/>
                  <c:y val="5.4960158645310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912179255511385E-3"/>
                  <c:y val="5.9356971336935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56089627755693E-3"/>
                  <c:y val="5.2761752299498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13407</c:v>
                </c:pt>
                <c:pt idx="1">
                  <c:v>11643</c:v>
                </c:pt>
                <c:pt idx="2">
                  <c:v>9900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608832"/>
        <c:axId val="56174848"/>
      </c:barChart>
      <c:catAx>
        <c:axId val="16760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6174848"/>
        <c:crosses val="autoZero"/>
        <c:auto val="1"/>
        <c:lblAlgn val="ctr"/>
        <c:lblOffset val="100"/>
        <c:noMultiLvlLbl val="0"/>
      </c:catAx>
      <c:valAx>
        <c:axId val="56174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608832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>
        <c:manualLayout>
          <c:xMode val="edge"/>
          <c:yMode val="edge"/>
          <c:x val="1.503166383725328E-2"/>
          <c:y val="0.81118378324620466"/>
          <c:w val="0.98496828481911392"/>
          <c:h val="0.1888162741616974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29338725569655"/>
          <c:y val="3.9043703195475996E-2"/>
          <c:w val="0.88332375637679605"/>
          <c:h val="0.6356521080056211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прием бюджетный по программам подготовки квалифицированных рабочих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4913</c:v>
                </c:pt>
                <c:pt idx="1">
                  <c:v>3990</c:v>
                </c:pt>
                <c:pt idx="2">
                  <c:v>3883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прием бюджетный по программам подготовки специалистов среднего звена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12690</c:v>
                </c:pt>
                <c:pt idx="1">
                  <c:v>12656</c:v>
                </c:pt>
                <c:pt idx="2">
                  <c:v>12430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прием внебюджетный по программам подготовки специалистов среднего звена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3700</c:v>
                </c:pt>
                <c:pt idx="1">
                  <c:v>3517</c:v>
                </c:pt>
                <c:pt idx="2">
                  <c:v>3832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прием бюджетный по программам высшего профессионального образования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10721</c:v>
                </c:pt>
                <c:pt idx="1">
                  <c:v>11133</c:v>
                </c:pt>
                <c:pt idx="2">
                  <c:v>10697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прием внебюджетный по программам высшего профессионального образования</c:v>
                </c:pt>
              </c:strCache>
            </c:strRef>
          </c:tx>
          <c:spPr>
            <a:solidFill>
              <a:srgbClr val="FF00FF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18065</c:v>
                </c:pt>
                <c:pt idx="1">
                  <c:v>19832</c:v>
                </c:pt>
                <c:pt idx="2">
                  <c:v>17775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8738048"/>
        <c:axId val="56176000"/>
      </c:barChart>
      <c:catAx>
        <c:axId val="14873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6176000"/>
        <c:crosses val="autoZero"/>
        <c:auto val="1"/>
        <c:lblAlgn val="ctr"/>
        <c:lblOffset val="100"/>
        <c:noMultiLvlLbl val="0"/>
      </c:catAx>
      <c:valAx>
        <c:axId val="56176000"/>
        <c:scaling>
          <c:orientation val="minMax"/>
          <c:max val="55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8738048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>
        <c:manualLayout>
          <c:xMode val="edge"/>
          <c:yMode val="edge"/>
          <c:x val="1.503166383725328E-2"/>
          <c:y val="0.73308129411352452"/>
          <c:w val="0.9600685883928648"/>
          <c:h val="0.266918705886475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815184513548675E-2"/>
          <c:y val="3.481111838053659E-2"/>
          <c:w val="0.83140829334375033"/>
          <c:h val="0.582663917067745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школьников - выпускников 9 классов, чел.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2614817489414756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446660048525073E-3"/>
                  <c:y val="0.2796693714415819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3341432570592293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.326727414375083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2668870125542654E-3"/>
                  <c:y val="0.3124066461751163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27917</c:v>
                </c:pt>
                <c:pt idx="1">
                  <c:v>25605</c:v>
                </c:pt>
                <c:pt idx="2">
                  <c:v>24904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741120"/>
        <c:axId val="56178880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Процент выпускников 9 классов, поступивших на обучение по программам подготовки квалифицированных рабочих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diamond"/>
            <c:size val="6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dLbls>
            <c:dLbl>
              <c:idx val="0"/>
              <c:layout>
                <c:manualLayout>
                  <c:x val="-3.413610405295469E-2"/>
                  <c:y val="-3.91931760668567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4179661041246314E-2"/>
                  <c:y val="-5.44349667595233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0658063082594E-2"/>
                  <c:y val="-5.00801694187614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135992058230091E-2"/>
                  <c:y val="-4.57253720779995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2757440033544556E-2"/>
                  <c:y val="-5.66123654299042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999" b="1">
                    <a:solidFill>
                      <a:srgbClr val="FF00F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10.199999999999999</c:v>
                </c:pt>
                <c:pt idx="1">
                  <c:v>9</c:v>
                </c:pt>
                <c:pt idx="2">
                  <c:v>10.3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Процент выпускников 9 классов, поступивших на обучение по программам подготовки специалистов среднего звена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6"/>
            <c:spPr>
              <a:solidFill>
                <a:srgbClr val="0070C0"/>
              </a:solidFill>
              <a:ln>
                <a:solidFill>
                  <a:srgbClr val="00B0F0"/>
                </a:solidFill>
              </a:ln>
            </c:spPr>
          </c:marker>
          <c:dLbls>
            <c:dLbl>
              <c:idx val="0"/>
              <c:layout>
                <c:manualLayout>
                  <c:x val="-3.4135992058230091E-2"/>
                  <c:y val="2.61286125958569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291326053377581E-2"/>
                  <c:y val="3.266098005571397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0658063082594E-2"/>
                  <c:y val="3.91931760668567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247657070361356E-2"/>
                  <c:y val="3.04835813853330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1291438048102076E-2"/>
                  <c:y val="3.70157773964758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999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0.0</c:formatCode>
                <c:ptCount val="3"/>
                <c:pt idx="0">
                  <c:v>33.700000000000003</c:v>
                </c:pt>
                <c:pt idx="1">
                  <c:v>35</c:v>
                </c:pt>
                <c:pt idx="2">
                  <c:v>32.4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741632"/>
        <c:axId val="56179456"/>
      </c:lineChart>
      <c:catAx>
        <c:axId val="14874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6178880"/>
        <c:crosses val="autoZero"/>
        <c:auto val="1"/>
        <c:lblAlgn val="ctr"/>
        <c:lblOffset val="100"/>
        <c:noMultiLvlLbl val="0"/>
      </c:catAx>
      <c:valAx>
        <c:axId val="56178880"/>
        <c:scaling>
          <c:orientation val="minMax"/>
          <c:max val="30000"/>
        </c:scaling>
        <c:delete val="0"/>
        <c:axPos val="l"/>
        <c:numFmt formatCode="General" sourceLinked="1"/>
        <c:majorTickMark val="out"/>
        <c:minorTickMark val="none"/>
        <c:tickLblPos val="nextTo"/>
        <c:crossAx val="148741120"/>
        <c:crosses val="autoZero"/>
        <c:crossBetween val="between"/>
      </c:valAx>
      <c:catAx>
        <c:axId val="148741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6179456"/>
        <c:crosses val="autoZero"/>
        <c:auto val="1"/>
        <c:lblAlgn val="ctr"/>
        <c:lblOffset val="100"/>
        <c:noMultiLvlLbl val="0"/>
      </c:catAx>
      <c:valAx>
        <c:axId val="56179456"/>
        <c:scaling>
          <c:orientation val="minMax"/>
          <c:max val="100"/>
        </c:scaling>
        <c:delete val="0"/>
        <c:axPos val="r"/>
        <c:numFmt formatCode="0.0" sourceLinked="1"/>
        <c:majorTickMark val="out"/>
        <c:minorTickMark val="none"/>
        <c:tickLblPos val="nextTo"/>
        <c:crossAx val="148741632"/>
        <c:crosses val="max"/>
        <c:crossBetween val="between"/>
      </c:valAx>
      <c:spPr>
        <a:noFill/>
        <a:ln w="25385">
          <a:noFill/>
        </a:ln>
      </c:spPr>
    </c:plotArea>
    <c:legend>
      <c:legendPos val="b"/>
      <c:layout>
        <c:manualLayout>
          <c:xMode val="edge"/>
          <c:yMode val="edge"/>
          <c:x val="2.3500159494988501E-2"/>
          <c:y val="0.69221055720515878"/>
          <c:w val="0.96845726373755514"/>
          <c:h val="0.294394146926421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7815184513548675E-2"/>
          <c:y val="3.481111838053659E-2"/>
          <c:w val="0.83140829334375033"/>
          <c:h val="0.582663917067745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школьников - выпускников 11 классов, чел.</c:v>
                </c:pt>
              </c:strCache>
            </c:strRef>
          </c:tx>
          <c:spPr>
            <a:solidFill>
              <a:srgbClr val="00FF00"/>
            </a:solidFill>
            <a:ln>
              <a:solidFill>
                <a:srgbClr val="92D050"/>
              </a:solidFill>
            </a:ln>
          </c:spPr>
          <c:invertIfNegative val="0"/>
          <c:dLbls>
            <c:dLbl>
              <c:idx val="0"/>
              <c:layout>
                <c:manualLayout>
                  <c:x val="-4.2674253200568994E-3"/>
                  <c:y val="0.170053014511499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6902364444842684E-3"/>
                  <c:y val="0.170825889264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708779970322569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.326727414375083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2668870125542654E-3"/>
                  <c:y val="0.3124066461751163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13665</c:v>
                </c:pt>
                <c:pt idx="1">
                  <c:v>16340</c:v>
                </c:pt>
                <c:pt idx="2">
                  <c:v>15155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524736"/>
        <c:axId val="149670144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Процент выпускников 11 классов, поступивших на обучение по программам подготовки квалифицированных рабочих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diamond"/>
            <c:size val="6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dLbls>
            <c:dLbl>
              <c:idx val="0"/>
              <c:layout>
                <c:manualLayout>
                  <c:x val="-2.702377885552357E-2"/>
                  <c:y val="-3.48393563799362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714463323663491E-2"/>
                  <c:y val="-3.0489386213347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6862042315833231E-3"/>
                  <c:y val="-1.74271344001598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135992058230091E-2"/>
                  <c:y val="-4.57253720779995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2757440033544556E-2"/>
                  <c:y val="-5.66123654299042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999" b="1">
                    <a:solidFill>
                      <a:srgbClr val="FF00FF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1.9</c:v>
                </c:pt>
                <c:pt idx="1">
                  <c:v>2.5</c:v>
                </c:pt>
                <c:pt idx="2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Процент выпускников 11 классов, поступивших на обучение по программам подготовки специалистов среднего звена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diamond"/>
            <c:size val="6"/>
            <c:spPr>
              <a:solidFill>
                <a:srgbClr val="0070C0"/>
              </a:solidFill>
              <a:ln>
                <a:solidFill>
                  <a:srgbClr val="00B0F0"/>
                </a:solidFill>
              </a:ln>
            </c:spPr>
          </c:marker>
          <c:dLbls>
            <c:dLbl>
              <c:idx val="0"/>
              <c:layout>
                <c:manualLayout>
                  <c:x val="-3.4136042383037822E-2"/>
                  <c:y val="-4.57082825468288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5558741501551284E-2"/>
                  <c:y val="-5.00603095989878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0656578667247E-2"/>
                  <c:y val="-6.09429483363480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247657070361356E-2"/>
                  <c:y val="3.04835813853330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1291438048102076E-2"/>
                  <c:y val="3.70157773964758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999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0.0</c:formatCode>
                <c:ptCount val="3"/>
                <c:pt idx="0">
                  <c:v>10.199999999999999</c:v>
                </c:pt>
                <c:pt idx="1">
                  <c:v>9.9</c:v>
                </c:pt>
                <c:pt idx="2">
                  <c:v>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Процент выпускников 11 классов, поступивших на обучение по программам высшего образования</c:v>
                </c:pt>
              </c:strCache>
            </c:strRef>
          </c:tx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1E09"/>
                </a:solidFill>
              </a:ln>
            </c:spPr>
          </c:marker>
          <c:dPt>
            <c:idx val="1"/>
            <c:bubble3D val="0"/>
            <c:spPr>
              <a:ln>
                <a:solidFill>
                  <a:srgbClr val="FF1E09"/>
                </a:solidFill>
              </a:ln>
            </c:spPr>
          </c:dPt>
          <c:dPt>
            <c:idx val="2"/>
            <c:bubble3D val="0"/>
            <c:spPr>
              <a:ln>
                <a:solidFill>
                  <a:srgbClr val="FF1E09"/>
                </a:solidFill>
              </a:ln>
            </c:spPr>
          </c:dPt>
          <c:dLbls>
            <c:dLbl>
              <c:idx val="0"/>
              <c:layout>
                <c:manualLayout>
                  <c:x val="-3.4139402560455195E-2"/>
                  <c:y val="3.4829928987739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096728307254626E-2"/>
                  <c:y val="-3.700679954947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4352773826459E-2"/>
                  <c:y val="-3.4829928987739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Лист1!$E$2:$E$4</c:f>
              <c:numCache>
                <c:formatCode>0.0</c:formatCode>
                <c:ptCount val="3"/>
                <c:pt idx="0">
                  <c:v>79.3</c:v>
                </c:pt>
                <c:pt idx="1">
                  <c:v>81.5</c:v>
                </c:pt>
                <c:pt idx="2">
                  <c:v>92.7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525760"/>
        <c:axId val="149670720"/>
      </c:lineChart>
      <c:catAx>
        <c:axId val="153524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9670144"/>
        <c:crosses val="autoZero"/>
        <c:auto val="1"/>
        <c:lblAlgn val="ctr"/>
        <c:lblOffset val="100"/>
        <c:noMultiLvlLbl val="0"/>
      </c:catAx>
      <c:valAx>
        <c:axId val="149670144"/>
        <c:scaling>
          <c:orientation val="minMax"/>
          <c:max val="17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53524736"/>
        <c:crosses val="autoZero"/>
        <c:crossBetween val="between"/>
        <c:minorUnit val="1000"/>
      </c:valAx>
      <c:catAx>
        <c:axId val="153525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9670720"/>
        <c:crosses val="autoZero"/>
        <c:auto val="1"/>
        <c:lblAlgn val="ctr"/>
        <c:lblOffset val="100"/>
        <c:noMultiLvlLbl val="0"/>
      </c:catAx>
      <c:valAx>
        <c:axId val="149670720"/>
        <c:scaling>
          <c:orientation val="minMax"/>
          <c:max val="100"/>
        </c:scaling>
        <c:delete val="0"/>
        <c:axPos val="r"/>
        <c:numFmt formatCode="0.0" sourceLinked="1"/>
        <c:majorTickMark val="out"/>
        <c:minorTickMark val="none"/>
        <c:tickLblPos val="nextTo"/>
        <c:crossAx val="153525760"/>
        <c:crosses val="max"/>
        <c:crossBetween val="between"/>
      </c:valAx>
      <c:spPr>
        <a:noFill/>
        <a:ln w="25385">
          <a:noFill/>
        </a:ln>
      </c:spPr>
    </c:plotArea>
    <c:legend>
      <c:legendPos val="b"/>
      <c:layout>
        <c:manualLayout>
          <c:xMode val="edge"/>
          <c:yMode val="edge"/>
          <c:x val="1.4965334169644157E-2"/>
          <c:y val="0.69221055720515878"/>
          <c:w val="0.96849217638691321"/>
          <c:h val="0.2947282194244388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814005794286E-2"/>
          <c:y val="7.5002629734433265E-2"/>
          <c:w val="0.55290271290665571"/>
          <c:h val="0.849998385707575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  <c:spPr>
              <a:solidFill>
                <a:srgbClr val="FFCCFF"/>
              </a:solidFill>
            </c:spPr>
          </c:dPt>
          <c:dPt>
            <c:idx val="2"/>
            <c:bubble3D val="0"/>
            <c:spPr>
              <a:solidFill>
                <a:srgbClr val="00FF00"/>
              </a:solidFill>
            </c:spPr>
          </c:dPt>
          <c:dPt>
            <c:idx val="3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Pt>
            <c:idx val="4"/>
            <c:bubble3D val="0"/>
          </c:dPt>
          <c:dPt>
            <c:idx val="5"/>
            <c:bubble3D val="0"/>
            <c:spPr>
              <a:solidFill>
                <a:srgbClr val="FF00FF"/>
              </a:solidFill>
            </c:spPr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7"/>
            <c:bubble3D val="0"/>
            <c:spPr>
              <a:solidFill>
                <a:schemeClr val="tx1"/>
              </a:solidFill>
            </c:spPr>
          </c:dPt>
          <c:dPt>
            <c:idx val="8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3258616704734053"/>
                  <c:y val="0.1476515169662133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3239907626608352"/>
                  <c:y val="-0.1281197936899565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1335261373273432E-2"/>
                  <c:y val="-0.1701953710425100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5049288880021717E-2"/>
                  <c:y val="-0.1424257225867977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1353960289558269"/>
                  <c:y val="-0.1118518919680793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798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5.721861608599086E-2"/>
                  <c:y val="4.266088854126634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7.3271276100264848E-2"/>
                  <c:y val="0.1075997068583821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9.6188033800089265E-2"/>
                  <c:y val="9.971276009635764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7.5328597238034228E-2"/>
                  <c:y val="0.1066054415888247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2798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Промышленно-технические</c:v>
                </c:pt>
                <c:pt idx="1">
                  <c:v>Строительство</c:v>
                </c:pt>
                <c:pt idx="2">
                  <c:v>Транспорт</c:v>
                </c:pt>
                <c:pt idx="3">
                  <c:v>Сельское хозяйство</c:v>
                </c:pt>
                <c:pt idx="4">
                  <c:v>Сфера обслуживания и потребительские товары</c:v>
                </c:pt>
                <c:pt idx="5">
                  <c:v>Здравоохранение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Гуманитарные, социальные и экономические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30.8</c:v>
                </c:pt>
                <c:pt idx="1">
                  <c:v>6.7</c:v>
                </c:pt>
                <c:pt idx="2">
                  <c:v>12.3</c:v>
                </c:pt>
                <c:pt idx="3">
                  <c:v>7.4</c:v>
                </c:pt>
                <c:pt idx="4">
                  <c:v>15.3</c:v>
                </c:pt>
                <c:pt idx="5">
                  <c:v>9.1999999999999993</c:v>
                </c:pt>
                <c:pt idx="6">
                  <c:v>6.7</c:v>
                </c:pt>
                <c:pt idx="7">
                  <c:v>2.8</c:v>
                </c:pt>
                <c:pt idx="8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0">
          <a:noFill/>
        </a:ln>
      </c:spPr>
    </c:plotArea>
    <c:legend>
      <c:legendPos val="r"/>
      <c:layout>
        <c:manualLayout>
          <c:xMode val="edge"/>
          <c:yMode val="edge"/>
          <c:x val="0.59297771989027681"/>
          <c:y val="7.4420790142331994E-2"/>
          <c:w val="0.39841888185029506"/>
          <c:h val="0.888634999456695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9374887951077"/>
          <c:y val="3.8626035463335123E-2"/>
          <c:w val="0.63877874499514808"/>
          <c:h val="0.86161466615802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Западное</c:v>
                </c:pt>
                <c:pt idx="1">
                  <c:v>Отрадненское</c:v>
                </c:pt>
                <c:pt idx="2">
                  <c:v>Поволжское</c:v>
                </c:pt>
                <c:pt idx="3">
                  <c:v>Самарское</c:v>
                </c:pt>
                <c:pt idx="4">
                  <c:v>Северо-Восточное</c:v>
                </c:pt>
                <c:pt idx="5">
                  <c:v>Северное</c:v>
                </c:pt>
                <c:pt idx="6">
                  <c:v>Тольяттинское</c:v>
                </c:pt>
                <c:pt idx="7">
                  <c:v>Центральное</c:v>
                </c:pt>
                <c:pt idx="8">
                  <c:v>Юго-Восточное</c:v>
                </c:pt>
                <c:pt idx="9">
                  <c:v>Юго-Западное</c:v>
                </c:pt>
                <c:pt idx="10">
                  <c:v>Кинельское</c:v>
                </c:pt>
                <c:pt idx="11">
                  <c:v>Южное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88.6</c:v>
                </c:pt>
                <c:pt idx="1">
                  <c:v>96.3</c:v>
                </c:pt>
                <c:pt idx="2">
                  <c:v>100</c:v>
                </c:pt>
                <c:pt idx="3">
                  <c:v>87</c:v>
                </c:pt>
                <c:pt idx="4">
                  <c:v>86.4</c:v>
                </c:pt>
                <c:pt idx="5">
                  <c:v>92.7</c:v>
                </c:pt>
                <c:pt idx="6">
                  <c:v>92.4</c:v>
                </c:pt>
                <c:pt idx="7">
                  <c:v>100</c:v>
                </c:pt>
                <c:pt idx="8">
                  <c:v>99.5</c:v>
                </c:pt>
                <c:pt idx="9">
                  <c:v>100</c:v>
                </c:pt>
                <c:pt idx="10">
                  <c:v>85.6</c:v>
                </c:pt>
                <c:pt idx="1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514944"/>
        <c:axId val="149673600"/>
      </c:barChart>
      <c:catAx>
        <c:axId val="170514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49673600"/>
        <c:crosses val="autoZero"/>
        <c:auto val="1"/>
        <c:lblAlgn val="ctr"/>
        <c:lblOffset val="100"/>
        <c:noMultiLvlLbl val="0"/>
      </c:catAx>
      <c:valAx>
        <c:axId val="149673600"/>
        <c:scaling>
          <c:orientation val="minMax"/>
          <c:max val="10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0514944"/>
        <c:crosses val="autoZero"/>
        <c:crossBetween val="between"/>
      </c:valAx>
      <c:spPr>
        <a:noFill/>
        <a:ln w="25395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90EBCD-FF6A-4420-870B-2C3B4B430870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D1F8A42-F6A2-423A-9ABF-0A091859C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43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25791A-1987-4A89-8A82-1C3AF3FEE89B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1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1CE51F-1BBE-4193-A3B8-378DA869A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773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C940A0-7D3D-4040-B128-764DC99D5D55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E8113D-5F36-4503-B2AC-C16233AE99D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E8113D-5F36-4503-B2AC-C16233AE99D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E8113D-5F36-4503-B2AC-C16233AE99D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B891EC-26D9-46D4-8A26-3B135AE6B30E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C07240-1DFF-489B-8DF5-1A7181DB5C5A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87EF43-415A-4D81-B2C8-F9629A421DBE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7A9C56-91A0-4AA4-9D37-C5BF9840445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AA2C9E-058F-4051-9317-6BDB633FB874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AA2C9E-058F-4051-9317-6BDB633FB874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22BD9D-4496-4332-990A-69C80C02C567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B2E2CB-7C2A-47A6-BFA4-AB0290E655E8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55253C-7948-4A98-BC58-03232EE59D7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59B27-26B9-4A71-8182-7D34A44F815A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D549-401C-4570-86F6-E90ECED4D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05745-F6C5-4A7D-91FD-2F0C4830E0BA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B93C-7733-4D53-862B-3F245D4B5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8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01B7-B13C-4F15-9C47-096E478B2E31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47F7D-FDD1-4FBC-8888-D8AA46FB4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54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83B4-904C-426F-862A-F85E4EC32F16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0111B-3B2C-44E2-BACB-7824E66B8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3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FC70-4A58-448D-A93A-4C59D0D38F8A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A9D5B-4AE1-423D-A90F-CDAC7DFA0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0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66B23-8FFD-4FAE-9CCA-B3A414A95089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CC098-0230-41A7-844B-DEA2D13EB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1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09DC8-8134-4C79-8D88-D3425B9C736C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E826-4A3A-4FA1-9320-8EE67D48E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5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751DD-73C4-4004-B9E5-42C74611F7FB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A04B-048C-4A01-ABA1-AF6B75828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87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F5E44-54D7-451E-A952-AB33C69ED235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4A78-7A98-4612-8D38-C794EEA9D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158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/>
          <a:lstStyle>
            <a:lvl1pPr algn="l">
              <a:buNone/>
              <a:defRPr sz="5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377CB-F965-4D27-B818-6569315CB527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EAC72-3ACB-480D-A829-879CADF7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8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/>
          <a:lstStyle>
            <a:lvl1pPr algn="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31B30-A2E3-4B73-9CC5-CCE7B66C31E1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451C9-B95E-41A2-A73B-D4380AE7D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5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2179638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42C3DC-44D5-4D4A-B4A2-71D4C56F1F69}" type="datetimeFigureOut">
              <a:rPr lang="ru-RU"/>
              <a:pPr>
                <a:defRPr/>
              </a:pPr>
              <a:t>11.02.2014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2DB37F-EFF6-4856-AB89-7704F180D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96" r:id="rId2"/>
    <p:sldLayoutId id="2147483804" r:id="rId3"/>
    <p:sldLayoutId id="2147483797" r:id="rId4"/>
    <p:sldLayoutId id="2147483798" r:id="rId5"/>
    <p:sldLayoutId id="2147483799" r:id="rId6"/>
    <p:sldLayoutId id="2147483800" r:id="rId7"/>
    <p:sldLayoutId id="2147483805" r:id="rId8"/>
    <p:sldLayoutId id="2147483806" r:id="rId9"/>
    <p:sldLayoutId id="2147483801" r:id="rId10"/>
    <p:sldLayoutId id="214748380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rgbClr val="FFFFD2"/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9pPr>
    </p:titleStyle>
    <p:bodyStyle>
      <a:lvl1pPr marL="319088" indent="-3190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27305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Font typeface="Wingdings 2" pitchFamily="18" charset="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28600" algn="l" rtl="0" eaLnBrk="1" fontAlgn="base" hangingPunct="1">
        <a:spcBef>
          <a:spcPct val="20000"/>
        </a:spcBef>
        <a:spcAft>
          <a:spcPct val="0"/>
        </a:spcAft>
        <a:buClr>
          <a:srgbClr val="00B0F0"/>
        </a:buClr>
        <a:buFont typeface="Wingdings 2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 2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3284984"/>
            <a:ext cx="8713663" cy="201622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Профессиональное</a:t>
            </a:r>
            <a:br>
              <a:rPr lang="ru-RU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образование</a:t>
            </a:r>
            <a:endParaRPr lang="ru-RU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05338" y="836613"/>
            <a:ext cx="4214812" cy="1079500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Министерство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образования и науки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Самарской области</a:t>
            </a:r>
            <a:endParaRPr lang="ru-RU" sz="3600" dirty="0"/>
          </a:p>
        </p:txBody>
      </p:sp>
      <p:pic>
        <p:nvPicPr>
          <p:cNvPr id="6148" name="Picture 3" descr="Флаг обла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356393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4651" y="260648"/>
            <a:ext cx="8784976" cy="100811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effectLst/>
              </a:rPr>
              <a:t>Система поддержки студентов СПО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58625"/>
              </p:ext>
            </p:extLst>
          </p:nvPr>
        </p:nvGraphicFramePr>
        <p:xfrm>
          <a:off x="174650" y="2060848"/>
          <a:ext cx="8429797" cy="31630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909518"/>
                <a:gridCol w="2520279"/>
              </a:tblGrid>
              <a:tr h="397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 smtClean="0">
                          <a:effectLst/>
                        </a:rPr>
                        <a:t>2013 год</a:t>
                      </a:r>
                      <a:endParaRPr lang="ru-RU" sz="24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Дополнительные к назначаемой стипендии выплаты в размере 100 %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effectLst/>
                        </a:rPr>
                        <a:t>31269 </a:t>
                      </a:r>
                      <a:r>
                        <a:rPr lang="ru-RU" sz="1800" kern="1200" dirty="0" smtClean="0">
                          <a:effectLst/>
                        </a:rPr>
                        <a:t>тыс. руб.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Стипендия Правительства Российской</a:t>
                      </a:r>
                      <a:r>
                        <a:rPr lang="ru-RU" sz="2000" kern="1200" baseline="0" dirty="0" smtClean="0"/>
                        <a:t> Федерации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effectLst/>
                        </a:rPr>
                        <a:t>1024 </a:t>
                      </a:r>
                      <a:r>
                        <a:rPr lang="ru-RU" sz="1800" kern="1200" dirty="0" smtClean="0">
                          <a:effectLst/>
                        </a:rPr>
                        <a:t>тыс. руб.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Премия Губернатора Самарской области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effectLst/>
                        </a:rPr>
                        <a:t>1845 </a:t>
                      </a:r>
                      <a:r>
                        <a:rPr lang="ru-RU" sz="1800" kern="1200" dirty="0" smtClean="0">
                          <a:effectLst/>
                        </a:rPr>
                        <a:t>тыс. руб.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Премия им. Д.И. Козлова</a:t>
                      </a:r>
                      <a:endParaRPr lang="ru-RU" sz="1600" dirty="0">
                        <a:solidFill>
                          <a:schemeClr val="accent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280 </a:t>
                      </a:r>
                      <a:r>
                        <a:rPr lang="ru-RU" sz="1800" kern="1200" dirty="0" smtClean="0">
                          <a:effectLst/>
                        </a:rPr>
                        <a:t>тыс. руб.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37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4651" y="260648"/>
            <a:ext cx="8784976" cy="100811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/>
              </a:rPr>
              <a:t>Возрастной состав преподавателей и </a:t>
            </a:r>
            <a:r>
              <a:rPr lang="ru-RU" sz="3200" dirty="0" smtClean="0">
                <a:effectLst/>
              </a:rPr>
              <a:t>мастеров </a:t>
            </a:r>
            <a:endParaRPr lang="ru-RU" sz="3200" dirty="0">
              <a:effectLst/>
            </a:endParaRPr>
          </a:p>
          <a:p>
            <a:r>
              <a:rPr lang="ru-RU" sz="3200" dirty="0">
                <a:effectLst/>
              </a:rPr>
              <a:t>производственного обучения учреждений </a:t>
            </a:r>
            <a:r>
              <a:rPr lang="ru-RU" sz="3200" dirty="0" smtClean="0">
                <a:effectLst/>
              </a:rPr>
              <a:t>СПО, чел.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060585"/>
              </p:ext>
            </p:extLst>
          </p:nvPr>
        </p:nvGraphicFramePr>
        <p:xfrm>
          <a:off x="174651" y="2060848"/>
          <a:ext cx="8785098" cy="31424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79203"/>
                <a:gridCol w="1901965"/>
                <a:gridCol w="1901965"/>
                <a:gridCol w="1901965"/>
              </a:tblGrid>
              <a:tr h="397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effectLst/>
                        </a:rPr>
                        <a:t>2011/2012</a:t>
                      </a:r>
                      <a:endParaRPr lang="ru-RU" sz="24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 smtClean="0">
                          <a:effectLst/>
                        </a:rPr>
                        <a:t>2012/2013</a:t>
                      </a:r>
                      <a:endParaRPr lang="ru-RU" sz="24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 smtClean="0">
                          <a:effectLst/>
                        </a:rPr>
                        <a:t>2013/2014</a:t>
                      </a:r>
                      <a:endParaRPr lang="ru-RU" sz="2400" b="1" kern="1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Стаж </a:t>
                      </a:r>
                      <a:r>
                        <a:rPr lang="ru-RU" sz="2000" kern="1200" dirty="0"/>
                        <a:t>до 3 лет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75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177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188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Оптимальный </a:t>
                      </a:r>
                      <a:r>
                        <a:rPr lang="ru-RU" sz="2000" kern="1200" dirty="0"/>
                        <a:t>возраст 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1928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1625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1584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err="1"/>
                        <a:t>П</a:t>
                      </a:r>
                      <a:r>
                        <a:rPr lang="ru-RU" sz="2000" kern="1200" dirty="0" err="1" smtClean="0"/>
                        <a:t>редпенсионный</a:t>
                      </a:r>
                      <a:r>
                        <a:rPr lang="ru-RU" sz="2000" kern="1200" dirty="0" smtClean="0"/>
                        <a:t>  </a:t>
                      </a:r>
                      <a:r>
                        <a:rPr lang="ru-RU" sz="2000" kern="1200" dirty="0"/>
                        <a:t>возраст 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388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428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420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0466">
                <a:tc>
                  <a:txBody>
                    <a:bodyPr/>
                    <a:lstStyle/>
                    <a:p>
                      <a:pPr marL="0" algn="l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Пенсионный возраст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837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850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</a:rPr>
                        <a:t>841</a:t>
                      </a: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8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8784976" cy="79208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600" dirty="0"/>
              <a:t>Основные задачи программы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955749"/>
            <a:ext cx="864096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r>
              <a:rPr lang="ru-RU" sz="2400" dirty="0" smtClean="0"/>
              <a:t>Обеспечение соответствия квалификаций выпускников требованиям развивающейся авиационно-космической отрасли Самарской области.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endParaRPr lang="ru-RU" sz="2400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r>
              <a:rPr lang="ru-RU" sz="2400" dirty="0" smtClean="0"/>
              <a:t>Консолидация ресурсов бизнеса, государства и образовательных организаций в развитии региональной системы профессионального образования.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endParaRPr lang="ru-RU" sz="2400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r>
              <a:rPr lang="ru-RU" sz="2400" dirty="0" smtClean="0"/>
              <a:t>Создание и обеспечение широких возможностей для различных категорий населения в приобретении необходимых прикладных квалификаций на протяжении всей трудовой деятельности.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endParaRPr lang="ru-RU" sz="2400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r>
              <a:rPr lang="ru-RU" sz="2400" dirty="0" smtClean="0"/>
              <a:t>Создание условий для успешной социализации и эффективной самореализации обучающихся.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endParaRPr lang="ru-RU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3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2852936"/>
            <a:ext cx="8713663" cy="201622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16632"/>
            <a:ext cx="8784976" cy="11521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Система профессионального образования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Самарской области</a:t>
            </a:r>
            <a:endParaRPr lang="ru-RU" sz="3200" dirty="0"/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411190"/>
              </p:ext>
            </p:extLst>
          </p:nvPr>
        </p:nvGraphicFramePr>
        <p:xfrm>
          <a:off x="90487" y="1124744"/>
          <a:ext cx="8963025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5356" y="1484784"/>
            <a:ext cx="6840760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59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ru-RU" sz="2159" b="1" dirty="0">
                <a:solidFill>
                  <a:prstClr val="white"/>
                </a:solidFill>
                <a:latin typeface="+mn-lt"/>
                <a:cs typeface="+mn-cs"/>
              </a:rPr>
              <a:t>Реализуют программы </a:t>
            </a:r>
            <a:r>
              <a:rPr lang="ru-RU" sz="2159" b="1" dirty="0" smtClean="0">
                <a:solidFill>
                  <a:prstClr val="white"/>
                </a:solidFill>
                <a:latin typeface="+mn-lt"/>
                <a:cs typeface="+mn-cs"/>
              </a:rPr>
              <a:t>подготовки</a:t>
            </a:r>
          </a:p>
          <a:p>
            <a:pPr algn="ctr">
              <a:defRPr sz="2159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ru-RU" sz="2159" b="1" dirty="0" smtClean="0">
                <a:solidFill>
                  <a:prstClr val="white"/>
                </a:solidFill>
                <a:latin typeface="+mn-lt"/>
                <a:cs typeface="+mn-cs"/>
              </a:rPr>
              <a:t>специалистов </a:t>
            </a:r>
            <a:r>
              <a:rPr lang="ru-RU" sz="2159" b="1" dirty="0">
                <a:solidFill>
                  <a:prstClr val="white"/>
                </a:solidFill>
                <a:latin typeface="+mn-lt"/>
                <a:cs typeface="+mn-cs"/>
              </a:rPr>
              <a:t>среднего </a:t>
            </a:r>
            <a:r>
              <a:rPr lang="ru-RU" sz="2159" b="1" dirty="0" smtClean="0">
                <a:solidFill>
                  <a:prstClr val="white"/>
                </a:solidFill>
                <a:latin typeface="+mn-lt"/>
                <a:cs typeface="+mn-cs"/>
              </a:rPr>
              <a:t>звена</a:t>
            </a:r>
            <a:endParaRPr lang="ru-RU" sz="2159" b="1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4832366"/>
            <a:ext cx="6840760" cy="7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59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ru-RU" sz="2159" b="1" dirty="0">
                <a:solidFill>
                  <a:prstClr val="white"/>
                </a:solidFill>
                <a:latin typeface="+mn-lt"/>
                <a:cs typeface="+mn-cs"/>
              </a:rPr>
              <a:t>Реализуют программы </a:t>
            </a:r>
            <a:r>
              <a:rPr lang="ru-RU" sz="2159" b="1" dirty="0" smtClean="0">
                <a:solidFill>
                  <a:prstClr val="white"/>
                </a:solidFill>
                <a:latin typeface="+mn-lt"/>
                <a:cs typeface="+mn-cs"/>
              </a:rPr>
              <a:t>подготовки</a:t>
            </a:r>
          </a:p>
          <a:p>
            <a:pPr algn="ctr">
              <a:defRPr sz="2159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ru-RU" sz="2159" b="1" dirty="0">
                <a:solidFill>
                  <a:prstClr val="white"/>
                </a:solidFill>
                <a:latin typeface="+mn-lt"/>
                <a:cs typeface="+mn-cs"/>
              </a:rPr>
              <a:t>к</a:t>
            </a:r>
            <a:r>
              <a:rPr lang="ru-RU" sz="2159" b="1" dirty="0" smtClean="0">
                <a:solidFill>
                  <a:prstClr val="white"/>
                </a:solidFill>
                <a:latin typeface="+mn-lt"/>
                <a:cs typeface="+mn-cs"/>
              </a:rPr>
              <a:t>валифицированных рабочих (служащих)</a:t>
            </a:r>
            <a:endParaRPr lang="ru-RU" sz="2159" b="1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564559"/>
            <a:ext cx="597666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defRPr/>
            </a:pPr>
            <a:r>
              <a:rPr lang="ru-RU" sz="1900" dirty="0"/>
              <a:t>47 профессиональных образовательных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126867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8784976" cy="11521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Динамика численности студентов, обучающихся по программам СПО и ВПО</a:t>
            </a:r>
            <a:endParaRPr lang="ru-RU" sz="3200" dirty="0"/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370685"/>
              </p:ext>
            </p:extLst>
          </p:nvPr>
        </p:nvGraphicFramePr>
        <p:xfrm>
          <a:off x="179388" y="836613"/>
          <a:ext cx="8785225" cy="577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-27384"/>
            <a:ext cx="8784976" cy="11521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Динамика численности принятых на обучение по программам СПО и ВПО</a:t>
            </a:r>
            <a:endParaRPr lang="ru-RU" sz="3200" dirty="0"/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785289"/>
              </p:ext>
            </p:extLst>
          </p:nvPr>
        </p:nvGraphicFramePr>
        <p:xfrm>
          <a:off x="179388" y="620688"/>
          <a:ext cx="8785225" cy="6192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6232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9217024" cy="129614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Движение выпускников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9 класса общеобразовательных школ</a:t>
            </a:r>
          </a:p>
        </p:txBody>
      </p:sp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19311"/>
              </p:ext>
            </p:extLst>
          </p:nvPr>
        </p:nvGraphicFramePr>
        <p:xfrm>
          <a:off x="107950" y="908050"/>
          <a:ext cx="8928100" cy="583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9217024" cy="129614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Движение выпускников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11 класса общеобразовательных школ</a:t>
            </a:r>
          </a:p>
        </p:txBody>
      </p:sp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1748688"/>
              </p:ext>
            </p:extLst>
          </p:nvPr>
        </p:nvGraphicFramePr>
        <p:xfrm>
          <a:off x="107950" y="908050"/>
          <a:ext cx="8928100" cy="583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18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74340"/>
            <a:ext cx="8784976" cy="11224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effectLst/>
              </a:rPr>
              <a:t>Занятость выпускников учреждений профессионального образования 2013 года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780846"/>
              </p:ext>
            </p:extLst>
          </p:nvPr>
        </p:nvGraphicFramePr>
        <p:xfrm>
          <a:off x="179388" y="1397000"/>
          <a:ext cx="8785100" cy="501147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08436"/>
                <a:gridCol w="1944216"/>
                <a:gridCol w="1728192"/>
                <a:gridCol w="2304256"/>
              </a:tblGrid>
              <a:tr h="457269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50" dirty="0">
                          <a:effectLst/>
                        </a:rPr>
                        <a:t>Программы подготовки квалифицированных рабочих</a:t>
                      </a:r>
                      <a:endParaRPr lang="ru-RU" sz="1600" kern="150" dirty="0">
                        <a:effectLst/>
                        <a:latin typeface="Calibri"/>
                        <a:ea typeface="SimSun"/>
                        <a:cs typeface="F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50" dirty="0">
                          <a:effectLst/>
                        </a:rPr>
                        <a:t>Программы подготовки специалистов среднего звена</a:t>
                      </a:r>
                      <a:endParaRPr lang="ru-RU" sz="1600" kern="150" dirty="0">
                        <a:effectLst/>
                        <a:latin typeface="Calibri"/>
                        <a:ea typeface="SimSun"/>
                        <a:cs typeface="F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50" dirty="0">
                          <a:effectLst/>
                        </a:rPr>
                        <a:t>Программы высшего профессионального образования</a:t>
                      </a:r>
                      <a:endParaRPr lang="ru-RU" sz="1600" kern="150" dirty="0">
                        <a:effectLst/>
                        <a:latin typeface="Calibri"/>
                        <a:ea typeface="SimSun"/>
                        <a:cs typeface="F"/>
                      </a:endParaRPr>
                    </a:p>
                  </a:txBody>
                  <a:tcPr marL="68580" marR="68580" marT="0" marB="0"/>
                </a:tc>
              </a:tr>
              <a:tr h="4572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Выпуск</a:t>
                      </a:r>
                      <a:endParaRPr lang="ru-RU" sz="24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4931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ru-RU" sz="2800" b="1" dirty="0">
                          <a:effectLst/>
                        </a:rPr>
                        <a:t>11794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30 451</a:t>
                      </a:r>
                      <a:endParaRPr lang="ru-RU" sz="28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08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 них по очной форме обучения, чел.</a:t>
                      </a:r>
                      <a:endParaRPr lang="ru-RU" sz="20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4847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8935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13 877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726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 них заняты, %</a:t>
                      </a:r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96,9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96,8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95,7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08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</a:t>
                      </a:r>
                      <a:r>
                        <a:rPr lang="ru-RU" sz="2000" baseline="0" dirty="0" smtClean="0"/>
                        <a:t> том числе трудоустроены, %</a:t>
                      </a:r>
                      <a:endParaRPr lang="ru-RU" sz="20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69,8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62,7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75,8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889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Трудоустроены</a:t>
                      </a:r>
                      <a:r>
                        <a:rPr lang="ru-RU" sz="2000" baseline="0" dirty="0" smtClean="0"/>
                        <a:t> по специальности (профессии), %</a:t>
                      </a:r>
                      <a:endParaRPr lang="ru-RU" sz="2000" dirty="0"/>
                    </a:p>
                  </a:txBody>
                  <a:tcPr marL="91438" marR="91438" marT="45727" marB="4572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64,8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50,8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62,9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82"/>
            <a:ext cx="8496944" cy="108012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Региональное задание 2013 на подготовку квалифицированных рабочих и специалистов</a:t>
            </a:r>
            <a:endParaRPr lang="ru-RU" sz="32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graphicFrame>
        <p:nvGraphicFramePr>
          <p:cNvPr id="3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38562"/>
              </p:ext>
            </p:extLst>
          </p:nvPr>
        </p:nvGraphicFramePr>
        <p:xfrm>
          <a:off x="107950" y="981075"/>
          <a:ext cx="8856663" cy="576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762401"/>
              </p:ext>
            </p:extLst>
          </p:nvPr>
        </p:nvGraphicFramePr>
        <p:xfrm>
          <a:off x="179388" y="836613"/>
          <a:ext cx="8785225" cy="583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60648"/>
            <a:ext cx="8784976" cy="172819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effectLst/>
              </a:rPr>
              <a:t>Выполнение плана приема </a:t>
            </a:r>
            <a:r>
              <a:rPr lang="ru-RU" sz="2400" dirty="0" smtClean="0">
                <a:effectLst/>
              </a:rPr>
              <a:t>2013 по </a:t>
            </a:r>
            <a:r>
              <a:rPr lang="ru-RU" sz="2400" dirty="0">
                <a:effectLst/>
              </a:rPr>
              <a:t>территориальным </a:t>
            </a:r>
            <a:r>
              <a:rPr lang="ru-RU" sz="2400" dirty="0" smtClean="0">
                <a:effectLst/>
              </a:rPr>
              <a:t>округам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561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8 апреля">
  <a:themeElements>
    <a:clrScheme name="Другая 2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FF1E09"/>
      </a:accent1>
      <a:accent2>
        <a:srgbClr val="92D050"/>
      </a:accent2>
      <a:accent3>
        <a:srgbClr val="FFFF00"/>
      </a:accent3>
      <a:accent4>
        <a:srgbClr val="00B0F0"/>
      </a:accent4>
      <a:accent5>
        <a:srgbClr val="7030A0"/>
      </a:accent5>
      <a:accent6>
        <a:srgbClr val="46A6BD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">
    <a:dk1>
      <a:sysClr val="windowText" lastClr="000000"/>
    </a:dk1>
    <a:lt1>
      <a:sysClr val="window" lastClr="FFFFFF"/>
    </a:lt1>
    <a:dk2>
      <a:srgbClr val="30356E"/>
    </a:dk2>
    <a:lt2>
      <a:srgbClr val="FFF9E5"/>
    </a:lt2>
    <a:accent1>
      <a:srgbClr val="FF1E09"/>
    </a:accent1>
    <a:accent2>
      <a:srgbClr val="92D050"/>
    </a:accent2>
    <a:accent3>
      <a:srgbClr val="FFFF00"/>
    </a:accent3>
    <a:accent4>
      <a:srgbClr val="00B0F0"/>
    </a:accent4>
    <a:accent5>
      <a:srgbClr val="7030A0"/>
    </a:accent5>
    <a:accent6>
      <a:srgbClr val="46A6BD"/>
    </a:accent6>
    <a:hlink>
      <a:srgbClr val="FA7D7A"/>
    </a:hlink>
    <a:folHlink>
      <a:srgbClr val="FFCF3E"/>
    </a:folHlink>
  </a:clrScheme>
  <a:fontScheme name="Deluxe">
    <a:majorFont>
      <a:latin typeface="Corbel"/>
      <a:ea typeface=""/>
      <a:cs typeface=""/>
      <a:font script="Jpan" typeface="HGｺﾞｼｯｸM"/>
      <a:font script="Hang" typeface="HY엽서L"/>
      <a:font script="Hans" typeface="华文新魏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rbel"/>
      <a:ea typeface=""/>
      <a:cs typeface=""/>
      <a:font script="Jpan" typeface="HGｺﾞｼｯｸM"/>
      <a:font script="Hang" typeface="HY엽서L"/>
      <a:font script="Hans" typeface="华文新魏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Deluxe">
    <a:fillStyleLst>
      <a:solidFill>
        <a:schemeClr val="phClr"/>
      </a:solidFill>
      <a:gradFill rotWithShape="1">
        <a:gsLst>
          <a:gs pos="0">
            <a:schemeClr val="phClr">
              <a:tint val="20000"/>
              <a:satMod val="280000"/>
            </a:schemeClr>
          </a:gs>
          <a:gs pos="14000">
            <a:schemeClr val="phClr">
              <a:tint val="37000"/>
              <a:satMod val="250000"/>
            </a:schemeClr>
          </a:gs>
          <a:gs pos="45000">
            <a:schemeClr val="phClr">
              <a:tint val="53000"/>
              <a:satMod val="220000"/>
            </a:schemeClr>
          </a:gs>
          <a:gs pos="65000">
            <a:schemeClr val="phClr">
              <a:tint val="53000"/>
              <a:satMod val="220000"/>
            </a:schemeClr>
          </a:gs>
          <a:gs pos="86000">
            <a:schemeClr val="phClr">
              <a:tint val="42000"/>
              <a:satMod val="240000"/>
            </a:schemeClr>
          </a:gs>
          <a:gs pos="100000">
            <a:schemeClr val="phClr">
              <a:tint val="20000"/>
              <a:satMod val="23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75000"/>
              <a:satMod val="160000"/>
            </a:schemeClr>
          </a:gs>
          <a:gs pos="60000">
            <a:schemeClr val="phClr">
              <a:satMod val="150000"/>
            </a:schemeClr>
          </a:gs>
          <a:gs pos="100000">
            <a:schemeClr val="phClr">
              <a:tint val="75000"/>
              <a:satMod val="200000"/>
            </a:schemeClr>
          </a:gs>
        </a:gsLst>
        <a:lin ang="16200000" scaled="1"/>
      </a:gradFill>
    </a:fillStyleLst>
    <a:lnStyleLst>
      <a:ln w="9525" cap="flat" cmpd="sng" algn="ctr">
        <a:solidFill>
          <a:schemeClr val="phClr">
            <a:satMod val="14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175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52400"/>
          <a:contourClr>
            <a:schemeClr val="phClr"/>
          </a:contourClr>
        </a:sp3d>
      </a:effectStyle>
      <a:effectStyle>
        <a:effectLst>
          <a:reflection blurRad="12700" stA="26000" endPos="28000" dist="38100" dir="5400000" sy="-10000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3000"/>
              <a:satMod val="1550000"/>
            </a:schemeClr>
          </a:gs>
          <a:gs pos="1000">
            <a:schemeClr val="phClr">
              <a:tint val="48000"/>
              <a:satMod val="1550000"/>
            </a:schemeClr>
          </a:gs>
          <a:gs pos="90000">
            <a:schemeClr val="phClr">
              <a:shade val="18000"/>
              <a:satMod val="275000"/>
            </a:schemeClr>
          </a:gs>
        </a:gsLst>
        <a:path path="circle">
          <a:fillToRect r="210000" b="300000"/>
        </a:path>
      </a:gradFill>
      <a:gradFill rotWithShape="1">
        <a:gsLst>
          <a:gs pos="5000">
            <a:schemeClr val="phClr">
              <a:tint val="38000"/>
              <a:satMod val="1800000"/>
            </a:schemeClr>
          </a:gs>
          <a:gs pos="5000">
            <a:schemeClr val="phClr">
              <a:tint val="40000"/>
              <a:satMod val="1800000"/>
            </a:schemeClr>
          </a:gs>
          <a:gs pos="90000">
            <a:schemeClr val="phClr">
              <a:shade val="18000"/>
              <a:satMod val="275000"/>
            </a:schemeClr>
          </a:gs>
        </a:gsLst>
        <a:path path="circle">
          <a:fillToRect l="20000" t="30000" r="135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08 апреля</Template>
  <TotalTime>176</TotalTime>
  <Words>356</Words>
  <Application>Microsoft Office PowerPoint</Application>
  <PresentationFormat>Экран (4:3)</PresentationFormat>
  <Paragraphs>137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08 апреля</vt:lpstr>
      <vt:lpstr>Профессиональное образование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Региональное задание 2013 на подготовку квалифицированных рабочих и специалистов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профессионального образования как инструмент экономического развития области</dc:title>
  <dc:creator>Карташева Диана Валерьевна</dc:creator>
  <cp:lastModifiedBy>Natalya Ovsyankina</cp:lastModifiedBy>
  <cp:revision>28</cp:revision>
  <cp:lastPrinted>2012-10-31T09:40:14Z</cp:lastPrinted>
  <dcterms:created xsi:type="dcterms:W3CDTF">2014-02-11T10:50:37Z</dcterms:created>
  <dcterms:modified xsi:type="dcterms:W3CDTF">2014-02-11T13:46:29Z</dcterms:modified>
</cp:coreProperties>
</file>