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3"/>
  </p:notesMasterIdLst>
  <p:handoutMasterIdLst>
    <p:handoutMasterId r:id="rId34"/>
  </p:handoutMasterIdLst>
  <p:sldIdLst>
    <p:sldId id="509" r:id="rId2"/>
    <p:sldId id="310" r:id="rId3"/>
    <p:sldId id="473" r:id="rId4"/>
    <p:sldId id="474" r:id="rId5"/>
    <p:sldId id="475" r:id="rId6"/>
    <p:sldId id="476" r:id="rId7"/>
    <p:sldId id="477" r:id="rId8"/>
    <p:sldId id="478" r:id="rId9"/>
    <p:sldId id="479" r:id="rId10"/>
    <p:sldId id="490" r:id="rId11"/>
    <p:sldId id="491" r:id="rId12"/>
    <p:sldId id="492" r:id="rId13"/>
    <p:sldId id="493" r:id="rId14"/>
    <p:sldId id="494" r:id="rId15"/>
    <p:sldId id="495" r:id="rId16"/>
    <p:sldId id="496" r:id="rId17"/>
    <p:sldId id="497" r:id="rId18"/>
    <p:sldId id="506" r:id="rId19"/>
    <p:sldId id="498" r:id="rId20"/>
    <p:sldId id="499" r:id="rId21"/>
    <p:sldId id="500" r:id="rId22"/>
    <p:sldId id="507" r:id="rId23"/>
    <p:sldId id="501" r:id="rId24"/>
    <p:sldId id="508" r:id="rId25"/>
    <p:sldId id="502" r:id="rId26"/>
    <p:sldId id="503" r:id="rId27"/>
    <p:sldId id="504" r:id="rId28"/>
    <p:sldId id="505" r:id="rId29"/>
    <p:sldId id="351" r:id="rId30"/>
    <p:sldId id="510" r:id="rId31"/>
    <p:sldId id="512" r:id="rId32"/>
  </p:sldIdLst>
  <p:sldSz cx="9144000" cy="6858000" type="screen4x3"/>
  <p:notesSz cx="6858000" cy="994568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221" autoAdjust="0"/>
    <p:restoredTop sz="91219" autoAdjust="0"/>
  </p:normalViewPr>
  <p:slideViewPr>
    <p:cSldViewPr>
      <p:cViewPr>
        <p:scale>
          <a:sx n="70" d="100"/>
          <a:sy n="70" d="100"/>
        </p:scale>
        <p:origin x="-900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F99E5C-8BA3-4E54-BE7D-282D63056DD1}" type="doc">
      <dgm:prSet loTypeId="urn:microsoft.com/office/officeart/2005/8/layout/equation1" loCatId="relationship" qsTypeId="urn:microsoft.com/office/officeart/2005/8/quickstyle/simple1#1" qsCatId="simple" csTypeId="urn:microsoft.com/office/officeart/2005/8/colors/accent1_2#1" csCatId="accent1" phldr="1"/>
      <dgm:spPr/>
    </dgm:pt>
    <dgm:pt modelId="{60DEBB33-B7D4-4327-A9EB-50773F95D897}">
      <dgm:prSet phldrT="[Текст]" custT="1"/>
      <dgm:spPr/>
      <dgm:t>
        <a:bodyPr/>
        <a:lstStyle/>
        <a:p>
          <a:r>
            <a:rPr lang="ru-RU" sz="1800" b="1" dirty="0" smtClean="0"/>
            <a:t>99</a:t>
          </a:r>
        </a:p>
        <a:p>
          <a:r>
            <a:rPr lang="ru-RU" sz="1800" b="1" dirty="0" smtClean="0"/>
            <a:t>сантехников</a:t>
          </a:r>
          <a:endParaRPr lang="ru-RU" sz="1800" b="1" dirty="0"/>
        </a:p>
      </dgm:t>
    </dgm:pt>
    <dgm:pt modelId="{B7A82555-F917-430A-8AB8-4DD00A1390F2}" type="parTrans" cxnId="{6E30C28C-25D8-4681-A57A-7DA8BBDFFFC8}">
      <dgm:prSet/>
      <dgm:spPr/>
      <dgm:t>
        <a:bodyPr/>
        <a:lstStyle/>
        <a:p>
          <a:endParaRPr lang="ru-RU"/>
        </a:p>
      </dgm:t>
    </dgm:pt>
    <dgm:pt modelId="{ED27B457-7B5C-449D-BE7A-D9182C63345F}" type="sibTrans" cxnId="{6E30C28C-25D8-4681-A57A-7DA8BBDFFFC8}">
      <dgm:prSet/>
      <dgm:spPr/>
      <dgm:t>
        <a:bodyPr/>
        <a:lstStyle/>
        <a:p>
          <a:endParaRPr lang="ru-RU"/>
        </a:p>
      </dgm:t>
    </dgm:pt>
    <dgm:pt modelId="{9ED4BED8-2C5A-4D23-9A00-DB7E0338B429}">
      <dgm:prSet phldrT="[Текст]"/>
      <dgm:spPr/>
      <dgm:t>
        <a:bodyPr/>
        <a:lstStyle/>
        <a:p>
          <a:r>
            <a:rPr lang="ru-RU" b="1" dirty="0" smtClean="0"/>
            <a:t>1 юрист</a:t>
          </a:r>
          <a:endParaRPr lang="ru-RU" b="1" dirty="0"/>
        </a:p>
      </dgm:t>
    </dgm:pt>
    <dgm:pt modelId="{06E89169-67C3-4877-A49D-01375EC66DF7}" type="parTrans" cxnId="{BE0C40A2-D96B-4040-9084-AC5E950573C5}">
      <dgm:prSet/>
      <dgm:spPr/>
      <dgm:t>
        <a:bodyPr/>
        <a:lstStyle/>
        <a:p>
          <a:endParaRPr lang="ru-RU"/>
        </a:p>
      </dgm:t>
    </dgm:pt>
    <dgm:pt modelId="{0D2DAFDA-EF10-4D35-9D84-BC53FD286C30}" type="sibTrans" cxnId="{BE0C40A2-D96B-4040-9084-AC5E950573C5}">
      <dgm:prSet/>
      <dgm:spPr/>
      <dgm:t>
        <a:bodyPr/>
        <a:lstStyle/>
        <a:p>
          <a:endParaRPr lang="ru-RU"/>
        </a:p>
      </dgm:t>
    </dgm:pt>
    <dgm:pt modelId="{E098AD35-8609-429B-89DB-E4F164872AC3}">
      <dgm:prSet phldrT="[Текст]"/>
      <dgm:spPr/>
      <dgm:t>
        <a:bodyPr/>
        <a:lstStyle/>
        <a:p>
          <a:r>
            <a:rPr lang="ru-RU" b="1" dirty="0" smtClean="0"/>
            <a:t>100</a:t>
          </a:r>
        </a:p>
        <a:p>
          <a:r>
            <a:rPr lang="ru-RU" b="1" dirty="0" smtClean="0"/>
            <a:t>выпускников</a:t>
          </a:r>
          <a:endParaRPr lang="ru-RU" b="1" dirty="0"/>
        </a:p>
      </dgm:t>
    </dgm:pt>
    <dgm:pt modelId="{A5725BF5-11C9-42D5-B393-BA2C258D384B}" type="parTrans" cxnId="{3B1669BD-78F6-40BF-B37A-96B2FA358D06}">
      <dgm:prSet/>
      <dgm:spPr/>
      <dgm:t>
        <a:bodyPr/>
        <a:lstStyle/>
        <a:p>
          <a:endParaRPr lang="ru-RU"/>
        </a:p>
      </dgm:t>
    </dgm:pt>
    <dgm:pt modelId="{308575B1-1CE5-4EF3-83B6-BF2933306311}" type="sibTrans" cxnId="{3B1669BD-78F6-40BF-B37A-96B2FA358D06}">
      <dgm:prSet/>
      <dgm:spPr/>
      <dgm:t>
        <a:bodyPr/>
        <a:lstStyle/>
        <a:p>
          <a:endParaRPr lang="ru-RU"/>
        </a:p>
      </dgm:t>
    </dgm:pt>
    <dgm:pt modelId="{1AE350F0-2210-431D-B01F-67F8C98AEC83}" type="pres">
      <dgm:prSet presAssocID="{85F99E5C-8BA3-4E54-BE7D-282D63056DD1}" presName="linearFlow" presStyleCnt="0">
        <dgm:presLayoutVars>
          <dgm:dir/>
          <dgm:resizeHandles val="exact"/>
        </dgm:presLayoutVars>
      </dgm:prSet>
      <dgm:spPr/>
    </dgm:pt>
    <dgm:pt modelId="{F375AC64-BBB6-4614-8278-89B20447661B}" type="pres">
      <dgm:prSet presAssocID="{60DEBB33-B7D4-4327-A9EB-50773F95D8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F6C85-9B32-4025-ACEE-18048F023032}" type="pres">
      <dgm:prSet presAssocID="{ED27B457-7B5C-449D-BE7A-D9182C63345F}" presName="spacerL" presStyleCnt="0"/>
      <dgm:spPr/>
    </dgm:pt>
    <dgm:pt modelId="{0C1CFB7A-9D01-4536-A39F-E8D0CA5EFEDE}" type="pres">
      <dgm:prSet presAssocID="{ED27B457-7B5C-449D-BE7A-D9182C6334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CCEC5CB-B873-442C-92EF-ADAF7F6097EA}" type="pres">
      <dgm:prSet presAssocID="{ED27B457-7B5C-449D-BE7A-D9182C63345F}" presName="spacerR" presStyleCnt="0"/>
      <dgm:spPr/>
    </dgm:pt>
    <dgm:pt modelId="{6E3117FB-94C8-41F5-91B1-D169D27AB9C9}" type="pres">
      <dgm:prSet presAssocID="{9ED4BED8-2C5A-4D23-9A00-DB7E0338B429}" presName="node" presStyleLbl="node1" presStyleIdx="1" presStyleCnt="3" custScaleX="69164" custScaleY="273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B3622-3AFF-44C6-8ECA-041054C2AF57}" type="pres">
      <dgm:prSet presAssocID="{0D2DAFDA-EF10-4D35-9D84-BC53FD286C30}" presName="spacerL" presStyleCnt="0"/>
      <dgm:spPr/>
    </dgm:pt>
    <dgm:pt modelId="{5226245A-2B47-4FBE-9FC2-D1415D4021C2}" type="pres">
      <dgm:prSet presAssocID="{0D2DAFDA-EF10-4D35-9D84-BC53FD286C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044A126-C4A2-4929-AFA1-84C3E1475BA2}" type="pres">
      <dgm:prSet presAssocID="{0D2DAFDA-EF10-4D35-9D84-BC53FD286C30}" presName="spacerR" presStyleCnt="0"/>
      <dgm:spPr/>
    </dgm:pt>
    <dgm:pt modelId="{35FC86BE-F73C-4CF9-834A-2955D2A27771}" type="pres">
      <dgm:prSet presAssocID="{E098AD35-8609-429B-89DB-E4F164872AC3}" presName="node" presStyleLbl="node1" presStyleIdx="2" presStyleCnt="3" custLinFactNeighborX="40353" custLinFactNeighborY="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0C40A2-D96B-4040-9084-AC5E950573C5}" srcId="{85F99E5C-8BA3-4E54-BE7D-282D63056DD1}" destId="{9ED4BED8-2C5A-4D23-9A00-DB7E0338B429}" srcOrd="1" destOrd="0" parTransId="{06E89169-67C3-4877-A49D-01375EC66DF7}" sibTransId="{0D2DAFDA-EF10-4D35-9D84-BC53FD286C30}"/>
    <dgm:cxn modelId="{6E30C28C-25D8-4681-A57A-7DA8BBDFFFC8}" srcId="{85F99E5C-8BA3-4E54-BE7D-282D63056DD1}" destId="{60DEBB33-B7D4-4327-A9EB-50773F95D897}" srcOrd="0" destOrd="0" parTransId="{B7A82555-F917-430A-8AB8-4DD00A1390F2}" sibTransId="{ED27B457-7B5C-449D-BE7A-D9182C63345F}"/>
    <dgm:cxn modelId="{C7D3D537-1C26-4429-9A51-5541AEF57E18}" type="presOf" srcId="{0D2DAFDA-EF10-4D35-9D84-BC53FD286C30}" destId="{5226245A-2B47-4FBE-9FC2-D1415D4021C2}" srcOrd="0" destOrd="0" presId="urn:microsoft.com/office/officeart/2005/8/layout/equation1"/>
    <dgm:cxn modelId="{C58198E8-D367-4D6F-B892-49FDD457D0C9}" type="presOf" srcId="{E098AD35-8609-429B-89DB-E4F164872AC3}" destId="{35FC86BE-F73C-4CF9-834A-2955D2A27771}" srcOrd="0" destOrd="0" presId="urn:microsoft.com/office/officeart/2005/8/layout/equation1"/>
    <dgm:cxn modelId="{B98006C6-4610-4D0B-A29B-681AC42FDD98}" type="presOf" srcId="{85F99E5C-8BA3-4E54-BE7D-282D63056DD1}" destId="{1AE350F0-2210-431D-B01F-67F8C98AEC83}" srcOrd="0" destOrd="0" presId="urn:microsoft.com/office/officeart/2005/8/layout/equation1"/>
    <dgm:cxn modelId="{A7A45732-88D7-45A8-A98D-32CFC25974AC}" type="presOf" srcId="{60DEBB33-B7D4-4327-A9EB-50773F95D897}" destId="{F375AC64-BBB6-4614-8278-89B20447661B}" srcOrd="0" destOrd="0" presId="urn:microsoft.com/office/officeart/2005/8/layout/equation1"/>
    <dgm:cxn modelId="{3B1669BD-78F6-40BF-B37A-96B2FA358D06}" srcId="{85F99E5C-8BA3-4E54-BE7D-282D63056DD1}" destId="{E098AD35-8609-429B-89DB-E4F164872AC3}" srcOrd="2" destOrd="0" parTransId="{A5725BF5-11C9-42D5-B393-BA2C258D384B}" sibTransId="{308575B1-1CE5-4EF3-83B6-BF2933306311}"/>
    <dgm:cxn modelId="{59104EB7-B99C-4A5C-92B7-39C4555AB625}" type="presOf" srcId="{ED27B457-7B5C-449D-BE7A-D9182C63345F}" destId="{0C1CFB7A-9D01-4536-A39F-E8D0CA5EFEDE}" srcOrd="0" destOrd="0" presId="urn:microsoft.com/office/officeart/2005/8/layout/equation1"/>
    <dgm:cxn modelId="{055BB232-829D-4F92-A191-FFF5CEFC4A34}" type="presOf" srcId="{9ED4BED8-2C5A-4D23-9A00-DB7E0338B429}" destId="{6E3117FB-94C8-41F5-91B1-D169D27AB9C9}" srcOrd="0" destOrd="0" presId="urn:microsoft.com/office/officeart/2005/8/layout/equation1"/>
    <dgm:cxn modelId="{23111B2E-457C-4FF6-8B0F-97C5A3F0B80A}" type="presParOf" srcId="{1AE350F0-2210-431D-B01F-67F8C98AEC83}" destId="{F375AC64-BBB6-4614-8278-89B20447661B}" srcOrd="0" destOrd="0" presId="urn:microsoft.com/office/officeart/2005/8/layout/equation1"/>
    <dgm:cxn modelId="{745B4EF8-93E1-4EF8-ABFA-DB9BAC2F8E1F}" type="presParOf" srcId="{1AE350F0-2210-431D-B01F-67F8C98AEC83}" destId="{97DF6C85-9B32-4025-ACEE-18048F023032}" srcOrd="1" destOrd="0" presId="urn:microsoft.com/office/officeart/2005/8/layout/equation1"/>
    <dgm:cxn modelId="{C081100A-E845-476E-8B4A-8D1AA35A09EF}" type="presParOf" srcId="{1AE350F0-2210-431D-B01F-67F8C98AEC83}" destId="{0C1CFB7A-9D01-4536-A39F-E8D0CA5EFEDE}" srcOrd="2" destOrd="0" presId="urn:microsoft.com/office/officeart/2005/8/layout/equation1"/>
    <dgm:cxn modelId="{D8C82345-F28D-43AB-AF6B-27DB6B41034C}" type="presParOf" srcId="{1AE350F0-2210-431D-B01F-67F8C98AEC83}" destId="{ACCEC5CB-B873-442C-92EF-ADAF7F6097EA}" srcOrd="3" destOrd="0" presId="urn:microsoft.com/office/officeart/2005/8/layout/equation1"/>
    <dgm:cxn modelId="{114A7282-17E1-454C-864C-6EEFC18B3D81}" type="presParOf" srcId="{1AE350F0-2210-431D-B01F-67F8C98AEC83}" destId="{6E3117FB-94C8-41F5-91B1-D169D27AB9C9}" srcOrd="4" destOrd="0" presId="urn:microsoft.com/office/officeart/2005/8/layout/equation1"/>
    <dgm:cxn modelId="{760AC940-71CC-4E98-9ED1-BBF336D5005B}" type="presParOf" srcId="{1AE350F0-2210-431D-B01F-67F8C98AEC83}" destId="{0EDB3622-3AFF-44C6-8ECA-041054C2AF57}" srcOrd="5" destOrd="0" presId="urn:microsoft.com/office/officeart/2005/8/layout/equation1"/>
    <dgm:cxn modelId="{5D5A96E7-416F-465B-84DB-568A63D89F31}" type="presParOf" srcId="{1AE350F0-2210-431D-B01F-67F8C98AEC83}" destId="{5226245A-2B47-4FBE-9FC2-D1415D4021C2}" srcOrd="6" destOrd="0" presId="urn:microsoft.com/office/officeart/2005/8/layout/equation1"/>
    <dgm:cxn modelId="{7CC9D30B-56A4-4241-A5FB-9C8820A13612}" type="presParOf" srcId="{1AE350F0-2210-431D-B01F-67F8C98AEC83}" destId="{D044A126-C4A2-4929-AFA1-84C3E1475BA2}" srcOrd="7" destOrd="0" presId="urn:microsoft.com/office/officeart/2005/8/layout/equation1"/>
    <dgm:cxn modelId="{36BFC652-0693-44DC-A847-F9CFF9B4FADF}" type="presParOf" srcId="{1AE350F0-2210-431D-B01F-67F8C98AEC83}" destId="{35FC86BE-F73C-4CF9-834A-2955D2A2777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F99E5C-8BA3-4E54-BE7D-282D63056DD1}" type="doc">
      <dgm:prSet loTypeId="urn:microsoft.com/office/officeart/2005/8/layout/equation1" loCatId="relationship" qsTypeId="urn:microsoft.com/office/officeart/2005/8/quickstyle/simple1#2" qsCatId="simple" csTypeId="urn:microsoft.com/office/officeart/2005/8/colors/accent2_2" csCatId="accent2" phldr="1"/>
      <dgm:spPr/>
    </dgm:pt>
    <dgm:pt modelId="{60DEBB33-B7D4-4327-A9EB-50773F95D897}">
      <dgm:prSet phldrT="[Текст]" custT="1"/>
      <dgm:spPr/>
      <dgm:t>
        <a:bodyPr/>
        <a:lstStyle/>
        <a:p>
          <a:r>
            <a:rPr lang="ru-RU" sz="2000" b="1" dirty="0" smtClean="0"/>
            <a:t>99</a:t>
          </a:r>
        </a:p>
        <a:p>
          <a:r>
            <a:rPr lang="ru-RU" sz="2000" b="1" dirty="0" smtClean="0"/>
            <a:t>юристов</a:t>
          </a:r>
          <a:endParaRPr lang="ru-RU" sz="2000" b="1" dirty="0"/>
        </a:p>
      </dgm:t>
    </dgm:pt>
    <dgm:pt modelId="{B7A82555-F917-430A-8AB8-4DD00A1390F2}" type="parTrans" cxnId="{6E30C28C-25D8-4681-A57A-7DA8BBDFFFC8}">
      <dgm:prSet/>
      <dgm:spPr/>
      <dgm:t>
        <a:bodyPr/>
        <a:lstStyle/>
        <a:p>
          <a:endParaRPr lang="ru-RU"/>
        </a:p>
      </dgm:t>
    </dgm:pt>
    <dgm:pt modelId="{ED27B457-7B5C-449D-BE7A-D9182C63345F}" type="sibTrans" cxnId="{6E30C28C-25D8-4681-A57A-7DA8BBDFFFC8}">
      <dgm:prSet/>
      <dgm:spPr/>
      <dgm:t>
        <a:bodyPr/>
        <a:lstStyle/>
        <a:p>
          <a:endParaRPr lang="ru-RU"/>
        </a:p>
      </dgm:t>
    </dgm:pt>
    <dgm:pt modelId="{9ED4BED8-2C5A-4D23-9A00-DB7E0338B429}">
      <dgm:prSet phldrT="[Текст]" custT="1"/>
      <dgm:spPr/>
      <dgm:t>
        <a:bodyPr/>
        <a:lstStyle/>
        <a:p>
          <a:r>
            <a:rPr lang="ru-RU" sz="1800" b="1" dirty="0" smtClean="0"/>
            <a:t>1 сантехник</a:t>
          </a:r>
          <a:endParaRPr lang="ru-RU" sz="1800" b="1" dirty="0"/>
        </a:p>
      </dgm:t>
    </dgm:pt>
    <dgm:pt modelId="{06E89169-67C3-4877-A49D-01375EC66DF7}" type="parTrans" cxnId="{BE0C40A2-D96B-4040-9084-AC5E950573C5}">
      <dgm:prSet/>
      <dgm:spPr/>
      <dgm:t>
        <a:bodyPr/>
        <a:lstStyle/>
        <a:p>
          <a:endParaRPr lang="ru-RU"/>
        </a:p>
      </dgm:t>
    </dgm:pt>
    <dgm:pt modelId="{0D2DAFDA-EF10-4D35-9D84-BC53FD286C30}" type="sibTrans" cxnId="{BE0C40A2-D96B-4040-9084-AC5E950573C5}">
      <dgm:prSet/>
      <dgm:spPr/>
      <dgm:t>
        <a:bodyPr/>
        <a:lstStyle/>
        <a:p>
          <a:endParaRPr lang="ru-RU"/>
        </a:p>
      </dgm:t>
    </dgm:pt>
    <dgm:pt modelId="{E098AD35-8609-429B-89DB-E4F164872AC3}">
      <dgm:prSet phldrT="[Текст]" custT="1"/>
      <dgm:spPr/>
      <dgm:t>
        <a:bodyPr/>
        <a:lstStyle/>
        <a:p>
          <a:r>
            <a:rPr lang="ru-RU" sz="1800" b="1" dirty="0" smtClean="0"/>
            <a:t>100</a:t>
          </a:r>
        </a:p>
        <a:p>
          <a:r>
            <a:rPr lang="ru-RU" sz="1800" b="1" dirty="0" smtClean="0"/>
            <a:t>выпускников</a:t>
          </a:r>
          <a:endParaRPr lang="ru-RU" sz="1800" b="1" dirty="0"/>
        </a:p>
      </dgm:t>
    </dgm:pt>
    <dgm:pt modelId="{A5725BF5-11C9-42D5-B393-BA2C258D384B}" type="parTrans" cxnId="{3B1669BD-78F6-40BF-B37A-96B2FA358D06}">
      <dgm:prSet/>
      <dgm:spPr/>
      <dgm:t>
        <a:bodyPr/>
        <a:lstStyle/>
        <a:p>
          <a:endParaRPr lang="ru-RU"/>
        </a:p>
      </dgm:t>
    </dgm:pt>
    <dgm:pt modelId="{308575B1-1CE5-4EF3-83B6-BF2933306311}" type="sibTrans" cxnId="{3B1669BD-78F6-40BF-B37A-96B2FA358D06}">
      <dgm:prSet/>
      <dgm:spPr/>
      <dgm:t>
        <a:bodyPr/>
        <a:lstStyle/>
        <a:p>
          <a:endParaRPr lang="ru-RU"/>
        </a:p>
      </dgm:t>
    </dgm:pt>
    <dgm:pt modelId="{1AE350F0-2210-431D-B01F-67F8C98AEC83}" type="pres">
      <dgm:prSet presAssocID="{85F99E5C-8BA3-4E54-BE7D-282D63056DD1}" presName="linearFlow" presStyleCnt="0">
        <dgm:presLayoutVars>
          <dgm:dir/>
          <dgm:resizeHandles val="exact"/>
        </dgm:presLayoutVars>
      </dgm:prSet>
      <dgm:spPr/>
    </dgm:pt>
    <dgm:pt modelId="{F375AC64-BBB6-4614-8278-89B20447661B}" type="pres">
      <dgm:prSet presAssocID="{60DEBB33-B7D4-4327-A9EB-50773F95D8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F6C85-9B32-4025-ACEE-18048F023032}" type="pres">
      <dgm:prSet presAssocID="{ED27B457-7B5C-449D-BE7A-D9182C63345F}" presName="spacerL" presStyleCnt="0"/>
      <dgm:spPr/>
    </dgm:pt>
    <dgm:pt modelId="{0C1CFB7A-9D01-4536-A39F-E8D0CA5EFEDE}" type="pres">
      <dgm:prSet presAssocID="{ED27B457-7B5C-449D-BE7A-D9182C6334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CCEC5CB-B873-442C-92EF-ADAF7F6097EA}" type="pres">
      <dgm:prSet presAssocID="{ED27B457-7B5C-449D-BE7A-D9182C63345F}" presName="spacerR" presStyleCnt="0"/>
      <dgm:spPr/>
    </dgm:pt>
    <dgm:pt modelId="{6E3117FB-94C8-41F5-91B1-D169D27AB9C9}" type="pres">
      <dgm:prSet presAssocID="{9ED4BED8-2C5A-4D23-9A00-DB7E0338B429}" presName="node" presStyleLbl="node1" presStyleIdx="1" presStyleCnt="3" custScaleX="87724" custScaleY="4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B3622-3AFF-44C6-8ECA-041054C2AF57}" type="pres">
      <dgm:prSet presAssocID="{0D2DAFDA-EF10-4D35-9D84-BC53FD286C30}" presName="spacerL" presStyleCnt="0"/>
      <dgm:spPr/>
    </dgm:pt>
    <dgm:pt modelId="{5226245A-2B47-4FBE-9FC2-D1415D4021C2}" type="pres">
      <dgm:prSet presAssocID="{0D2DAFDA-EF10-4D35-9D84-BC53FD286C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044A126-C4A2-4929-AFA1-84C3E1475BA2}" type="pres">
      <dgm:prSet presAssocID="{0D2DAFDA-EF10-4D35-9D84-BC53FD286C30}" presName="spacerR" presStyleCnt="0"/>
      <dgm:spPr/>
    </dgm:pt>
    <dgm:pt modelId="{35FC86BE-F73C-4CF9-834A-2955D2A27771}" type="pres">
      <dgm:prSet presAssocID="{E098AD35-8609-429B-89DB-E4F164872AC3}" presName="node" presStyleLbl="node1" presStyleIdx="2" presStyleCnt="3" custLinFactNeighborX="40353" custLinFactNeighborY="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0C40A2-D96B-4040-9084-AC5E950573C5}" srcId="{85F99E5C-8BA3-4E54-BE7D-282D63056DD1}" destId="{9ED4BED8-2C5A-4D23-9A00-DB7E0338B429}" srcOrd="1" destOrd="0" parTransId="{06E89169-67C3-4877-A49D-01375EC66DF7}" sibTransId="{0D2DAFDA-EF10-4D35-9D84-BC53FD286C30}"/>
    <dgm:cxn modelId="{A9B7776A-44C2-4F65-852F-67B9BC62BFFB}" type="presOf" srcId="{9ED4BED8-2C5A-4D23-9A00-DB7E0338B429}" destId="{6E3117FB-94C8-41F5-91B1-D169D27AB9C9}" srcOrd="0" destOrd="0" presId="urn:microsoft.com/office/officeart/2005/8/layout/equation1"/>
    <dgm:cxn modelId="{6E30C28C-25D8-4681-A57A-7DA8BBDFFFC8}" srcId="{85F99E5C-8BA3-4E54-BE7D-282D63056DD1}" destId="{60DEBB33-B7D4-4327-A9EB-50773F95D897}" srcOrd="0" destOrd="0" parTransId="{B7A82555-F917-430A-8AB8-4DD00A1390F2}" sibTransId="{ED27B457-7B5C-449D-BE7A-D9182C63345F}"/>
    <dgm:cxn modelId="{B46A0881-1BD0-4621-9143-BB50E1D7ACA5}" type="presOf" srcId="{ED27B457-7B5C-449D-BE7A-D9182C63345F}" destId="{0C1CFB7A-9D01-4536-A39F-E8D0CA5EFEDE}" srcOrd="0" destOrd="0" presId="urn:microsoft.com/office/officeart/2005/8/layout/equation1"/>
    <dgm:cxn modelId="{B2E0FD6F-2F2D-45A9-A657-A49BC283C16E}" type="presOf" srcId="{60DEBB33-B7D4-4327-A9EB-50773F95D897}" destId="{F375AC64-BBB6-4614-8278-89B20447661B}" srcOrd="0" destOrd="0" presId="urn:microsoft.com/office/officeart/2005/8/layout/equation1"/>
    <dgm:cxn modelId="{3B1669BD-78F6-40BF-B37A-96B2FA358D06}" srcId="{85F99E5C-8BA3-4E54-BE7D-282D63056DD1}" destId="{E098AD35-8609-429B-89DB-E4F164872AC3}" srcOrd="2" destOrd="0" parTransId="{A5725BF5-11C9-42D5-B393-BA2C258D384B}" sibTransId="{308575B1-1CE5-4EF3-83B6-BF2933306311}"/>
    <dgm:cxn modelId="{727C1DF6-643C-4DD5-A936-B580B608EE4F}" type="presOf" srcId="{0D2DAFDA-EF10-4D35-9D84-BC53FD286C30}" destId="{5226245A-2B47-4FBE-9FC2-D1415D4021C2}" srcOrd="0" destOrd="0" presId="urn:microsoft.com/office/officeart/2005/8/layout/equation1"/>
    <dgm:cxn modelId="{1BA92646-F6FF-4587-84AF-99BE5ED67D9D}" type="presOf" srcId="{85F99E5C-8BA3-4E54-BE7D-282D63056DD1}" destId="{1AE350F0-2210-431D-B01F-67F8C98AEC83}" srcOrd="0" destOrd="0" presId="urn:microsoft.com/office/officeart/2005/8/layout/equation1"/>
    <dgm:cxn modelId="{D1A8E2AA-F0BA-4F37-BF46-BB513284BC13}" type="presOf" srcId="{E098AD35-8609-429B-89DB-E4F164872AC3}" destId="{35FC86BE-F73C-4CF9-834A-2955D2A27771}" srcOrd="0" destOrd="0" presId="urn:microsoft.com/office/officeart/2005/8/layout/equation1"/>
    <dgm:cxn modelId="{B686DA55-52B0-4B6C-AEA7-17B9FD2AAFAD}" type="presParOf" srcId="{1AE350F0-2210-431D-B01F-67F8C98AEC83}" destId="{F375AC64-BBB6-4614-8278-89B20447661B}" srcOrd="0" destOrd="0" presId="urn:microsoft.com/office/officeart/2005/8/layout/equation1"/>
    <dgm:cxn modelId="{7166BEEE-75A1-4A91-9DDA-66D906A66024}" type="presParOf" srcId="{1AE350F0-2210-431D-B01F-67F8C98AEC83}" destId="{97DF6C85-9B32-4025-ACEE-18048F023032}" srcOrd="1" destOrd="0" presId="urn:microsoft.com/office/officeart/2005/8/layout/equation1"/>
    <dgm:cxn modelId="{5909EEBD-5124-493F-9879-E635537A0B35}" type="presParOf" srcId="{1AE350F0-2210-431D-B01F-67F8C98AEC83}" destId="{0C1CFB7A-9D01-4536-A39F-E8D0CA5EFEDE}" srcOrd="2" destOrd="0" presId="urn:microsoft.com/office/officeart/2005/8/layout/equation1"/>
    <dgm:cxn modelId="{BCFA53AD-6A1E-4193-8F4C-C89D88EAB2BC}" type="presParOf" srcId="{1AE350F0-2210-431D-B01F-67F8C98AEC83}" destId="{ACCEC5CB-B873-442C-92EF-ADAF7F6097EA}" srcOrd="3" destOrd="0" presId="urn:microsoft.com/office/officeart/2005/8/layout/equation1"/>
    <dgm:cxn modelId="{6BA86272-1703-4588-9D43-695E34A36785}" type="presParOf" srcId="{1AE350F0-2210-431D-B01F-67F8C98AEC83}" destId="{6E3117FB-94C8-41F5-91B1-D169D27AB9C9}" srcOrd="4" destOrd="0" presId="urn:microsoft.com/office/officeart/2005/8/layout/equation1"/>
    <dgm:cxn modelId="{6D045D72-FAFF-4D2A-82BF-47E666F3F04C}" type="presParOf" srcId="{1AE350F0-2210-431D-B01F-67F8C98AEC83}" destId="{0EDB3622-3AFF-44C6-8ECA-041054C2AF57}" srcOrd="5" destOrd="0" presId="urn:microsoft.com/office/officeart/2005/8/layout/equation1"/>
    <dgm:cxn modelId="{DDE55030-A418-4F35-858C-511779BBAA2A}" type="presParOf" srcId="{1AE350F0-2210-431D-B01F-67F8C98AEC83}" destId="{5226245A-2B47-4FBE-9FC2-D1415D4021C2}" srcOrd="6" destOrd="0" presId="urn:microsoft.com/office/officeart/2005/8/layout/equation1"/>
    <dgm:cxn modelId="{7A7363FB-036B-4102-9900-36F9BE45A44C}" type="presParOf" srcId="{1AE350F0-2210-431D-B01F-67F8C98AEC83}" destId="{D044A126-C4A2-4929-AFA1-84C3E1475BA2}" srcOrd="7" destOrd="0" presId="urn:microsoft.com/office/officeart/2005/8/layout/equation1"/>
    <dgm:cxn modelId="{EFB197BE-DE80-4F4D-B390-DAF3D781FAE6}" type="presParOf" srcId="{1AE350F0-2210-431D-B01F-67F8C98AEC83}" destId="{35FC86BE-F73C-4CF9-834A-2955D2A2777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F99E5C-8BA3-4E54-BE7D-282D63056DD1}" type="doc">
      <dgm:prSet loTypeId="urn:microsoft.com/office/officeart/2005/8/layout/equation1" loCatId="relationship" qsTypeId="urn:microsoft.com/office/officeart/2005/8/quickstyle/simple1#3" qsCatId="simple" csTypeId="urn:microsoft.com/office/officeart/2005/8/colors/accent3_2" csCatId="accent3" phldr="1"/>
      <dgm:spPr/>
    </dgm:pt>
    <dgm:pt modelId="{60DEBB33-B7D4-4327-A9EB-50773F95D897}">
      <dgm:prSet phldrT="[Текст]" custT="1"/>
      <dgm:spPr/>
      <dgm:t>
        <a:bodyPr/>
        <a:lstStyle/>
        <a:p>
          <a:r>
            <a:rPr lang="ru-RU" sz="2000" b="1" dirty="0" smtClean="0"/>
            <a:t>99</a:t>
          </a:r>
        </a:p>
        <a:p>
          <a:r>
            <a:rPr lang="ru-RU" sz="2000" b="1" dirty="0" smtClean="0"/>
            <a:t>юристов</a:t>
          </a:r>
          <a:endParaRPr lang="ru-RU" sz="2000" b="1" dirty="0"/>
        </a:p>
      </dgm:t>
    </dgm:pt>
    <dgm:pt modelId="{B7A82555-F917-430A-8AB8-4DD00A1390F2}" type="parTrans" cxnId="{6E30C28C-25D8-4681-A57A-7DA8BBDFFFC8}">
      <dgm:prSet/>
      <dgm:spPr/>
      <dgm:t>
        <a:bodyPr/>
        <a:lstStyle/>
        <a:p>
          <a:endParaRPr lang="ru-RU"/>
        </a:p>
      </dgm:t>
    </dgm:pt>
    <dgm:pt modelId="{ED27B457-7B5C-449D-BE7A-D9182C63345F}" type="sibTrans" cxnId="{6E30C28C-25D8-4681-A57A-7DA8BBDFFFC8}">
      <dgm:prSet/>
      <dgm:spPr/>
      <dgm:t>
        <a:bodyPr/>
        <a:lstStyle/>
        <a:p>
          <a:endParaRPr lang="ru-RU"/>
        </a:p>
      </dgm:t>
    </dgm:pt>
    <dgm:pt modelId="{9ED4BED8-2C5A-4D23-9A00-DB7E0338B429}">
      <dgm:prSet phldrT="[Текст]" custT="1"/>
      <dgm:spPr/>
      <dgm:t>
        <a:bodyPr/>
        <a:lstStyle/>
        <a:p>
          <a:r>
            <a:rPr lang="ru-RU" sz="1800" b="1" dirty="0" smtClean="0"/>
            <a:t>1 сантехник</a:t>
          </a:r>
          <a:endParaRPr lang="ru-RU" sz="1800" b="1" dirty="0"/>
        </a:p>
      </dgm:t>
    </dgm:pt>
    <dgm:pt modelId="{06E89169-67C3-4877-A49D-01375EC66DF7}" type="parTrans" cxnId="{BE0C40A2-D96B-4040-9084-AC5E950573C5}">
      <dgm:prSet/>
      <dgm:spPr/>
      <dgm:t>
        <a:bodyPr/>
        <a:lstStyle/>
        <a:p>
          <a:endParaRPr lang="ru-RU"/>
        </a:p>
      </dgm:t>
    </dgm:pt>
    <dgm:pt modelId="{0D2DAFDA-EF10-4D35-9D84-BC53FD286C30}" type="sibTrans" cxnId="{BE0C40A2-D96B-4040-9084-AC5E950573C5}">
      <dgm:prSet/>
      <dgm:spPr/>
      <dgm:t>
        <a:bodyPr/>
        <a:lstStyle/>
        <a:p>
          <a:endParaRPr lang="ru-RU"/>
        </a:p>
      </dgm:t>
    </dgm:pt>
    <dgm:pt modelId="{E098AD35-8609-429B-89DB-E4F164872AC3}">
      <dgm:prSet phldrT="[Текст]" custT="1"/>
      <dgm:spPr/>
      <dgm:t>
        <a:bodyPr/>
        <a:lstStyle/>
        <a:p>
          <a:r>
            <a:rPr lang="ru-RU" sz="1800" b="1" dirty="0" smtClean="0"/>
            <a:t>100</a:t>
          </a:r>
        </a:p>
        <a:p>
          <a:r>
            <a:rPr lang="ru-RU" sz="1800" b="1" dirty="0" smtClean="0"/>
            <a:t>выпускников</a:t>
          </a:r>
          <a:endParaRPr lang="ru-RU" sz="1800" b="1" dirty="0"/>
        </a:p>
      </dgm:t>
    </dgm:pt>
    <dgm:pt modelId="{A5725BF5-11C9-42D5-B393-BA2C258D384B}" type="parTrans" cxnId="{3B1669BD-78F6-40BF-B37A-96B2FA358D06}">
      <dgm:prSet/>
      <dgm:spPr/>
      <dgm:t>
        <a:bodyPr/>
        <a:lstStyle/>
        <a:p>
          <a:endParaRPr lang="ru-RU"/>
        </a:p>
      </dgm:t>
    </dgm:pt>
    <dgm:pt modelId="{308575B1-1CE5-4EF3-83B6-BF2933306311}" type="sibTrans" cxnId="{3B1669BD-78F6-40BF-B37A-96B2FA358D06}">
      <dgm:prSet/>
      <dgm:spPr/>
      <dgm:t>
        <a:bodyPr/>
        <a:lstStyle/>
        <a:p>
          <a:endParaRPr lang="ru-RU"/>
        </a:p>
      </dgm:t>
    </dgm:pt>
    <dgm:pt modelId="{1AE350F0-2210-431D-B01F-67F8C98AEC83}" type="pres">
      <dgm:prSet presAssocID="{85F99E5C-8BA3-4E54-BE7D-282D63056DD1}" presName="linearFlow" presStyleCnt="0">
        <dgm:presLayoutVars>
          <dgm:dir/>
          <dgm:resizeHandles val="exact"/>
        </dgm:presLayoutVars>
      </dgm:prSet>
      <dgm:spPr/>
    </dgm:pt>
    <dgm:pt modelId="{F375AC64-BBB6-4614-8278-89B20447661B}" type="pres">
      <dgm:prSet presAssocID="{60DEBB33-B7D4-4327-A9EB-50773F95D8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F6C85-9B32-4025-ACEE-18048F023032}" type="pres">
      <dgm:prSet presAssocID="{ED27B457-7B5C-449D-BE7A-D9182C63345F}" presName="spacerL" presStyleCnt="0"/>
      <dgm:spPr/>
    </dgm:pt>
    <dgm:pt modelId="{0C1CFB7A-9D01-4536-A39F-E8D0CA5EFEDE}" type="pres">
      <dgm:prSet presAssocID="{ED27B457-7B5C-449D-BE7A-D9182C6334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CCEC5CB-B873-442C-92EF-ADAF7F6097EA}" type="pres">
      <dgm:prSet presAssocID="{ED27B457-7B5C-449D-BE7A-D9182C63345F}" presName="spacerR" presStyleCnt="0"/>
      <dgm:spPr/>
    </dgm:pt>
    <dgm:pt modelId="{6E3117FB-94C8-41F5-91B1-D169D27AB9C9}" type="pres">
      <dgm:prSet presAssocID="{9ED4BED8-2C5A-4D23-9A00-DB7E0338B429}" presName="node" presStyleLbl="node1" presStyleIdx="1" presStyleCnt="3" custScaleX="101544" custScaleY="4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B3622-3AFF-44C6-8ECA-041054C2AF57}" type="pres">
      <dgm:prSet presAssocID="{0D2DAFDA-EF10-4D35-9D84-BC53FD286C30}" presName="spacerL" presStyleCnt="0"/>
      <dgm:spPr/>
    </dgm:pt>
    <dgm:pt modelId="{5226245A-2B47-4FBE-9FC2-D1415D4021C2}" type="pres">
      <dgm:prSet presAssocID="{0D2DAFDA-EF10-4D35-9D84-BC53FD286C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044A126-C4A2-4929-AFA1-84C3E1475BA2}" type="pres">
      <dgm:prSet presAssocID="{0D2DAFDA-EF10-4D35-9D84-BC53FD286C30}" presName="spacerR" presStyleCnt="0"/>
      <dgm:spPr/>
    </dgm:pt>
    <dgm:pt modelId="{35FC86BE-F73C-4CF9-834A-2955D2A27771}" type="pres">
      <dgm:prSet presAssocID="{E098AD35-8609-429B-89DB-E4F164872AC3}" presName="node" presStyleLbl="node1" presStyleIdx="2" presStyleCnt="3" custLinFactNeighborX="40353" custLinFactNeighborY="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860834-43DD-49BA-8278-FD3FBA0944FE}" type="presOf" srcId="{60DEBB33-B7D4-4327-A9EB-50773F95D897}" destId="{F375AC64-BBB6-4614-8278-89B20447661B}" srcOrd="0" destOrd="0" presId="urn:microsoft.com/office/officeart/2005/8/layout/equation1"/>
    <dgm:cxn modelId="{98965E55-1732-4239-A3E9-C57B8FFAFD97}" type="presOf" srcId="{E098AD35-8609-429B-89DB-E4F164872AC3}" destId="{35FC86BE-F73C-4CF9-834A-2955D2A27771}" srcOrd="0" destOrd="0" presId="urn:microsoft.com/office/officeart/2005/8/layout/equation1"/>
    <dgm:cxn modelId="{BE0C40A2-D96B-4040-9084-AC5E950573C5}" srcId="{85F99E5C-8BA3-4E54-BE7D-282D63056DD1}" destId="{9ED4BED8-2C5A-4D23-9A00-DB7E0338B429}" srcOrd="1" destOrd="0" parTransId="{06E89169-67C3-4877-A49D-01375EC66DF7}" sibTransId="{0D2DAFDA-EF10-4D35-9D84-BC53FD286C30}"/>
    <dgm:cxn modelId="{6E30C28C-25D8-4681-A57A-7DA8BBDFFFC8}" srcId="{85F99E5C-8BA3-4E54-BE7D-282D63056DD1}" destId="{60DEBB33-B7D4-4327-A9EB-50773F95D897}" srcOrd="0" destOrd="0" parTransId="{B7A82555-F917-430A-8AB8-4DD00A1390F2}" sibTransId="{ED27B457-7B5C-449D-BE7A-D9182C63345F}"/>
    <dgm:cxn modelId="{D5FC10C6-2D42-4FCA-ACAC-8CF036F9BAB8}" type="presOf" srcId="{ED27B457-7B5C-449D-BE7A-D9182C63345F}" destId="{0C1CFB7A-9D01-4536-A39F-E8D0CA5EFEDE}" srcOrd="0" destOrd="0" presId="urn:microsoft.com/office/officeart/2005/8/layout/equation1"/>
    <dgm:cxn modelId="{FF471B40-99E7-4899-8A47-11AFF41DFF88}" type="presOf" srcId="{0D2DAFDA-EF10-4D35-9D84-BC53FD286C30}" destId="{5226245A-2B47-4FBE-9FC2-D1415D4021C2}" srcOrd="0" destOrd="0" presId="urn:microsoft.com/office/officeart/2005/8/layout/equation1"/>
    <dgm:cxn modelId="{0BC02006-52F1-4E9D-87D8-E696266C999D}" type="presOf" srcId="{85F99E5C-8BA3-4E54-BE7D-282D63056DD1}" destId="{1AE350F0-2210-431D-B01F-67F8C98AEC83}" srcOrd="0" destOrd="0" presId="urn:microsoft.com/office/officeart/2005/8/layout/equation1"/>
    <dgm:cxn modelId="{3B1669BD-78F6-40BF-B37A-96B2FA358D06}" srcId="{85F99E5C-8BA3-4E54-BE7D-282D63056DD1}" destId="{E098AD35-8609-429B-89DB-E4F164872AC3}" srcOrd="2" destOrd="0" parTransId="{A5725BF5-11C9-42D5-B393-BA2C258D384B}" sibTransId="{308575B1-1CE5-4EF3-83B6-BF2933306311}"/>
    <dgm:cxn modelId="{5E1260CD-AB08-48D3-A257-E02FFDF37CD2}" type="presOf" srcId="{9ED4BED8-2C5A-4D23-9A00-DB7E0338B429}" destId="{6E3117FB-94C8-41F5-91B1-D169D27AB9C9}" srcOrd="0" destOrd="0" presId="urn:microsoft.com/office/officeart/2005/8/layout/equation1"/>
    <dgm:cxn modelId="{17161858-43E4-4E21-B9D1-329D8F1247AB}" type="presParOf" srcId="{1AE350F0-2210-431D-B01F-67F8C98AEC83}" destId="{F375AC64-BBB6-4614-8278-89B20447661B}" srcOrd="0" destOrd="0" presId="urn:microsoft.com/office/officeart/2005/8/layout/equation1"/>
    <dgm:cxn modelId="{E43C4D6E-A04A-4895-8134-6CD32A75CFA3}" type="presParOf" srcId="{1AE350F0-2210-431D-B01F-67F8C98AEC83}" destId="{97DF6C85-9B32-4025-ACEE-18048F023032}" srcOrd="1" destOrd="0" presId="urn:microsoft.com/office/officeart/2005/8/layout/equation1"/>
    <dgm:cxn modelId="{FEEF561F-04B0-440D-B2BF-C45487DC90FE}" type="presParOf" srcId="{1AE350F0-2210-431D-B01F-67F8C98AEC83}" destId="{0C1CFB7A-9D01-4536-A39F-E8D0CA5EFEDE}" srcOrd="2" destOrd="0" presId="urn:microsoft.com/office/officeart/2005/8/layout/equation1"/>
    <dgm:cxn modelId="{5161D875-0278-4F5D-A235-1FCFBA634849}" type="presParOf" srcId="{1AE350F0-2210-431D-B01F-67F8C98AEC83}" destId="{ACCEC5CB-B873-442C-92EF-ADAF7F6097EA}" srcOrd="3" destOrd="0" presId="urn:microsoft.com/office/officeart/2005/8/layout/equation1"/>
    <dgm:cxn modelId="{415C605F-B055-4970-8E61-7CC451BB52B1}" type="presParOf" srcId="{1AE350F0-2210-431D-B01F-67F8C98AEC83}" destId="{6E3117FB-94C8-41F5-91B1-D169D27AB9C9}" srcOrd="4" destOrd="0" presId="urn:microsoft.com/office/officeart/2005/8/layout/equation1"/>
    <dgm:cxn modelId="{69F5FF36-EAE7-48F4-B874-EDEBA036A506}" type="presParOf" srcId="{1AE350F0-2210-431D-B01F-67F8C98AEC83}" destId="{0EDB3622-3AFF-44C6-8ECA-041054C2AF57}" srcOrd="5" destOrd="0" presId="urn:microsoft.com/office/officeart/2005/8/layout/equation1"/>
    <dgm:cxn modelId="{51ADA0B6-7FD0-48A7-A047-7B2A18967D42}" type="presParOf" srcId="{1AE350F0-2210-431D-B01F-67F8C98AEC83}" destId="{5226245A-2B47-4FBE-9FC2-D1415D4021C2}" srcOrd="6" destOrd="0" presId="urn:microsoft.com/office/officeart/2005/8/layout/equation1"/>
    <dgm:cxn modelId="{74482A5A-B7E7-40C4-96BE-AB6399F8299F}" type="presParOf" srcId="{1AE350F0-2210-431D-B01F-67F8C98AEC83}" destId="{D044A126-C4A2-4929-AFA1-84C3E1475BA2}" srcOrd="7" destOrd="0" presId="urn:microsoft.com/office/officeart/2005/8/layout/equation1"/>
    <dgm:cxn modelId="{41CB92FB-ACA5-4F6C-A6AA-CD638069565F}" type="presParOf" srcId="{1AE350F0-2210-431D-B01F-67F8C98AEC83}" destId="{35FC86BE-F73C-4CF9-834A-2955D2A2777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F99E5C-8BA3-4E54-BE7D-282D63056DD1}" type="doc">
      <dgm:prSet loTypeId="urn:microsoft.com/office/officeart/2005/8/layout/equation1" loCatId="relationship" qsTypeId="urn:microsoft.com/office/officeart/2005/8/quickstyle/simple1#4" qsCatId="simple" csTypeId="urn:microsoft.com/office/officeart/2005/8/colors/accent4_2" csCatId="accent4" phldr="1"/>
      <dgm:spPr/>
    </dgm:pt>
    <dgm:pt modelId="{60DEBB33-B7D4-4327-A9EB-50773F95D897}">
      <dgm:prSet phldrT="[Текст]" custT="1"/>
      <dgm:spPr/>
      <dgm:t>
        <a:bodyPr/>
        <a:lstStyle/>
        <a:p>
          <a:r>
            <a:rPr lang="ru-RU" sz="2000" b="1" dirty="0" smtClean="0"/>
            <a:t>99</a:t>
          </a:r>
        </a:p>
        <a:p>
          <a:r>
            <a:rPr lang="ru-RU" sz="2000" b="1" dirty="0" smtClean="0"/>
            <a:t>юристов</a:t>
          </a:r>
          <a:endParaRPr lang="ru-RU" sz="2000" b="1" dirty="0"/>
        </a:p>
      </dgm:t>
    </dgm:pt>
    <dgm:pt modelId="{B7A82555-F917-430A-8AB8-4DD00A1390F2}" type="parTrans" cxnId="{6E30C28C-25D8-4681-A57A-7DA8BBDFFFC8}">
      <dgm:prSet/>
      <dgm:spPr/>
      <dgm:t>
        <a:bodyPr/>
        <a:lstStyle/>
        <a:p>
          <a:endParaRPr lang="ru-RU"/>
        </a:p>
      </dgm:t>
    </dgm:pt>
    <dgm:pt modelId="{ED27B457-7B5C-449D-BE7A-D9182C63345F}" type="sibTrans" cxnId="{6E30C28C-25D8-4681-A57A-7DA8BBDFFFC8}">
      <dgm:prSet/>
      <dgm:spPr/>
      <dgm:t>
        <a:bodyPr/>
        <a:lstStyle/>
        <a:p>
          <a:endParaRPr lang="ru-RU"/>
        </a:p>
      </dgm:t>
    </dgm:pt>
    <dgm:pt modelId="{9ED4BED8-2C5A-4D23-9A00-DB7E0338B429}">
      <dgm:prSet phldrT="[Текст]" custT="1"/>
      <dgm:spPr/>
      <dgm:t>
        <a:bodyPr/>
        <a:lstStyle/>
        <a:p>
          <a:r>
            <a:rPr lang="ru-RU" sz="1800" b="1" dirty="0" smtClean="0"/>
            <a:t>1 сантехник</a:t>
          </a:r>
          <a:endParaRPr lang="ru-RU" sz="1800" b="1" dirty="0"/>
        </a:p>
      </dgm:t>
    </dgm:pt>
    <dgm:pt modelId="{06E89169-67C3-4877-A49D-01375EC66DF7}" type="parTrans" cxnId="{BE0C40A2-D96B-4040-9084-AC5E950573C5}">
      <dgm:prSet/>
      <dgm:spPr/>
      <dgm:t>
        <a:bodyPr/>
        <a:lstStyle/>
        <a:p>
          <a:endParaRPr lang="ru-RU"/>
        </a:p>
      </dgm:t>
    </dgm:pt>
    <dgm:pt modelId="{0D2DAFDA-EF10-4D35-9D84-BC53FD286C30}" type="sibTrans" cxnId="{BE0C40A2-D96B-4040-9084-AC5E950573C5}">
      <dgm:prSet/>
      <dgm:spPr/>
      <dgm:t>
        <a:bodyPr/>
        <a:lstStyle/>
        <a:p>
          <a:endParaRPr lang="ru-RU"/>
        </a:p>
      </dgm:t>
    </dgm:pt>
    <dgm:pt modelId="{E098AD35-8609-429B-89DB-E4F164872AC3}">
      <dgm:prSet phldrT="[Текст]" custT="1"/>
      <dgm:spPr/>
      <dgm:t>
        <a:bodyPr/>
        <a:lstStyle/>
        <a:p>
          <a:r>
            <a:rPr lang="ru-RU" sz="1800" b="1" dirty="0" smtClean="0"/>
            <a:t>100</a:t>
          </a:r>
        </a:p>
        <a:p>
          <a:r>
            <a:rPr lang="ru-RU" sz="1800" b="1" dirty="0" smtClean="0"/>
            <a:t>выпускников</a:t>
          </a:r>
          <a:endParaRPr lang="ru-RU" sz="1800" b="1" dirty="0"/>
        </a:p>
      </dgm:t>
    </dgm:pt>
    <dgm:pt modelId="{A5725BF5-11C9-42D5-B393-BA2C258D384B}" type="parTrans" cxnId="{3B1669BD-78F6-40BF-B37A-96B2FA358D06}">
      <dgm:prSet/>
      <dgm:spPr/>
      <dgm:t>
        <a:bodyPr/>
        <a:lstStyle/>
        <a:p>
          <a:endParaRPr lang="ru-RU"/>
        </a:p>
      </dgm:t>
    </dgm:pt>
    <dgm:pt modelId="{308575B1-1CE5-4EF3-83B6-BF2933306311}" type="sibTrans" cxnId="{3B1669BD-78F6-40BF-B37A-96B2FA358D06}">
      <dgm:prSet/>
      <dgm:spPr/>
      <dgm:t>
        <a:bodyPr/>
        <a:lstStyle/>
        <a:p>
          <a:endParaRPr lang="ru-RU"/>
        </a:p>
      </dgm:t>
    </dgm:pt>
    <dgm:pt modelId="{1AE350F0-2210-431D-B01F-67F8C98AEC83}" type="pres">
      <dgm:prSet presAssocID="{85F99E5C-8BA3-4E54-BE7D-282D63056DD1}" presName="linearFlow" presStyleCnt="0">
        <dgm:presLayoutVars>
          <dgm:dir/>
          <dgm:resizeHandles val="exact"/>
        </dgm:presLayoutVars>
      </dgm:prSet>
      <dgm:spPr/>
    </dgm:pt>
    <dgm:pt modelId="{F375AC64-BBB6-4614-8278-89B20447661B}" type="pres">
      <dgm:prSet presAssocID="{60DEBB33-B7D4-4327-A9EB-50773F95D8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F6C85-9B32-4025-ACEE-18048F023032}" type="pres">
      <dgm:prSet presAssocID="{ED27B457-7B5C-449D-BE7A-D9182C63345F}" presName="spacerL" presStyleCnt="0"/>
      <dgm:spPr/>
    </dgm:pt>
    <dgm:pt modelId="{0C1CFB7A-9D01-4536-A39F-E8D0CA5EFEDE}" type="pres">
      <dgm:prSet presAssocID="{ED27B457-7B5C-449D-BE7A-D9182C6334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CCEC5CB-B873-442C-92EF-ADAF7F6097EA}" type="pres">
      <dgm:prSet presAssocID="{ED27B457-7B5C-449D-BE7A-D9182C63345F}" presName="spacerR" presStyleCnt="0"/>
      <dgm:spPr/>
    </dgm:pt>
    <dgm:pt modelId="{6E3117FB-94C8-41F5-91B1-D169D27AB9C9}" type="pres">
      <dgm:prSet presAssocID="{9ED4BED8-2C5A-4D23-9A00-DB7E0338B429}" presName="node" presStyleLbl="node1" presStyleIdx="1" presStyleCnt="3" custScaleX="110627" custScaleY="4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B3622-3AFF-44C6-8ECA-041054C2AF57}" type="pres">
      <dgm:prSet presAssocID="{0D2DAFDA-EF10-4D35-9D84-BC53FD286C30}" presName="spacerL" presStyleCnt="0"/>
      <dgm:spPr/>
    </dgm:pt>
    <dgm:pt modelId="{5226245A-2B47-4FBE-9FC2-D1415D4021C2}" type="pres">
      <dgm:prSet presAssocID="{0D2DAFDA-EF10-4D35-9D84-BC53FD286C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044A126-C4A2-4929-AFA1-84C3E1475BA2}" type="pres">
      <dgm:prSet presAssocID="{0D2DAFDA-EF10-4D35-9D84-BC53FD286C30}" presName="spacerR" presStyleCnt="0"/>
      <dgm:spPr/>
    </dgm:pt>
    <dgm:pt modelId="{35FC86BE-F73C-4CF9-834A-2955D2A27771}" type="pres">
      <dgm:prSet presAssocID="{E098AD35-8609-429B-89DB-E4F164872AC3}" presName="node" presStyleLbl="node1" presStyleIdx="2" presStyleCnt="3" custLinFactNeighborX="40353" custLinFactNeighborY="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CCBC81-D8BE-49CB-8ECF-5239E743E5F0}" type="presOf" srcId="{85F99E5C-8BA3-4E54-BE7D-282D63056DD1}" destId="{1AE350F0-2210-431D-B01F-67F8C98AEC83}" srcOrd="0" destOrd="0" presId="urn:microsoft.com/office/officeart/2005/8/layout/equation1"/>
    <dgm:cxn modelId="{331F9FEE-0C65-4331-AF80-42452CD758C6}" type="presOf" srcId="{9ED4BED8-2C5A-4D23-9A00-DB7E0338B429}" destId="{6E3117FB-94C8-41F5-91B1-D169D27AB9C9}" srcOrd="0" destOrd="0" presId="urn:microsoft.com/office/officeart/2005/8/layout/equation1"/>
    <dgm:cxn modelId="{BE0C40A2-D96B-4040-9084-AC5E950573C5}" srcId="{85F99E5C-8BA3-4E54-BE7D-282D63056DD1}" destId="{9ED4BED8-2C5A-4D23-9A00-DB7E0338B429}" srcOrd="1" destOrd="0" parTransId="{06E89169-67C3-4877-A49D-01375EC66DF7}" sibTransId="{0D2DAFDA-EF10-4D35-9D84-BC53FD286C30}"/>
    <dgm:cxn modelId="{6E30C28C-25D8-4681-A57A-7DA8BBDFFFC8}" srcId="{85F99E5C-8BA3-4E54-BE7D-282D63056DD1}" destId="{60DEBB33-B7D4-4327-A9EB-50773F95D897}" srcOrd="0" destOrd="0" parTransId="{B7A82555-F917-430A-8AB8-4DD00A1390F2}" sibTransId="{ED27B457-7B5C-449D-BE7A-D9182C63345F}"/>
    <dgm:cxn modelId="{CD493861-2A9A-424E-928F-26ABF52569F4}" type="presOf" srcId="{E098AD35-8609-429B-89DB-E4F164872AC3}" destId="{35FC86BE-F73C-4CF9-834A-2955D2A27771}" srcOrd="0" destOrd="0" presId="urn:microsoft.com/office/officeart/2005/8/layout/equation1"/>
    <dgm:cxn modelId="{DD94E313-F485-4F47-BB4F-0F85B0612934}" type="presOf" srcId="{0D2DAFDA-EF10-4D35-9D84-BC53FD286C30}" destId="{5226245A-2B47-4FBE-9FC2-D1415D4021C2}" srcOrd="0" destOrd="0" presId="urn:microsoft.com/office/officeart/2005/8/layout/equation1"/>
    <dgm:cxn modelId="{3B1669BD-78F6-40BF-B37A-96B2FA358D06}" srcId="{85F99E5C-8BA3-4E54-BE7D-282D63056DD1}" destId="{E098AD35-8609-429B-89DB-E4F164872AC3}" srcOrd="2" destOrd="0" parTransId="{A5725BF5-11C9-42D5-B393-BA2C258D384B}" sibTransId="{308575B1-1CE5-4EF3-83B6-BF2933306311}"/>
    <dgm:cxn modelId="{C82000DC-8C51-4342-98AE-B612A3085EE1}" type="presOf" srcId="{ED27B457-7B5C-449D-BE7A-D9182C63345F}" destId="{0C1CFB7A-9D01-4536-A39F-E8D0CA5EFEDE}" srcOrd="0" destOrd="0" presId="urn:microsoft.com/office/officeart/2005/8/layout/equation1"/>
    <dgm:cxn modelId="{839D4E68-3D86-4251-9661-BA7363CB9D4F}" type="presOf" srcId="{60DEBB33-B7D4-4327-A9EB-50773F95D897}" destId="{F375AC64-BBB6-4614-8278-89B20447661B}" srcOrd="0" destOrd="0" presId="urn:microsoft.com/office/officeart/2005/8/layout/equation1"/>
    <dgm:cxn modelId="{8F79C3F2-43D8-484B-B356-2DD8C9D1645B}" type="presParOf" srcId="{1AE350F0-2210-431D-B01F-67F8C98AEC83}" destId="{F375AC64-BBB6-4614-8278-89B20447661B}" srcOrd="0" destOrd="0" presId="urn:microsoft.com/office/officeart/2005/8/layout/equation1"/>
    <dgm:cxn modelId="{4919813A-53D1-49C7-BC65-B721211374B4}" type="presParOf" srcId="{1AE350F0-2210-431D-B01F-67F8C98AEC83}" destId="{97DF6C85-9B32-4025-ACEE-18048F023032}" srcOrd="1" destOrd="0" presId="urn:microsoft.com/office/officeart/2005/8/layout/equation1"/>
    <dgm:cxn modelId="{35FF751E-7C94-487F-9C3A-4B1631DECB20}" type="presParOf" srcId="{1AE350F0-2210-431D-B01F-67F8C98AEC83}" destId="{0C1CFB7A-9D01-4536-A39F-E8D0CA5EFEDE}" srcOrd="2" destOrd="0" presId="urn:microsoft.com/office/officeart/2005/8/layout/equation1"/>
    <dgm:cxn modelId="{D011EB27-6F19-4E49-98C7-D46C317424B4}" type="presParOf" srcId="{1AE350F0-2210-431D-B01F-67F8C98AEC83}" destId="{ACCEC5CB-B873-442C-92EF-ADAF7F6097EA}" srcOrd="3" destOrd="0" presId="urn:microsoft.com/office/officeart/2005/8/layout/equation1"/>
    <dgm:cxn modelId="{4CCB1644-1A6F-4F54-B86A-C8EECC8D95D1}" type="presParOf" srcId="{1AE350F0-2210-431D-B01F-67F8C98AEC83}" destId="{6E3117FB-94C8-41F5-91B1-D169D27AB9C9}" srcOrd="4" destOrd="0" presId="urn:microsoft.com/office/officeart/2005/8/layout/equation1"/>
    <dgm:cxn modelId="{65C98F4B-B34F-44D9-AA82-9A7C1D88272E}" type="presParOf" srcId="{1AE350F0-2210-431D-B01F-67F8C98AEC83}" destId="{0EDB3622-3AFF-44C6-8ECA-041054C2AF57}" srcOrd="5" destOrd="0" presId="urn:microsoft.com/office/officeart/2005/8/layout/equation1"/>
    <dgm:cxn modelId="{7F6DDA80-A96A-4221-9E81-40BFE87410EF}" type="presParOf" srcId="{1AE350F0-2210-431D-B01F-67F8C98AEC83}" destId="{5226245A-2B47-4FBE-9FC2-D1415D4021C2}" srcOrd="6" destOrd="0" presId="urn:microsoft.com/office/officeart/2005/8/layout/equation1"/>
    <dgm:cxn modelId="{813B19C9-BCD6-46A7-AC7D-DEFD7F16FBEB}" type="presParOf" srcId="{1AE350F0-2210-431D-B01F-67F8C98AEC83}" destId="{D044A126-C4A2-4929-AFA1-84C3E1475BA2}" srcOrd="7" destOrd="0" presId="urn:microsoft.com/office/officeart/2005/8/layout/equation1"/>
    <dgm:cxn modelId="{6A58C22D-10FE-4E8C-8D6A-8BA5BF4DECCA}" type="presParOf" srcId="{1AE350F0-2210-431D-B01F-67F8C98AEC83}" destId="{35FC86BE-F73C-4CF9-834A-2955D2A2777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5F99E5C-8BA3-4E54-BE7D-282D63056DD1}" type="doc">
      <dgm:prSet loTypeId="urn:microsoft.com/office/officeart/2005/8/layout/equation1" loCatId="relationship" qsTypeId="urn:microsoft.com/office/officeart/2005/8/quickstyle/simple1#5" qsCatId="simple" csTypeId="urn:microsoft.com/office/officeart/2005/8/colors/accent5_2" csCatId="accent5" phldr="1"/>
      <dgm:spPr/>
    </dgm:pt>
    <dgm:pt modelId="{60DEBB33-B7D4-4327-A9EB-50773F95D897}">
      <dgm:prSet phldrT="[Текст]" custT="1"/>
      <dgm:spPr/>
      <dgm:t>
        <a:bodyPr/>
        <a:lstStyle/>
        <a:p>
          <a:r>
            <a:rPr lang="ru-RU" sz="2000" b="1" dirty="0" smtClean="0"/>
            <a:t>99</a:t>
          </a:r>
        </a:p>
        <a:p>
          <a:r>
            <a:rPr lang="ru-RU" sz="2000" b="1" dirty="0" smtClean="0"/>
            <a:t>юристов</a:t>
          </a:r>
          <a:endParaRPr lang="ru-RU" sz="2000" b="1" dirty="0"/>
        </a:p>
      </dgm:t>
    </dgm:pt>
    <dgm:pt modelId="{B7A82555-F917-430A-8AB8-4DD00A1390F2}" type="parTrans" cxnId="{6E30C28C-25D8-4681-A57A-7DA8BBDFFFC8}">
      <dgm:prSet/>
      <dgm:spPr/>
      <dgm:t>
        <a:bodyPr/>
        <a:lstStyle/>
        <a:p>
          <a:endParaRPr lang="ru-RU"/>
        </a:p>
      </dgm:t>
    </dgm:pt>
    <dgm:pt modelId="{ED27B457-7B5C-449D-BE7A-D9182C63345F}" type="sibTrans" cxnId="{6E30C28C-25D8-4681-A57A-7DA8BBDFFFC8}">
      <dgm:prSet/>
      <dgm:spPr/>
      <dgm:t>
        <a:bodyPr/>
        <a:lstStyle/>
        <a:p>
          <a:endParaRPr lang="ru-RU"/>
        </a:p>
      </dgm:t>
    </dgm:pt>
    <dgm:pt modelId="{9ED4BED8-2C5A-4D23-9A00-DB7E0338B429}">
      <dgm:prSet phldrT="[Текст]" custT="1"/>
      <dgm:spPr/>
      <dgm:t>
        <a:bodyPr/>
        <a:lstStyle/>
        <a:p>
          <a:r>
            <a:rPr lang="ru-RU" sz="1800" b="1" dirty="0" smtClean="0"/>
            <a:t>1 сантехник</a:t>
          </a:r>
          <a:endParaRPr lang="ru-RU" sz="1800" b="1" dirty="0"/>
        </a:p>
      </dgm:t>
    </dgm:pt>
    <dgm:pt modelId="{06E89169-67C3-4877-A49D-01375EC66DF7}" type="parTrans" cxnId="{BE0C40A2-D96B-4040-9084-AC5E950573C5}">
      <dgm:prSet/>
      <dgm:spPr/>
      <dgm:t>
        <a:bodyPr/>
        <a:lstStyle/>
        <a:p>
          <a:endParaRPr lang="ru-RU"/>
        </a:p>
      </dgm:t>
    </dgm:pt>
    <dgm:pt modelId="{0D2DAFDA-EF10-4D35-9D84-BC53FD286C30}" type="sibTrans" cxnId="{BE0C40A2-D96B-4040-9084-AC5E950573C5}">
      <dgm:prSet/>
      <dgm:spPr/>
      <dgm:t>
        <a:bodyPr/>
        <a:lstStyle/>
        <a:p>
          <a:endParaRPr lang="ru-RU"/>
        </a:p>
      </dgm:t>
    </dgm:pt>
    <dgm:pt modelId="{E098AD35-8609-429B-89DB-E4F164872AC3}">
      <dgm:prSet phldrT="[Текст]" custT="1"/>
      <dgm:spPr/>
      <dgm:t>
        <a:bodyPr/>
        <a:lstStyle/>
        <a:p>
          <a:r>
            <a:rPr lang="ru-RU" sz="1800" b="1" dirty="0" smtClean="0"/>
            <a:t>100</a:t>
          </a:r>
        </a:p>
        <a:p>
          <a:r>
            <a:rPr lang="ru-RU" sz="1800" b="1" dirty="0" smtClean="0"/>
            <a:t>выпускников</a:t>
          </a:r>
          <a:endParaRPr lang="ru-RU" sz="1800" b="1" dirty="0"/>
        </a:p>
      </dgm:t>
    </dgm:pt>
    <dgm:pt modelId="{A5725BF5-11C9-42D5-B393-BA2C258D384B}" type="parTrans" cxnId="{3B1669BD-78F6-40BF-B37A-96B2FA358D06}">
      <dgm:prSet/>
      <dgm:spPr/>
      <dgm:t>
        <a:bodyPr/>
        <a:lstStyle/>
        <a:p>
          <a:endParaRPr lang="ru-RU"/>
        </a:p>
      </dgm:t>
    </dgm:pt>
    <dgm:pt modelId="{308575B1-1CE5-4EF3-83B6-BF2933306311}" type="sibTrans" cxnId="{3B1669BD-78F6-40BF-B37A-96B2FA358D06}">
      <dgm:prSet/>
      <dgm:spPr/>
      <dgm:t>
        <a:bodyPr/>
        <a:lstStyle/>
        <a:p>
          <a:endParaRPr lang="ru-RU"/>
        </a:p>
      </dgm:t>
    </dgm:pt>
    <dgm:pt modelId="{1AE350F0-2210-431D-B01F-67F8C98AEC83}" type="pres">
      <dgm:prSet presAssocID="{85F99E5C-8BA3-4E54-BE7D-282D63056DD1}" presName="linearFlow" presStyleCnt="0">
        <dgm:presLayoutVars>
          <dgm:dir/>
          <dgm:resizeHandles val="exact"/>
        </dgm:presLayoutVars>
      </dgm:prSet>
      <dgm:spPr/>
    </dgm:pt>
    <dgm:pt modelId="{F375AC64-BBB6-4614-8278-89B20447661B}" type="pres">
      <dgm:prSet presAssocID="{60DEBB33-B7D4-4327-A9EB-50773F95D89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F6C85-9B32-4025-ACEE-18048F023032}" type="pres">
      <dgm:prSet presAssocID="{ED27B457-7B5C-449D-BE7A-D9182C63345F}" presName="spacerL" presStyleCnt="0"/>
      <dgm:spPr/>
    </dgm:pt>
    <dgm:pt modelId="{0C1CFB7A-9D01-4536-A39F-E8D0CA5EFEDE}" type="pres">
      <dgm:prSet presAssocID="{ED27B457-7B5C-449D-BE7A-D9182C63345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ACCEC5CB-B873-442C-92EF-ADAF7F6097EA}" type="pres">
      <dgm:prSet presAssocID="{ED27B457-7B5C-449D-BE7A-D9182C63345F}" presName="spacerR" presStyleCnt="0"/>
      <dgm:spPr/>
    </dgm:pt>
    <dgm:pt modelId="{6E3117FB-94C8-41F5-91B1-D169D27AB9C9}" type="pres">
      <dgm:prSet presAssocID="{9ED4BED8-2C5A-4D23-9A00-DB7E0338B429}" presName="node" presStyleLbl="node1" presStyleIdx="1" presStyleCnt="3" custScaleX="105336" custScaleY="41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DB3622-3AFF-44C6-8ECA-041054C2AF57}" type="pres">
      <dgm:prSet presAssocID="{0D2DAFDA-EF10-4D35-9D84-BC53FD286C30}" presName="spacerL" presStyleCnt="0"/>
      <dgm:spPr/>
    </dgm:pt>
    <dgm:pt modelId="{5226245A-2B47-4FBE-9FC2-D1415D4021C2}" type="pres">
      <dgm:prSet presAssocID="{0D2DAFDA-EF10-4D35-9D84-BC53FD286C3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D044A126-C4A2-4929-AFA1-84C3E1475BA2}" type="pres">
      <dgm:prSet presAssocID="{0D2DAFDA-EF10-4D35-9D84-BC53FD286C30}" presName="spacerR" presStyleCnt="0"/>
      <dgm:spPr/>
    </dgm:pt>
    <dgm:pt modelId="{35FC86BE-F73C-4CF9-834A-2955D2A27771}" type="pres">
      <dgm:prSet presAssocID="{E098AD35-8609-429B-89DB-E4F164872AC3}" presName="node" presStyleLbl="node1" presStyleIdx="2" presStyleCnt="3" custLinFactNeighborX="40353" custLinFactNeighborY="9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412E10-3C65-4A1C-B0F7-396BDF89DBD3}" type="presOf" srcId="{0D2DAFDA-EF10-4D35-9D84-BC53FD286C30}" destId="{5226245A-2B47-4FBE-9FC2-D1415D4021C2}" srcOrd="0" destOrd="0" presId="urn:microsoft.com/office/officeart/2005/8/layout/equation1"/>
    <dgm:cxn modelId="{BE0C40A2-D96B-4040-9084-AC5E950573C5}" srcId="{85F99E5C-8BA3-4E54-BE7D-282D63056DD1}" destId="{9ED4BED8-2C5A-4D23-9A00-DB7E0338B429}" srcOrd="1" destOrd="0" parTransId="{06E89169-67C3-4877-A49D-01375EC66DF7}" sibTransId="{0D2DAFDA-EF10-4D35-9D84-BC53FD286C30}"/>
    <dgm:cxn modelId="{62F86023-E40A-4278-ADEE-B1D90C1E5E1B}" type="presOf" srcId="{9ED4BED8-2C5A-4D23-9A00-DB7E0338B429}" destId="{6E3117FB-94C8-41F5-91B1-D169D27AB9C9}" srcOrd="0" destOrd="0" presId="urn:microsoft.com/office/officeart/2005/8/layout/equation1"/>
    <dgm:cxn modelId="{6E30C28C-25D8-4681-A57A-7DA8BBDFFFC8}" srcId="{85F99E5C-8BA3-4E54-BE7D-282D63056DD1}" destId="{60DEBB33-B7D4-4327-A9EB-50773F95D897}" srcOrd="0" destOrd="0" parTransId="{B7A82555-F917-430A-8AB8-4DD00A1390F2}" sibTransId="{ED27B457-7B5C-449D-BE7A-D9182C63345F}"/>
    <dgm:cxn modelId="{D6FF544F-1AE5-4880-B62A-12E05823EF63}" type="presOf" srcId="{85F99E5C-8BA3-4E54-BE7D-282D63056DD1}" destId="{1AE350F0-2210-431D-B01F-67F8C98AEC83}" srcOrd="0" destOrd="0" presId="urn:microsoft.com/office/officeart/2005/8/layout/equation1"/>
    <dgm:cxn modelId="{D2B2FB52-99C6-4188-BE53-B7BFDC16A1B5}" type="presOf" srcId="{ED27B457-7B5C-449D-BE7A-D9182C63345F}" destId="{0C1CFB7A-9D01-4536-A39F-E8D0CA5EFEDE}" srcOrd="0" destOrd="0" presId="urn:microsoft.com/office/officeart/2005/8/layout/equation1"/>
    <dgm:cxn modelId="{7DB47044-77A8-4B94-A458-7C1F2A5CDC0A}" type="presOf" srcId="{60DEBB33-B7D4-4327-A9EB-50773F95D897}" destId="{F375AC64-BBB6-4614-8278-89B20447661B}" srcOrd="0" destOrd="0" presId="urn:microsoft.com/office/officeart/2005/8/layout/equation1"/>
    <dgm:cxn modelId="{3B1669BD-78F6-40BF-B37A-96B2FA358D06}" srcId="{85F99E5C-8BA3-4E54-BE7D-282D63056DD1}" destId="{E098AD35-8609-429B-89DB-E4F164872AC3}" srcOrd="2" destOrd="0" parTransId="{A5725BF5-11C9-42D5-B393-BA2C258D384B}" sibTransId="{308575B1-1CE5-4EF3-83B6-BF2933306311}"/>
    <dgm:cxn modelId="{77344F22-0C96-4456-B8CF-DE7781D6D105}" type="presOf" srcId="{E098AD35-8609-429B-89DB-E4F164872AC3}" destId="{35FC86BE-F73C-4CF9-834A-2955D2A27771}" srcOrd="0" destOrd="0" presId="urn:microsoft.com/office/officeart/2005/8/layout/equation1"/>
    <dgm:cxn modelId="{E340540D-D9C0-4452-8DC5-A0A0ED0CEE4A}" type="presParOf" srcId="{1AE350F0-2210-431D-B01F-67F8C98AEC83}" destId="{F375AC64-BBB6-4614-8278-89B20447661B}" srcOrd="0" destOrd="0" presId="urn:microsoft.com/office/officeart/2005/8/layout/equation1"/>
    <dgm:cxn modelId="{00A6A081-6957-418F-B9F2-61BDB33B809B}" type="presParOf" srcId="{1AE350F0-2210-431D-B01F-67F8C98AEC83}" destId="{97DF6C85-9B32-4025-ACEE-18048F023032}" srcOrd="1" destOrd="0" presId="urn:microsoft.com/office/officeart/2005/8/layout/equation1"/>
    <dgm:cxn modelId="{74B3D750-AF4D-4474-9BF2-30025757ED5C}" type="presParOf" srcId="{1AE350F0-2210-431D-B01F-67F8C98AEC83}" destId="{0C1CFB7A-9D01-4536-A39F-E8D0CA5EFEDE}" srcOrd="2" destOrd="0" presId="urn:microsoft.com/office/officeart/2005/8/layout/equation1"/>
    <dgm:cxn modelId="{8D00CDEA-07CD-4657-8785-6C1ACEBB05A1}" type="presParOf" srcId="{1AE350F0-2210-431D-B01F-67F8C98AEC83}" destId="{ACCEC5CB-B873-442C-92EF-ADAF7F6097EA}" srcOrd="3" destOrd="0" presId="urn:microsoft.com/office/officeart/2005/8/layout/equation1"/>
    <dgm:cxn modelId="{9C6D5105-1A59-4095-BD33-90A2BBF4C8AA}" type="presParOf" srcId="{1AE350F0-2210-431D-B01F-67F8C98AEC83}" destId="{6E3117FB-94C8-41F5-91B1-D169D27AB9C9}" srcOrd="4" destOrd="0" presId="urn:microsoft.com/office/officeart/2005/8/layout/equation1"/>
    <dgm:cxn modelId="{6EBFD842-2A01-45C4-A725-CE4985A136D7}" type="presParOf" srcId="{1AE350F0-2210-431D-B01F-67F8C98AEC83}" destId="{0EDB3622-3AFF-44C6-8ECA-041054C2AF57}" srcOrd="5" destOrd="0" presId="urn:microsoft.com/office/officeart/2005/8/layout/equation1"/>
    <dgm:cxn modelId="{EE94FAB4-779B-4380-932D-4B4133F5ECC9}" type="presParOf" srcId="{1AE350F0-2210-431D-B01F-67F8C98AEC83}" destId="{5226245A-2B47-4FBE-9FC2-D1415D4021C2}" srcOrd="6" destOrd="0" presId="urn:microsoft.com/office/officeart/2005/8/layout/equation1"/>
    <dgm:cxn modelId="{090CE09F-4739-41CA-8E46-EC7FC4FE4D9F}" type="presParOf" srcId="{1AE350F0-2210-431D-B01F-67F8C98AEC83}" destId="{D044A126-C4A2-4929-AFA1-84C3E1475BA2}" srcOrd="7" destOrd="0" presId="urn:microsoft.com/office/officeart/2005/8/layout/equation1"/>
    <dgm:cxn modelId="{3E5B2C5C-BE58-4710-BF6F-842342DE3FD1}" type="presParOf" srcId="{1AE350F0-2210-431D-B01F-67F8C98AEC83}" destId="{35FC86BE-F73C-4CF9-834A-2955D2A2777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77D0313-D0F7-4354-8FF8-2993CAC50E0E}" type="datetimeFigureOut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338B0FB-4400-4800-BA31-9F2B20B41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C873BA9-D8C4-47C7-8A56-CD28FA105419}" type="datetimeFigureOut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BAC02C-1AEF-4226-B32B-F185FBD72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19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AEA55E4-886D-4B3B-A65F-436424A4ECB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30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37323C-FF77-4F08-A8EF-6615A3C4AD5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F2D56D-AD74-420E-84FD-D3BC6325AF0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F4ABC6-C369-44DC-B027-A321AFC5E2A2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E940E71-DC61-43C0-8F61-65C95CBC07E5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1AE0BB4-0DFA-451E-B6A6-C56A962ED3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13D60-0C5F-4D7B-839C-5E7A131A991D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1C1C9-1AC3-4BC6-AD53-BA9778A2F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3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1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1F6B3-45AB-4B71-8E84-C8921A9CF4A1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239F0-487E-4ADC-98C2-74DD4423E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56804-B8AA-45CC-9C19-25767683D7B1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9FBD1-37E5-4ACF-BDCB-280061FC7A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3" y="2743203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8359E-B55B-497B-A6E7-7D43093242E8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3BB88D0-B1C9-45EB-A298-9D2F809C6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35E9CF-3019-4D64-B17D-379558FCFD96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56A43F4-9F70-4010-B91A-8E378120B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2"/>
            <a:ext cx="8153400" cy="86995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686B600-10D7-4133-B317-BA4BF2C5577C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E50BCAF-4CFC-4B5E-85F9-96F924F63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ABE7D-7F15-496D-9775-8AA356CF3823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0851F-FA1B-442D-A747-1FC58D281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D7C63-6B57-4BCE-AFA0-B74459962854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4BE6A8E-1743-472A-B7B7-674BC8F43B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2"/>
            <a:ext cx="8077200" cy="869951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AB7D8-D7E9-411B-AE0A-2859C2930365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E4146-F926-4CB7-8810-820640D5FF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35083F-B38F-40B2-B0C5-EA36B4F6D523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F6909752-754E-43A9-8381-D0AFFAF00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4BBC23-30FA-418E-923A-C69E64E677F6}" type="datetime1">
              <a:rPr lang="ru-RU"/>
              <a:pPr>
                <a:defRPr/>
              </a:pPr>
              <a:t>28.11.2014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Урок 27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FB6B28-0340-41BE-9DAE-5CDE876AD3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5" r:id="rId3"/>
    <p:sldLayoutId id="2147483686" r:id="rId4"/>
    <p:sldLayoutId id="2147483687" r:id="rId5"/>
    <p:sldLayoutId id="2147483681" r:id="rId6"/>
    <p:sldLayoutId id="2147483688" r:id="rId7"/>
    <p:sldLayoutId id="2147483682" r:id="rId8"/>
    <p:sldLayoutId id="2147483689" r:id="rId9"/>
    <p:sldLayoutId id="2147483683" r:id="rId10"/>
    <p:sldLayoutId id="214748369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900igr.net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esis-book.ru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19250" y="5397500"/>
            <a:ext cx="7524750" cy="671513"/>
          </a:xfrm>
        </p:spPr>
        <p:txBody>
          <a:bodyPr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400" b="1" dirty="0" smtClean="0">
                <a:latin typeface="+mj-lt"/>
              </a:rPr>
              <a:t>Презентация  подготовлена  педагогом-психологом  ГОУ ЦО № 771,  г.Москвы</a:t>
            </a: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400" b="1" dirty="0" smtClean="0">
                <a:latin typeface="+mj-lt"/>
              </a:rPr>
              <a:t>ДЕТКОВСКОЙ  ОКСАНОЙ  ВЛАДИМИРОВНОЙ</a:t>
            </a:r>
            <a:endParaRPr lang="ru-RU" sz="6400" b="1" dirty="0">
              <a:latin typeface="+mj-lt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19250" y="4724400"/>
            <a:ext cx="7315200" cy="50482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b="1" smtClean="0">
                <a:solidFill>
                  <a:srgbClr val="002060"/>
                </a:solidFill>
              </a:rPr>
              <a:t>Профориентационное  занятие</a:t>
            </a:r>
            <a:br>
              <a:rPr lang="ru-RU" b="1" smtClean="0">
                <a:solidFill>
                  <a:srgbClr val="002060"/>
                </a:solidFill>
              </a:rPr>
            </a:br>
            <a:r>
              <a:rPr lang="ru-RU" b="1" smtClean="0">
                <a:solidFill>
                  <a:srgbClr val="002060"/>
                </a:solidFill>
              </a:rPr>
              <a:t>по курсу Г.В.</a:t>
            </a:r>
            <a:r>
              <a:rPr lang="ru-RU" b="1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b="1" smtClean="0">
                <a:solidFill>
                  <a:srgbClr val="002060"/>
                </a:solidFill>
              </a:rPr>
              <a:t>Резапкиной</a:t>
            </a:r>
          </a:p>
        </p:txBody>
      </p:sp>
      <p:sp>
        <p:nvSpPr>
          <p:cNvPr id="9220" name="Нижний колонтитул 4"/>
          <p:cNvSpPr>
            <a:spLocks noGrp="1"/>
          </p:cNvSpPr>
          <p:nvPr>
            <p:ph type="ftr" sz="quarter" idx="12"/>
          </p:nvPr>
        </p:nvSpPr>
        <p:spPr bwMode="auto">
          <a:xfrm>
            <a:off x="1600200" y="6113463"/>
            <a:ext cx="4572000" cy="357187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pic>
        <p:nvPicPr>
          <p:cNvPr id="1026" name="Picture 2" descr="C:\Users\Oxana\Desktop\untitled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15111" y="609871"/>
            <a:ext cx="3522743" cy="339464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tx1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Скругленный прямоугольник 5">
            <a:hlinkClick r:id="rId4" tooltip=" Каталог презентаций "/>
          </p:cNvPr>
          <p:cNvSpPr/>
          <p:nvPr/>
        </p:nvSpPr>
        <p:spPr>
          <a:xfrm>
            <a:off x="3898900" y="6477000"/>
            <a:ext cx="1346200" cy="355600"/>
          </a:xfrm>
          <a:prstGeom prst="roundRect">
            <a:avLst/>
          </a:prstGeom>
          <a:gradFill flip="none" rotWithShape="1">
            <a:gsLst>
              <a:gs pos="0">
                <a:srgbClr val="FFFFFF"/>
              </a:gs>
              <a:gs pos="100000">
                <a:srgbClr val="FFFFFF">
                  <a:shade val="88000"/>
                </a:srgbClr>
              </a:gs>
            </a:gsLst>
            <a:lin ang="5400000" scaled="1"/>
            <a:tileRect/>
          </a:gradFill>
          <a:ln w="12700"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88900" tIns="25400" rIns="88900" bIns="50800" anchor="ctr" anchorCtr="1"/>
          <a:lstStyle/>
          <a:p>
            <a:pPr algn="ctr">
              <a:defRPr/>
            </a:pPr>
            <a:r>
              <a:rPr lang="en-US" sz="2000" u="sng">
                <a:solidFill>
                  <a:srgbClr val="3333CC"/>
                </a:solidFill>
                <a:latin typeface="Arial"/>
              </a:rPr>
              <a:t>900igr.net</a:t>
            </a:r>
            <a:endParaRPr lang="ru-RU" sz="2000" u="sng">
              <a:solidFill>
                <a:srgbClr val="3333CC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Правовой  аспект</a:t>
            </a:r>
          </a:p>
        </p:txBody>
      </p:sp>
      <p:sp>
        <p:nvSpPr>
          <p:cNvPr id="18435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5603" name="Содержимое 3"/>
          <p:cNvSpPr>
            <a:spLocks noGrp="1"/>
          </p:cNvSpPr>
          <p:nvPr>
            <p:ph sz="quarter" idx="1"/>
          </p:nvPr>
        </p:nvSpPr>
        <p:spPr>
          <a:xfrm>
            <a:off x="323850" y="2060575"/>
            <a:ext cx="8153400" cy="4495800"/>
          </a:xfrm>
        </p:spPr>
        <p:txBody>
          <a:bodyPr/>
          <a:lstStyle/>
          <a:p>
            <a:pPr eaLnBrk="1" hangingPunct="1"/>
            <a:r>
              <a:rPr lang="ru-RU" smtClean="0"/>
              <a:t>В наше время права и обязанности сторон регулируются </a:t>
            </a:r>
            <a:r>
              <a:rPr lang="ru-RU" b="1" smtClean="0"/>
              <a:t>трудовым соглашением или контрактом</a:t>
            </a:r>
            <a:r>
              <a:rPr lang="ru-RU" smtClean="0"/>
              <a:t> — документами, в которых оговариваются условия и оплата труда, а также </a:t>
            </a:r>
            <a:r>
              <a:rPr lang="ru-RU" b="1" smtClean="0"/>
              <a:t>должностной инструкцией</a:t>
            </a:r>
            <a:r>
              <a:rPr lang="ru-RU" smtClean="0"/>
              <a:t>. </a:t>
            </a:r>
          </a:p>
          <a:p>
            <a:pPr eaLnBrk="1" hangingPunct="1"/>
            <a:r>
              <a:rPr lang="ru-RU" smtClean="0"/>
              <a:t>Работодатель </a:t>
            </a:r>
            <a:r>
              <a:rPr lang="ru-RU" u="sng" smtClean="0"/>
              <a:t>не вправе требовать от специалиста работы, выходящей за рамки его служебных обязанностей</a:t>
            </a:r>
            <a:r>
              <a:rPr lang="ru-RU" smtClean="0"/>
              <a:t>. </a:t>
            </a:r>
          </a:p>
          <a:p>
            <a:pPr eaLnBrk="1" hangingPunct="1"/>
            <a:endParaRPr lang="ru-RU" smtClean="0"/>
          </a:p>
        </p:txBody>
      </p:sp>
      <p:pic>
        <p:nvPicPr>
          <p:cNvPr id="25604" name="Picture 3" descr="C:\Users\Oxana\Desktop\news_12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260350"/>
            <a:ext cx="13081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dirty="0" smtClean="0"/>
              <a:t>Рынок труда развивается по тем же законам, что и рынок товаров и услуг.</a:t>
            </a:r>
            <a:endParaRPr lang="ru-RU" sz="3600" dirty="0"/>
          </a:p>
        </p:txBody>
      </p:sp>
      <p:sp>
        <p:nvSpPr>
          <p:cNvPr id="19459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6627" name="Содержимое 3"/>
          <p:cNvSpPr>
            <a:spLocks noGrp="1"/>
          </p:cNvSpPr>
          <p:nvPr>
            <p:ph sz="quarter" idx="1"/>
          </p:nvPr>
        </p:nvSpPr>
        <p:spPr>
          <a:xfrm>
            <a:off x="468313" y="1844675"/>
            <a:ext cx="8297862" cy="4495800"/>
          </a:xfrm>
        </p:spPr>
        <p:txBody>
          <a:bodyPr/>
          <a:lstStyle/>
          <a:p>
            <a:pPr eaLnBrk="1" hangingPunct="1"/>
            <a:r>
              <a:rPr lang="ru-RU" sz="3200" smtClean="0"/>
              <a:t>Здесь действует закон спроса и предложения, формируя </a:t>
            </a:r>
            <a:r>
              <a:rPr lang="ru-RU" sz="3200" b="1" smtClean="0"/>
              <a:t>цены на особый товар — рабочую силу. </a:t>
            </a:r>
          </a:p>
          <a:p>
            <a:pPr eaLnBrk="1" hangingPunct="1">
              <a:buFont typeface="Wingdings" pitchFamily="2" charset="2"/>
              <a:buNone/>
            </a:pPr>
            <a:endParaRPr lang="ru-RU" sz="3200" b="1" smtClean="0"/>
          </a:p>
          <a:p>
            <a:pPr eaLnBrk="1" hangingPunct="1"/>
            <a:r>
              <a:rPr lang="ru-RU" sz="3200" b="1" smtClean="0"/>
              <a:t>Эта цена называется заработной платой</a:t>
            </a:r>
            <a:r>
              <a:rPr lang="ru-RU" sz="3200" smtClean="0"/>
              <a:t>. Заработная плата — это денежное вознаграждение работника за выполнение своих обязанностей.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Начисление заработной платы:</a:t>
            </a:r>
          </a:p>
        </p:txBody>
      </p:sp>
      <p:sp>
        <p:nvSpPr>
          <p:cNvPr id="2048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611188" y="1773238"/>
            <a:ext cx="8153400" cy="4779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Заработная плата начисляется </a:t>
            </a:r>
            <a:r>
              <a:rPr lang="ru-RU" b="1" smtClean="0"/>
              <a:t>в соответствии с занимаемой должностью</a:t>
            </a:r>
            <a:r>
              <a:rPr lang="ru-RU" smtClean="0"/>
              <a:t> и </a:t>
            </a:r>
            <a:r>
              <a:rPr lang="ru-RU" b="1" smtClean="0"/>
              <a:t>зависит от квалификации</a:t>
            </a:r>
            <a:r>
              <a:rPr lang="ru-RU" smtClean="0"/>
              <a:t> специалиста, которая складывается: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 из уровня профессиональной подготовки,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опыта работы,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личностных и профессионально важных качеств.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На ее размер влияют интенсивность,</a:t>
            </a:r>
            <a:r>
              <a:rPr lang="ru-RU" smtClean="0">
                <a:latin typeface="Arial" charset="0"/>
              </a:rPr>
              <a:t> </a:t>
            </a:r>
            <a:r>
              <a:rPr lang="ru-RU" smtClean="0"/>
              <a:t>продолжительность и условия труда. </a:t>
            </a:r>
          </a:p>
        </p:txBody>
      </p:sp>
      <p:pic>
        <p:nvPicPr>
          <p:cNvPr id="27652" name="Picture 2" descr="C:\Users\Oxana\Desktop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013325"/>
            <a:ext cx="1789113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4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/>
          <a:p>
            <a:pPr algn="ctr" eaLnBrk="1" hangingPunct="1"/>
            <a:r>
              <a:rPr lang="ru-RU" smtClean="0"/>
              <a:t>СПРОС  И  ПРЕДЛОЖЕНИЕ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4159250"/>
          </a:xfrm>
        </p:spPr>
        <p:txBody>
          <a:bodyPr>
            <a:normAutofit fontScale="70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dirty="0" smtClean="0"/>
              <a:t>Чем </a:t>
            </a:r>
            <a:r>
              <a:rPr lang="ru-RU" sz="3100" b="1" u="sng" dirty="0" smtClean="0"/>
              <a:t>больше специалистов </a:t>
            </a:r>
            <a:r>
              <a:rPr lang="ru-RU" sz="3100" dirty="0" smtClean="0"/>
              <a:t>определенной квалификации на рынке рабочей силы, тем ниже их цена. Эта ситуация выгодна работодателям: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dirty="0" smtClean="0"/>
              <a:t>во-первых, есть выбор,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dirty="0" smtClean="0"/>
              <a:t>во-вторых, можно сэкономить на зарплате.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3100" dirty="0" smtClean="0"/>
              <a:t>Результатом превышения предложения над спросом является безработица.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Ситуация, при которой </a:t>
            </a:r>
            <a:r>
              <a:rPr lang="ru-RU" sz="2200" b="1" u="sng" smtClean="0"/>
              <a:t>специалистов меньше</a:t>
            </a:r>
            <a:r>
              <a:rPr lang="ru-RU" sz="2200" smtClean="0"/>
              <a:t>, чем требуется на рынке труда, выгодна этим специалистам, потому что они могут диктовать работодателям свои условия.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2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200" smtClean="0"/>
              <a:t>Однако дефицит специалистов негативно скажется на экономике в целом. В результате пострадают все. </a:t>
            </a:r>
          </a:p>
        </p:txBody>
      </p:sp>
      <p:sp>
        <p:nvSpPr>
          <p:cNvPr id="21509" name="Нижний колонтитул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8677" name="Текст 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pPr algn="ctr" eaLnBrk="1" hangingPunct="1"/>
            <a:r>
              <a:rPr lang="ru-RU" smtClean="0"/>
              <a:t>ВЫГОДНО  РАБОТОДАТЕЛЮ:</a:t>
            </a:r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ВЫГОДНО  СОИСКАТЕЛЮ: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РЫНОЧНОЕ  РАВНОВЕСИЕ</a:t>
            </a:r>
          </a:p>
        </p:txBody>
      </p:sp>
      <p:sp>
        <p:nvSpPr>
          <p:cNvPr id="22531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xfrm>
            <a:off x="684213" y="6237288"/>
            <a:ext cx="5419725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9699" name="Содержимое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Идеальный вариант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0113" y="2492375"/>
            <a:ext cx="3095625" cy="1728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64163" y="2492375"/>
            <a:ext cx="3095625" cy="1728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702" name="TextBox 6"/>
          <p:cNvSpPr txBox="1">
            <a:spLocks noChangeArrowheads="1"/>
          </p:cNvSpPr>
          <p:nvPr/>
        </p:nvSpPr>
        <p:spPr bwMode="auto">
          <a:xfrm>
            <a:off x="1116013" y="2565400"/>
            <a:ext cx="273526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число специалистов, предлагающих свои услуги</a:t>
            </a:r>
          </a:p>
        </p:txBody>
      </p:sp>
      <p:sp>
        <p:nvSpPr>
          <p:cNvPr id="29703" name="TextBox 7"/>
          <p:cNvSpPr txBox="1">
            <a:spLocks noChangeArrowheads="1"/>
          </p:cNvSpPr>
          <p:nvPr/>
        </p:nvSpPr>
        <p:spPr bwMode="auto">
          <a:xfrm>
            <a:off x="5435600" y="2997200"/>
            <a:ext cx="2952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Calibri" pitchFamily="34" charset="0"/>
              </a:rPr>
              <a:t>число требуемых специалистов</a:t>
            </a:r>
          </a:p>
        </p:txBody>
      </p:sp>
      <p:sp>
        <p:nvSpPr>
          <p:cNvPr id="9" name="Равно 8"/>
          <p:cNvSpPr/>
          <p:nvPr/>
        </p:nvSpPr>
        <p:spPr>
          <a:xfrm>
            <a:off x="4140200" y="2924175"/>
            <a:ext cx="936625" cy="792163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pic>
        <p:nvPicPr>
          <p:cNvPr id="8194" name="Picture 2" descr="C:\Users\Oxana\Desktop\iCAO88X7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95936" y="4653136"/>
            <a:ext cx="1428750" cy="14287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МАССОВЫЕ  ПРОФЕССИИ:</a:t>
            </a:r>
          </a:p>
        </p:txBody>
      </p:sp>
      <p:sp>
        <p:nvSpPr>
          <p:cNvPr id="23555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30723" name="Содержимое 3"/>
          <p:cNvSpPr>
            <a:spLocks noGrp="1"/>
          </p:cNvSpPr>
          <p:nvPr>
            <p:ph sz="quarter" idx="1"/>
          </p:nvPr>
        </p:nvSpPr>
        <p:spPr>
          <a:xfrm>
            <a:off x="250825" y="1700213"/>
            <a:ext cx="8497888" cy="4781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smtClean="0"/>
              <a:t>Существуют массовые профессии, требующие большого количества специали</a:t>
            </a:r>
            <a:r>
              <a:rPr lang="ru-RU" smtClean="0"/>
              <a:t>стов.</a:t>
            </a:r>
          </a:p>
          <a:p>
            <a:pPr eaLnBrk="1" hangingPunct="1"/>
            <a:r>
              <a:rPr lang="ru-RU" sz="2800" u="sng" smtClean="0"/>
              <a:t>Потребность в жилище, питании, одежде </a:t>
            </a:r>
            <a:r>
              <a:rPr lang="ru-RU" sz="2800" smtClean="0"/>
              <a:t>не оставит без работы строителей, технологов и производителей изделий и продуктов питания. </a:t>
            </a:r>
          </a:p>
          <a:p>
            <a:pPr eaLnBrk="1" hangingPunct="1"/>
            <a:r>
              <a:rPr lang="ru-RU" sz="2800" smtClean="0"/>
              <a:t>Пока есть </a:t>
            </a:r>
            <a:r>
              <a:rPr lang="ru-RU" sz="2800" u="sng" smtClean="0"/>
              <a:t>болезни</a:t>
            </a:r>
            <a:r>
              <a:rPr lang="ru-RU" sz="2800" smtClean="0"/>
              <a:t>, нужны врачи. </a:t>
            </a:r>
          </a:p>
          <a:p>
            <a:pPr eaLnBrk="1" hangingPunct="1"/>
            <a:r>
              <a:rPr lang="ru-RU" sz="2800" smtClean="0"/>
              <a:t>Пока есть </a:t>
            </a:r>
            <a:r>
              <a:rPr lang="ru-RU" sz="2800" u="sng" smtClean="0"/>
              <a:t>дети</a:t>
            </a:r>
            <a:r>
              <a:rPr lang="ru-RU" sz="2800" smtClean="0"/>
              <a:t>, нужны учителя. </a:t>
            </a:r>
          </a:p>
          <a:p>
            <a:pPr eaLnBrk="1" hangingPunct="1"/>
            <a:r>
              <a:rPr lang="ru-RU" sz="2800" smtClean="0"/>
              <a:t>Пока есть </a:t>
            </a:r>
            <a:r>
              <a:rPr lang="ru-RU" sz="2800" u="sng" smtClean="0"/>
              <a:t>преступность</a:t>
            </a:r>
            <a:r>
              <a:rPr lang="ru-RU" sz="2800" smtClean="0"/>
              <a:t>, нужны правоохранительные органы</a:t>
            </a:r>
            <a:r>
              <a:rPr lang="ru-RU" sz="3200" smtClean="0"/>
              <a:t>.</a:t>
            </a:r>
          </a:p>
        </p:txBody>
      </p:sp>
      <p:pic>
        <p:nvPicPr>
          <p:cNvPr id="30724" name="Picture 2" descr="C:\Users\Oxana\Desktop\44_21_10_10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12088" y="692150"/>
            <a:ext cx="1331912" cy="199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C:\Users\Oxana\Desktop\a_photo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888" y="4149725"/>
            <a:ext cx="1184275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6" name="Picture 5" descr="C:\Users\Oxana\Desktop\596aaa5dd33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51725" y="4941888"/>
            <a:ext cx="1273175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РЕДКИЕ  ПРОФЕССИИ:</a:t>
            </a:r>
          </a:p>
        </p:txBody>
      </p:sp>
      <p:sp>
        <p:nvSpPr>
          <p:cNvPr id="24579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31747" name="Содержимое 3"/>
          <p:cNvSpPr>
            <a:spLocks noGrp="1"/>
          </p:cNvSpPr>
          <p:nvPr>
            <p:ph sz="quarter" idx="1"/>
          </p:nvPr>
        </p:nvSpPr>
        <p:spPr>
          <a:xfrm>
            <a:off x="539750" y="1844675"/>
            <a:ext cx="8369300" cy="4711700"/>
          </a:xfrm>
        </p:spPr>
        <p:txBody>
          <a:bodyPr/>
          <a:lstStyle/>
          <a:p>
            <a:pPr eaLnBrk="1" hangingPunct="1"/>
            <a:r>
              <a:rPr lang="ru-RU" smtClean="0"/>
              <a:t>Особую категорию специалистов составляют ученые, изобретатели, люди искусства, представители редких профессий, например: </a:t>
            </a:r>
            <a:r>
              <a:rPr lang="ru-RU" b="1" smtClean="0"/>
              <a:t>реставратор, летчик-космонавт, криптограф, дегустатор, ювелир, переводчик, психолог</a:t>
            </a:r>
            <a:r>
              <a:rPr lang="ru-RU" smtClean="0"/>
              <a:t>. </a:t>
            </a:r>
          </a:p>
          <a:p>
            <a:pPr eaLnBrk="1" hangingPunct="1"/>
            <a:r>
              <a:rPr lang="ru-RU" smtClean="0"/>
              <a:t>Это — «штучный» товар. Если в эту «нишу» устремляется большое количество людей, </a:t>
            </a:r>
            <a:r>
              <a:rPr lang="ru-RU" b="1" smtClean="0"/>
              <a:t>возникает конкуренция </a:t>
            </a:r>
            <a:r>
              <a:rPr lang="ru-RU" smtClean="0"/>
              <a:t>— неизбежное следствие рыночных отношений.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КОНКУРЕНТОСПОСОБНОСТЬ</a:t>
            </a:r>
          </a:p>
        </p:txBody>
      </p:sp>
      <p:sp>
        <p:nvSpPr>
          <p:cNvPr id="2560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23850" y="1989138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700" b="1" smtClean="0">
                <a:solidFill>
                  <a:srgbClr val="FFC000"/>
                </a:solidFill>
              </a:rPr>
              <a:t>— это соответствие качеств специалиста (работника) требованиям работодателя.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900" smtClean="0"/>
              <a:t>Если человек никогда не занимался спортом, выходить на старт марафонской дистанции наравне с опытными спортсменами не только неразумно, но и опасно.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700" b="1" smtClean="0">
                <a:solidFill>
                  <a:srgbClr val="FFC000"/>
                </a:solidFill>
              </a:rPr>
              <a:t>Ваши ресурсы на рынке труда — это:</a:t>
            </a: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rgbClr val="FFC000"/>
                </a:solidFill>
              </a:rPr>
              <a:t> ваше профессиональное образование</a:t>
            </a:r>
            <a:endParaRPr lang="ru-RU" sz="2700" b="1" smtClean="0">
              <a:solidFill>
                <a:srgbClr val="FFC0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rgbClr val="FFC000"/>
                </a:solidFill>
              </a:rPr>
              <a:t>опыт работы</a:t>
            </a: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rgbClr val="FFC000"/>
                </a:solidFill>
              </a:rPr>
              <a:t>трудовая мотивация</a:t>
            </a:r>
          </a:p>
          <a:p>
            <a:pPr eaLnBrk="1" hangingPunct="1">
              <a:lnSpc>
                <a:spcPct val="80000"/>
              </a:lnSpc>
            </a:pPr>
            <a:r>
              <a:rPr lang="ru-RU" sz="2700" b="1" smtClean="0">
                <a:solidFill>
                  <a:srgbClr val="FFC000"/>
                </a:solidFill>
              </a:rPr>
              <a:t>личностные качества (ответственность, работоспособность, способность к профессиональному и личностному росту).</a:t>
            </a:r>
          </a:p>
        </p:txBody>
      </p:sp>
      <p:pic>
        <p:nvPicPr>
          <p:cNvPr id="32772" name="Picture 2" descr="C:\Users\Oxana\Desktop\going_wo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9563" y="3860800"/>
            <a:ext cx="2089150" cy="154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442325" cy="990600"/>
          </a:xfrm>
        </p:spPr>
        <p:txBody>
          <a:bodyPr/>
          <a:lstStyle/>
          <a:p>
            <a:pPr eaLnBrk="1" hangingPunct="1"/>
            <a:r>
              <a:rPr lang="ru-RU" sz="2000" b="1" smtClean="0"/>
              <a:t>ЕСЛИ ТЫ НИЧЕГО НЕ МОЖЕШЬ, ТЫ НИЧЕГО НЕ ДОЛЖЕН ХОТЕТЬ</a:t>
            </a:r>
            <a:br>
              <a:rPr lang="ru-RU" sz="2000" b="1" smtClean="0"/>
            </a:br>
            <a:r>
              <a:rPr lang="ru-RU" sz="2000" b="1" smtClean="0"/>
              <a:t>                                                                                 (Сенека. 4 век до н.э.)</a:t>
            </a:r>
          </a:p>
        </p:txBody>
      </p:sp>
      <p:sp>
        <p:nvSpPr>
          <p:cNvPr id="26627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pic>
        <p:nvPicPr>
          <p:cNvPr id="33795" name="Picture 2" descr="C:\Users\Oxana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04138" y="188913"/>
            <a:ext cx="1439862" cy="96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2" descr="C:\Users\Oxana\Desktop\htqnbyu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692275" y="1773238"/>
            <a:ext cx="5900738" cy="4535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748712" cy="990600"/>
          </a:xfrm>
        </p:spPr>
        <p:txBody>
          <a:bodyPr/>
          <a:lstStyle/>
          <a:p>
            <a:pPr algn="ctr" eaLnBrk="1" hangingPunct="1"/>
            <a:r>
              <a:rPr lang="ru-RU" sz="2400" b="1" smtClean="0"/>
              <a:t>Современный рынок труда намного сложнее, чем несколько лет назад, а требования к профессионалу жестче</a:t>
            </a:r>
            <a:r>
              <a:rPr lang="ru-RU" sz="3200" b="1" smtClean="0"/>
              <a:t>.</a:t>
            </a:r>
          </a:p>
        </p:txBody>
      </p:sp>
      <p:sp>
        <p:nvSpPr>
          <p:cNvPr id="27651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50825" y="1600200"/>
            <a:ext cx="8515350" cy="5257800"/>
          </a:xfrm>
        </p:spPr>
        <p:txBody>
          <a:bodyPr>
            <a:normAutofit fontScale="77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Если раньше в самой «рыночной» сфере — торговле — один человек при наличии образования и опыта мог выполнять почти весь цикл работ, то теперь требуются специалисты, отвечающие за узкий участок работы.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sz="3100" u="sng" dirty="0" smtClean="0"/>
              <a:t>Так, профессия менеджера сейчас имеет массу разновидностей: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закупкам,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продажам,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сбыту,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продвижению,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бренд-менеджер,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работе с клиентами,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маркетингу,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3100" b="1" dirty="0" smtClean="0"/>
              <a:t>менеджер по рекламе.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pic>
        <p:nvPicPr>
          <p:cNvPr id="34820" name="Picture 2" descr="C:\Users\Oxana\Desktop\1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4888" y="3429000"/>
            <a:ext cx="2328862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одзаголовок 2"/>
          <p:cNvSpPr>
            <a:spLocks noGrp="1"/>
          </p:cNvSpPr>
          <p:nvPr>
            <p:ph type="body" idx="1"/>
          </p:nvPr>
        </p:nvSpPr>
        <p:spPr>
          <a:xfrm>
            <a:off x="539750" y="2924175"/>
            <a:ext cx="8280400" cy="3471863"/>
          </a:xfrm>
        </p:spPr>
        <p:txBody>
          <a:bodyPr/>
          <a:lstStyle/>
          <a:p>
            <a:pPr algn="ctr" eaLnBrk="1" hangingPunct="1"/>
            <a:r>
              <a:rPr lang="ru-RU" smtClean="0"/>
              <a:t>РАЗДЕЛ </a:t>
            </a:r>
            <a:r>
              <a:rPr lang="en-US" smtClean="0"/>
              <a:t> </a:t>
            </a:r>
            <a:r>
              <a:rPr lang="ru-RU" smtClean="0"/>
              <a:t> 4</a:t>
            </a:r>
          </a:p>
          <a:p>
            <a:pPr algn="ctr" eaLnBrk="1" hangingPunct="1"/>
            <a:r>
              <a:rPr lang="ru-RU" smtClean="0"/>
              <a:t>ПЛАНИРОВАНИЕ  ПРОФЕССИОНАЛЬНОЙ  КАРЬЕРЫ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u="sng" smtClean="0"/>
              <a:t>Урок № </a:t>
            </a:r>
            <a:r>
              <a:rPr lang="ru-RU" u="sng" smtClean="0">
                <a:latin typeface="Arial" charset="0"/>
              </a:rPr>
              <a:t>27</a:t>
            </a:r>
          </a:p>
          <a:p>
            <a:pPr eaLnBrk="1" hangingPunct="1"/>
            <a:endParaRPr lang="ru-RU" u="sng" smtClean="0">
              <a:latin typeface="Arial" charset="0"/>
            </a:endParaRPr>
          </a:p>
          <a:p>
            <a:pPr eaLnBrk="1" hangingPunct="1"/>
            <a:r>
              <a:rPr lang="ru-RU" sz="3500" b="1" smtClean="0">
                <a:solidFill>
                  <a:srgbClr val="FFC000"/>
                </a:solidFill>
                <a:latin typeface="Arial" charset="0"/>
              </a:rPr>
              <a:t>СОВРЕМЕННЫЙ  РЫНОК  ТРУДА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Психология и выбор профессии</a:t>
            </a:r>
            <a:endParaRPr lang="ru-RU" dirty="0"/>
          </a:p>
        </p:txBody>
      </p:sp>
      <p:sp>
        <p:nvSpPr>
          <p:cNvPr id="10244" name="Нижний колонтитул 3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Поэтому за фразой «я хочу стать менеджером» чаще всего стоит поверхностное знание предмета выбора профессии и ситуации на рынке труда.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mtClean="0"/>
              <a:t>По данным многолетних социологических опросов, российские выпускники из года в год выбирают одни и те же профессии: программист, юрист, менеджер, экономист, бухгалтер, дизайнер, парикмахер, повар-кондитер, психолог. </a:t>
            </a:r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250825" y="260350"/>
            <a:ext cx="8642350" cy="51133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Московский педагог </a:t>
            </a:r>
            <a:r>
              <a:rPr lang="en-US" sz="1800" smtClean="0"/>
              <a:t> </a:t>
            </a:r>
            <a:r>
              <a:rPr lang="ru-RU" sz="1800" smtClean="0"/>
              <a:t>З. Гельман еще пятнадцать лет назад заметил, как поразительно отличаются ответы зарубежных школьников на вопрос «Кем ты хочешь стать?» от ответов наших ребят. </a:t>
            </a: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Никто из юных англичан, венгров, чехов, финнов или шведов не видел себя в будущем космонавтами, пианистами, актерами, писателями, да и тех, кто мечтал о карьере адвоката, врача, инженера или какой-либо другой профессии, требующей высшего образования, набиралось совсем немного. </a:t>
            </a: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Зарубежные школьники видели свою будущую профессиональную деятельность вполне конкретной: химики-аналитики, инженеры-проектировщики холодильных установок, разработчики компьютерных программ. </a:t>
            </a:r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r>
              <a:rPr lang="ru-RU" sz="1800" smtClean="0"/>
              <a:t>Наши школьники и их учителя были удивлены, когда огромное большинство их сверстников из-за рубежа выразило желание стать столярами, водителями грузовиков и автокаров, машинистами электропоездов, строителями, медиками, специалистами сельского хозяйства, секретарями, домохозяйками. </a:t>
            </a:r>
          </a:p>
        </p:txBody>
      </p:sp>
      <p:sp>
        <p:nvSpPr>
          <p:cNvPr id="36866" name="Прямоугольник 4"/>
          <p:cNvSpPr>
            <a:spLocks noChangeArrowheads="1"/>
          </p:cNvSpPr>
          <p:nvPr/>
        </p:nvSpPr>
        <p:spPr bwMode="auto">
          <a:xfrm>
            <a:off x="2159000" y="4652963"/>
            <a:ext cx="698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 i="1">
                <a:latin typeface="Calibri" pitchFamily="34" charset="0"/>
              </a:rPr>
              <a:t>(Выбираем профессию: 100 вопросов и ответов. – Л., 1990).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5157788"/>
            <a:ext cx="9144000" cy="915987"/>
          </a:xfrm>
          <a:prstGeom prst="rect">
            <a:avLst/>
          </a:prstGeom>
          <a:solidFill>
            <a:schemeClr val="tx1">
              <a:lumMod val="65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bg1"/>
                </a:solidFill>
                <a:latin typeface="+mn-lt"/>
                <a:cs typeface="+mn-cs"/>
              </a:rPr>
              <a:t>Кто, по-вашему, более реалистично подходит к вопросу выбора профессии? </a:t>
            </a:r>
            <a:endParaRPr lang="en-US" b="1" i="1" dirty="0">
              <a:solidFill>
                <a:schemeClr val="bg1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bg1"/>
                </a:solidFill>
                <a:latin typeface="+mn-lt"/>
                <a:cs typeface="+mn-cs"/>
              </a:rPr>
              <a:t>В чем заключается этот реализм?</a:t>
            </a:r>
            <a:endParaRPr lang="ru-RU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29701" name="Нижний колонтитул 5"/>
          <p:cNvSpPr>
            <a:spLocks noGrp="1"/>
          </p:cNvSpPr>
          <p:nvPr>
            <p:ph type="ftr" sz="quarter" idx="11"/>
          </p:nvPr>
        </p:nvSpPr>
        <p:spPr bwMode="auto">
          <a:xfrm>
            <a:off x="539750" y="6165850"/>
            <a:ext cx="5421313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</a:t>
            </a:r>
            <a:r>
              <a:rPr lang="en-US" dirty="0" smtClean="0"/>
              <a:t>1</a:t>
            </a:r>
            <a:r>
              <a:rPr lang="ru-RU" dirty="0" smtClean="0"/>
              <a:t>, стр. 9</a:t>
            </a:r>
            <a:r>
              <a:rPr lang="en-US" dirty="0" smtClean="0"/>
              <a:t>9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/>
              <a:t>«Я бы в хакеры пошёл…»</a:t>
            </a:r>
            <a:endParaRPr lang="ru-RU" b="1" dirty="0"/>
          </a:p>
        </p:txBody>
      </p:sp>
      <p:sp>
        <p:nvSpPr>
          <p:cNvPr id="37890" name="Содержимое 3"/>
          <p:cNvSpPr txBox="1">
            <a:spLocks/>
          </p:cNvSpPr>
          <p:nvPr/>
        </p:nvSpPr>
        <p:spPr bwMode="auto">
          <a:xfrm>
            <a:off x="323850" y="1773238"/>
            <a:ext cx="8820150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    В российской экономике наметился рост производств, использующих новые технологии.</a:t>
            </a:r>
          </a:p>
          <a:p>
            <a:endParaRPr lang="ru-RU" sz="2800">
              <a:latin typeface="Calibri" pitchFamily="34" charset="0"/>
            </a:endParaRPr>
          </a:p>
          <a:p>
            <a:pPr>
              <a:buFont typeface="Arial" charset="0"/>
              <a:buChar char="•"/>
            </a:pPr>
            <a:r>
              <a:rPr lang="ru-RU" sz="2800">
                <a:latin typeface="Calibri" pitchFamily="34" charset="0"/>
              </a:rPr>
              <a:t>    По данным Министерства образования и науки, в ближайшие годы прогнозируется потребность в следующих специалистах: (см.таблицу)</a:t>
            </a:r>
          </a:p>
          <a:p>
            <a:pPr>
              <a:buFont typeface="Arial" charset="0"/>
              <a:buChar char="•"/>
            </a:pPr>
            <a:endParaRPr lang="ru-RU" sz="2800">
              <a:latin typeface="Calibri" pitchFamily="34" charset="0"/>
            </a:endParaRPr>
          </a:p>
          <a:p>
            <a:r>
              <a:rPr lang="ru-RU" sz="2800">
                <a:latin typeface="Calibri" pitchFamily="34" charset="0"/>
              </a:rPr>
              <a:t>    </a:t>
            </a:r>
            <a:r>
              <a:rPr lang="ru-RU" sz="2800" u="sng">
                <a:latin typeface="Calibri" pitchFamily="34" charset="0"/>
              </a:rPr>
              <a:t>Подчеркните направления, которые вам интересны</a:t>
            </a:r>
            <a:r>
              <a:rPr lang="ru-RU" sz="2800">
                <a:latin typeface="Calibri" pitchFamily="34" charset="0"/>
              </a:rPr>
              <a:t>. </a:t>
            </a:r>
          </a:p>
          <a:p>
            <a:endParaRPr lang="ru-RU" sz="2800">
              <a:latin typeface="Calibri" pitchFamily="34" charset="0"/>
            </a:endParaRPr>
          </a:p>
          <a:p>
            <a:endParaRPr lang="ru-RU" sz="2800" i="1">
              <a:latin typeface="Calibri" pitchFamily="34" charset="0"/>
            </a:endParaRPr>
          </a:p>
          <a:p>
            <a:r>
              <a:rPr lang="ru-RU" sz="2800" i="1">
                <a:latin typeface="Calibri" pitchFamily="34" charset="0"/>
              </a:rPr>
              <a:t> </a:t>
            </a:r>
            <a:endParaRPr lang="ru-RU" sz="2000" i="1">
              <a:latin typeface="Calibri" pitchFamily="34" charset="0"/>
            </a:endParaRPr>
          </a:p>
          <a:p>
            <a:endParaRPr lang="ru-RU" sz="2400">
              <a:latin typeface="Calibri" pitchFamily="34" charset="0"/>
            </a:endParaRPr>
          </a:p>
        </p:txBody>
      </p:sp>
      <p:sp>
        <p:nvSpPr>
          <p:cNvPr id="30724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pic>
        <p:nvPicPr>
          <p:cNvPr id="39938" name="Picture 2" descr="C:\Users\Oxana\Desktop\К уроку № 27.pn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260350"/>
            <a:ext cx="7416800" cy="64674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Задание № 2, стр. 100</a:t>
            </a:r>
            <a:br>
              <a:rPr lang="ru-RU" dirty="0" smtClean="0"/>
            </a:br>
            <a:r>
              <a:rPr lang="ru-RU" sz="3600" b="1" dirty="0" smtClean="0"/>
              <a:t>«Мышеловки»</a:t>
            </a:r>
            <a:endParaRPr lang="ru-RU" b="1" dirty="0"/>
          </a:p>
        </p:txBody>
      </p:sp>
      <p:sp>
        <p:nvSpPr>
          <p:cNvPr id="40962" name="Содержимое 3"/>
          <p:cNvSpPr txBox="1">
            <a:spLocks/>
          </p:cNvSpPr>
          <p:nvPr/>
        </p:nvSpPr>
        <p:spPr bwMode="auto">
          <a:xfrm>
            <a:off x="179388" y="1700213"/>
            <a:ext cx="8964612" cy="558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700">
                <a:latin typeface="Calibri" pitchFamily="34" charset="0"/>
              </a:rPr>
              <a:t>Динамичный и непредсказуемый современный рынок труда требует от каждого специалиста не только профессионализма, но и умения ориентироваться в разных сферах деятельности и приспосабливаться к меняющимся условиям. </a:t>
            </a:r>
          </a:p>
          <a:p>
            <a:endParaRPr lang="ru-RU" sz="2700">
              <a:latin typeface="Calibri" pitchFamily="34" charset="0"/>
            </a:endParaRPr>
          </a:p>
          <a:p>
            <a:r>
              <a:rPr lang="ru-RU" sz="2700">
                <a:latin typeface="Calibri" pitchFamily="34" charset="0"/>
              </a:rPr>
              <a:t>При этом надо критично оценивать заманчивые предложения работы, которыми пестрят страницы газет и журналов, стены и заборы. И большинство людей норовит на себе убедиться в справедливости старой пословицы: «Бесплатный сыр бывает только в мышеловке». </a:t>
            </a:r>
          </a:p>
          <a:p>
            <a:endParaRPr lang="ru-RU" sz="2800">
              <a:latin typeface="Calibri" pitchFamily="34" charset="0"/>
            </a:endParaRPr>
          </a:p>
          <a:p>
            <a:endParaRPr lang="ru-RU" sz="2800" i="1">
              <a:latin typeface="Calibri" pitchFamily="34" charset="0"/>
            </a:endParaRPr>
          </a:p>
          <a:p>
            <a:r>
              <a:rPr lang="ru-RU" sz="2800" i="1">
                <a:latin typeface="Calibri" pitchFamily="34" charset="0"/>
              </a:rPr>
              <a:t> </a:t>
            </a:r>
            <a:endParaRPr lang="ru-RU" sz="2000" i="1">
              <a:latin typeface="Calibri" pitchFamily="34" charset="0"/>
            </a:endParaRPr>
          </a:p>
          <a:p>
            <a:endParaRPr lang="ru-RU" sz="2400">
              <a:latin typeface="Calibri" pitchFamily="34" charset="0"/>
            </a:endParaRPr>
          </a:p>
        </p:txBody>
      </p:sp>
      <p:sp>
        <p:nvSpPr>
          <p:cNvPr id="32772" name="Нижний колонтитул 3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569325" cy="1196975"/>
          </a:xfrm>
        </p:spPr>
        <p:txBody>
          <a:bodyPr/>
          <a:lstStyle/>
          <a:p>
            <a:pPr algn="ctr" eaLnBrk="1" hangingPunct="1"/>
            <a:r>
              <a:rPr lang="ru-RU" sz="2400" smtClean="0"/>
              <a:t>Познакомьтесь с некоторыми "мышеловками" </a:t>
            </a:r>
            <a:br>
              <a:rPr lang="ru-RU" sz="2400" smtClean="0"/>
            </a:br>
            <a:r>
              <a:rPr lang="ru-RU" sz="2400" smtClean="0"/>
              <a:t>и узнайте, как они работают. </a:t>
            </a:r>
            <a:br>
              <a:rPr lang="ru-RU" sz="2400" smtClean="0"/>
            </a:br>
            <a:r>
              <a:rPr lang="ru-RU" sz="2400" b="1" smtClean="0"/>
              <a:t>Варианты заманчивых предложений</a:t>
            </a:r>
            <a:endParaRPr lang="ru-RU" sz="2400" smtClean="0"/>
          </a:p>
        </p:txBody>
      </p:sp>
      <p:sp>
        <p:nvSpPr>
          <p:cNvPr id="33796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323850" y="1600200"/>
            <a:ext cx="8442325" cy="4924425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b="1" i="1" dirty="0" smtClean="0"/>
              <a:t>1. </a:t>
            </a:r>
            <a:r>
              <a:rPr lang="ru-RU" b="1" i="1" u="sng" dirty="0" smtClean="0"/>
              <a:t>«Почтовая пирамид</a:t>
            </a:r>
            <a:r>
              <a:rPr lang="ru-RU" b="1" i="1" u="sng" dirty="0" smtClean="0">
                <a:solidFill>
                  <a:schemeClr val="tx1">
                    <a:lumMod val="95000"/>
                  </a:schemeClr>
                </a:solidFill>
              </a:rPr>
              <a:t>а</a:t>
            </a:r>
            <a:r>
              <a:rPr lang="ru-RU" i="1" u="sng" dirty="0" smtClean="0">
                <a:solidFill>
                  <a:schemeClr val="tx1">
                    <a:lumMod val="95000"/>
                  </a:schemeClr>
                </a:solidFill>
              </a:rPr>
              <a:t>»</a:t>
            </a:r>
            <a:r>
              <a:rPr lang="ru-RU" i="1" dirty="0" smtClean="0">
                <a:solidFill>
                  <a:schemeClr val="tx1">
                    <a:lumMod val="95000"/>
                  </a:schemeClr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> «Работа на дому. От 400$ в неделю. Пришлите конверт с обратным адресом».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2600" dirty="0" smtClean="0"/>
              <a:t>Смысл мошенничества: вы получаете конверт с двумя-тремя страницами текста, где объясняется, что фирма занимается социальными программами, призванными спасти россиян от безденежья, и с новым предложением — выслать 10 $ за методические материалы.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sz="2600" dirty="0" smtClean="0"/>
              <a:t>В лучшем случае вы вообще не дождетесь ответа. В худшем — из вас постоянно будут выманивать деньги, пока не втянут в «Программу почтовой работы», суть которой в том, что теперь вы сами должны ловить простаков, давая объявления в газетах и рассылая им письма.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1" descr="C:\Users\Oxana\Desktop\iCA7L6N5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3350" y="981075"/>
            <a:ext cx="13906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642350" cy="121920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FF0000"/>
                </a:solidFill>
              </a:rPr>
              <a:t>2. </a:t>
            </a:r>
            <a:r>
              <a:rPr lang="ru-RU" sz="2800" b="1" i="1" u="sng" smtClean="0">
                <a:solidFill>
                  <a:srgbClr val="FF0000"/>
                </a:solidFill>
              </a:rPr>
              <a:t>«Сизифов труд</a:t>
            </a:r>
            <a:r>
              <a:rPr lang="ru-RU" sz="2400" b="1" i="1" u="sng" smtClean="0">
                <a:solidFill>
                  <a:srgbClr val="FF0000"/>
                </a:solidFill>
              </a:rPr>
              <a:t>»</a:t>
            </a:r>
            <a:r>
              <a:rPr lang="ru-RU" sz="1800" b="1" i="1" u="sng" smtClean="0">
                <a:solidFill>
                  <a:srgbClr val="FF0000"/>
                </a:solidFill>
              </a:rPr>
              <a:t>.</a:t>
            </a:r>
            <a:r>
              <a:rPr lang="ru-RU" sz="1800" u="sng" smtClean="0">
                <a:solidFill>
                  <a:srgbClr val="FF0000"/>
                </a:solidFill>
              </a:rPr>
              <a:t> </a:t>
            </a:r>
            <a:r>
              <a:rPr lang="ru-RU" sz="2000" smtClean="0">
                <a:solidFill>
                  <a:srgbClr val="FF0000"/>
                </a:solidFill>
              </a:rPr>
              <a:t>«Работа на дому. Сортировка (шариковых ручек, разноцветных пластмассовых гранул, камней из желчных пузырей и т.п.)» </a:t>
            </a:r>
            <a:endParaRPr lang="ru-RU" sz="5400" smtClean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79388" y="1600200"/>
            <a:ext cx="8424862" cy="5257800"/>
          </a:xfrm>
        </p:spPr>
        <p:txBody>
          <a:bodyPr>
            <a:normAutofit fontScale="8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Для начала за «ценное импортное сырье» обычно предлагается внести приличный залог.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Дальнейшие события развиваются по одному из двух сценариев.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Первый — быстренько собрав деньги, фирма исчезает, оставляя вам в утешение кучу разного хлама.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Второй вариант — фирма никуда не девается, но денег за свой сизифов труд вы не получаете, поскольку ваша продукция не соответствует «критериям качества», установленным работодателем.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Покорпев два-три месяца над выращиванием на дому грибов или плесени, вы убеждаетесь: выполнить требования фирмы попросту невозможно, как и вернуть назад залог: вы своей рукой подписали договор, где подробно прописаны все условия.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sp>
        <p:nvSpPr>
          <p:cNvPr id="348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" descr="C:\Users\Oxana\Desktop\750serebr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67625" y="908050"/>
            <a:ext cx="1476375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964612" cy="1030287"/>
          </a:xfrm>
        </p:spPr>
        <p:txBody>
          <a:bodyPr/>
          <a:lstStyle/>
          <a:p>
            <a:pPr eaLnBrk="1" hangingPunct="1"/>
            <a:r>
              <a:rPr lang="ru-RU" sz="2400" b="1" i="1" smtClean="0">
                <a:solidFill>
                  <a:srgbClr val="FF0000"/>
                </a:solidFill>
              </a:rPr>
              <a:t>3. </a:t>
            </a:r>
            <a:r>
              <a:rPr lang="ru-RU" sz="2400" b="1" i="1" u="sng" smtClean="0">
                <a:solidFill>
                  <a:srgbClr val="FF0000"/>
                </a:solidFill>
              </a:rPr>
              <a:t>«Домашний офис».</a:t>
            </a:r>
            <a:r>
              <a:rPr lang="ru-RU" sz="2400" u="sng" smtClean="0">
                <a:solidFill>
                  <a:srgbClr val="FF0000"/>
                </a:solidFill>
              </a:rPr>
              <a:t> </a:t>
            </a:r>
            <a:r>
              <a:rPr lang="ru-RU" sz="2400" smtClean="0">
                <a:solidFill>
                  <a:srgbClr val="FF0000"/>
                </a:solidFill>
              </a:rPr>
              <a:t>«Солидной фирме требуются менеджеры на дому. Зарплата — от 500 $. Фирма обеспечивает сотрудников оргтехникой». </a:t>
            </a:r>
            <a:endParaRPr lang="ru-RU" sz="4000" smtClean="0">
              <a:solidFill>
                <a:srgbClr val="FF0000"/>
              </a:solidFill>
            </a:endParaRPr>
          </a:p>
        </p:txBody>
      </p:sp>
      <p:sp>
        <p:nvSpPr>
          <p:cNvPr id="35844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179388" y="1844675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«Фирма» устанавливает на ваш домашний телефон автоответчик. Собственно, он и будет выполнять всю нужную работу, то есть обещать таким же простакам помощь в трудоустройстве и записывать их координаты.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От вас же требуется только залог в 150 долларов. Через некоторое время появляется представитель «фирмы», забирает кассету и обещает, что деньги за аренду вашего телефона принесет в следующий раз.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Однако следующего раза не будет, а при попытке продать автоответчик выясняется, что красная цена ему — 20 долларов.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rgbClr val="FF0000"/>
                </a:solidFill>
              </a:rPr>
              <a:t>4.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«Испытательный срок»</a:t>
            </a:r>
            <a:r>
              <a:rPr lang="ru-RU" sz="3600" b="1" i="1" dirty="0" smtClean="0">
                <a:solidFill>
                  <a:srgbClr val="FF0000"/>
                </a:solidFill>
              </a:rPr>
              <a:t>.</a:t>
            </a:r>
            <a:r>
              <a:rPr lang="ru-RU" sz="3600" dirty="0" smtClean="0">
                <a:solidFill>
                  <a:srgbClr val="FF0000"/>
                </a:solidFill>
              </a:rPr>
              <a:t> «Работа. После испытательного срока — 700$».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6867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250825" y="2205038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Вы, не покладая рук, работаете в офисе или торговом зале, высунув язык мотаетесь по городу, расклеивая объявления и развозя какие-то товары.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Вы работаете так, как в жизни никогда не работали, в надежде, что ваше усердие будет замечено.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Через два-три месяца вас просят больше не приходить на работу, не удостаивая объяснения. Испытательный срок закончился. Надо уступить место другим любителям бескорыстного труда.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  <p:pic>
        <p:nvPicPr>
          <p:cNvPr id="46084" name="Picture 1" descr="C:\Users\Oxana\Desktop\obtain-Significant-Keywor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908050"/>
            <a:ext cx="1331912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4710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ru-RU" smtClean="0"/>
              <a:t> </a:t>
            </a:r>
            <a:r>
              <a:rPr lang="ru-RU" sz="3600" smtClean="0">
                <a:solidFill>
                  <a:srgbClr val="FF0000"/>
                </a:solidFill>
              </a:rPr>
              <a:t>ДОМАШНЕЕ   ЗАДАНИЕ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4294967295"/>
          </p:nvPr>
        </p:nvSpPr>
        <p:spPr>
          <a:xfrm>
            <a:off x="179388" y="549275"/>
            <a:ext cx="8715375" cy="1655763"/>
          </a:xfrm>
        </p:spPr>
        <p:txBody>
          <a:bodyPr>
            <a:normAutofit fontScale="6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ru-RU" sz="2800" dirty="0" smtClean="0"/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4500" dirty="0" smtClean="0"/>
              <a:t>№ 3, стр. 101</a:t>
            </a:r>
          </a:p>
          <a:p>
            <a:pPr marL="514350" indent="-514350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AutoNum type="arabicPeriod"/>
              <a:defRPr/>
            </a:pPr>
            <a:r>
              <a:rPr lang="ru-RU" sz="4500" dirty="0" smtClean="0"/>
              <a:t>Защитная работа (профессия)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388" y="2492375"/>
            <a:ext cx="8496300" cy="10668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Конспект  урока  № 27</a:t>
            </a:r>
            <a:br>
              <a:rPr lang="ru-RU" sz="3200">
                <a:latin typeface="Calibri" pitchFamily="34" charset="0"/>
              </a:rPr>
            </a:br>
            <a:r>
              <a:rPr lang="ru-RU" sz="3200" b="1">
                <a:solidFill>
                  <a:srgbClr val="F68528"/>
                </a:solidFill>
                <a:latin typeface="Calibri" pitchFamily="34" charset="0"/>
              </a:rPr>
              <a:t>ОБЪЯВЛЕНИЯ – «МЫШЕЛОВКИ»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47109" name="Прямоугольник 5"/>
          <p:cNvSpPr>
            <a:spLocks noChangeArrowheads="1"/>
          </p:cNvSpPr>
          <p:nvPr/>
        </p:nvSpPr>
        <p:spPr bwMode="auto">
          <a:xfrm>
            <a:off x="611188" y="4005263"/>
            <a:ext cx="80645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800">
                <a:solidFill>
                  <a:srgbClr val="FFC000"/>
                </a:solidFill>
                <a:latin typeface="Calibri" pitchFamily="34" charset="0"/>
              </a:rPr>
              <a:t>«Почтовая пирамида»</a:t>
            </a:r>
          </a:p>
          <a:p>
            <a:pPr marL="342900" indent="-342900">
              <a:buFontTx/>
              <a:buAutoNum type="arabicPeriod"/>
            </a:pPr>
            <a:r>
              <a:rPr lang="ru-RU" sz="2800">
                <a:solidFill>
                  <a:srgbClr val="92D050"/>
                </a:solidFill>
                <a:latin typeface="Calibri" pitchFamily="34" charset="0"/>
              </a:rPr>
              <a:t>«Сизифов труд»</a:t>
            </a:r>
          </a:p>
          <a:p>
            <a:pPr marL="342900" indent="-342900">
              <a:buFontTx/>
              <a:buAutoNum type="arabicPeriod"/>
            </a:pPr>
            <a:r>
              <a:rPr lang="ru-RU" sz="2800">
                <a:solidFill>
                  <a:srgbClr val="FFC000"/>
                </a:solidFill>
                <a:latin typeface="Calibri" pitchFamily="34" charset="0"/>
              </a:rPr>
              <a:t>«Домашний офис»</a:t>
            </a:r>
          </a:p>
          <a:p>
            <a:pPr marL="342900" indent="-342900">
              <a:buFontTx/>
              <a:buAutoNum type="arabicPeriod"/>
            </a:pPr>
            <a:r>
              <a:rPr lang="ru-RU" sz="2800">
                <a:solidFill>
                  <a:srgbClr val="92D050"/>
                </a:solidFill>
                <a:latin typeface="Calibri" pitchFamily="34" charset="0"/>
              </a:rPr>
              <a:t>«Испытательный срок»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2420938"/>
            <a:ext cx="914400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mtClean="0"/>
              <a:t>Предположим, городу нужны…</a:t>
            </a:r>
          </a:p>
        </p:txBody>
      </p:sp>
      <p:sp>
        <p:nvSpPr>
          <p:cNvPr id="11267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11560" y="1844824"/>
          <a:ext cx="8153400" cy="197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5"/>
          <p:cNvGraphicFramePr>
            <a:graphicFrameLocks/>
          </p:cNvGraphicFramePr>
          <p:nvPr/>
        </p:nvGraphicFramePr>
        <p:xfrm>
          <a:off x="611560" y="4221088"/>
          <a:ext cx="8153400" cy="1972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604963" y="4714875"/>
            <a:ext cx="7315200" cy="685800"/>
          </a:xfrm>
        </p:spPr>
        <p:txBody>
          <a:bodyPr>
            <a:normAutofit fontScale="92500" lnSpcReduction="1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400" b="1" dirty="0" smtClean="0">
                <a:solidFill>
                  <a:srgbClr val="FFFF00"/>
                </a:solidFill>
              </a:rPr>
              <a:t>Всем  спасибо  за  внимание !!!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38915" name="Нижний колонтитул 2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pic>
        <p:nvPicPr>
          <p:cNvPr id="10" name="Рисунок 9" descr="peremenka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60513" y="0"/>
            <a:ext cx="7583487" cy="4568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i="1" u="sng" smtClean="0"/>
              <a:t>Литература:</a:t>
            </a:r>
            <a:r>
              <a:rPr lang="ru-RU" sz="3200" smtClean="0"/>
              <a:t/>
            </a:r>
            <a:br>
              <a:rPr lang="ru-RU" sz="3200" smtClean="0"/>
            </a:br>
            <a:r>
              <a:rPr lang="ru-RU" sz="2800" smtClean="0"/>
              <a:t>Г.В.</a:t>
            </a:r>
            <a:r>
              <a:rPr lang="ru-RU" sz="2800" smtClean="0">
                <a:latin typeface="Arial" charset="0"/>
              </a:rPr>
              <a:t> </a:t>
            </a:r>
            <a:r>
              <a:rPr lang="ru-RU" sz="2800" b="1" smtClean="0"/>
              <a:t>Резапкина, Психология и выбор профессии</a:t>
            </a:r>
            <a:endParaRPr lang="ru-RU" sz="3200" b="1" smtClean="0"/>
          </a:p>
        </p:txBody>
      </p:sp>
      <p:sp>
        <p:nvSpPr>
          <p:cNvPr id="49154" name="Содержимое 3"/>
          <p:cNvSpPr>
            <a:spLocks noGrp="1"/>
          </p:cNvSpPr>
          <p:nvPr>
            <p:ph sz="quarter" idx="2"/>
          </p:nvPr>
        </p:nvSpPr>
        <p:spPr>
          <a:xfrm>
            <a:off x="4500563" y="1785938"/>
            <a:ext cx="4243387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mtClean="0"/>
              <a:t>Издательство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«ГЕНЕЗИС»</a:t>
            </a:r>
          </a:p>
          <a:p>
            <a:pPr eaLnBrk="1" hangingPunct="1">
              <a:buFont typeface="Wingdings" pitchFamily="2" charset="2"/>
              <a:buNone/>
            </a:pPr>
            <a:endParaRPr lang="en-US" sz="3600" smtClean="0"/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(495) 682-60-51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(495) 682-54-42</a:t>
            </a:r>
            <a:endParaRPr lang="en-US" sz="3600" smtClean="0"/>
          </a:p>
          <a:p>
            <a:pPr eaLnBrk="1" hangingPunct="1">
              <a:buFont typeface="Wingdings" pitchFamily="2" charset="2"/>
              <a:buNone/>
            </a:pPr>
            <a:endParaRPr lang="en-US" sz="3600" smtClean="0">
              <a:hlinkClick r:id="rId3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hlinkClick r:id="rId3"/>
              </a:rPr>
              <a:t>www.genesis-book.ru</a:t>
            </a:r>
            <a:r>
              <a:rPr lang="en-US" sz="3600" smtClean="0"/>
              <a:t> </a:t>
            </a:r>
            <a:endParaRPr lang="ru-RU" sz="3200" smtClean="0"/>
          </a:p>
        </p:txBody>
      </p:sp>
      <p:sp>
        <p:nvSpPr>
          <p:cNvPr id="37893" name="Нижний колонтитул 6"/>
          <p:cNvSpPr>
            <a:spLocks noGrp="1"/>
          </p:cNvSpPr>
          <p:nvPr>
            <p:ph type="ftr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1</a:t>
            </a:r>
          </a:p>
        </p:txBody>
      </p:sp>
      <p:pic>
        <p:nvPicPr>
          <p:cNvPr id="49156" name="Picture 6" descr="C:\Users\Oxana\Desktop\1887705_Psihologiya_i_vybor_professii_programma_predprofilnoj_podgotovki_Uchebno-metodicheskoe_posob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1844675"/>
            <a:ext cx="2376488" cy="337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7" name="Picture 2" descr="C:\Documents and Settings\Oxana.HOME-26D7B77438\Рабочий стол\IMG_369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/>
          <a:srcRect/>
          <a:stretch>
            <a:fillRect/>
          </a:stretch>
        </p:blipFill>
        <p:spPr>
          <a:xfrm>
            <a:off x="1908175" y="3213100"/>
            <a:ext cx="2179638" cy="3081338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mtClean="0"/>
              <a:t>Возможные варианты:</a:t>
            </a:r>
          </a:p>
        </p:txBody>
      </p:sp>
      <p:sp>
        <p:nvSpPr>
          <p:cNvPr id="12291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graphicFrame>
        <p:nvGraphicFramePr>
          <p:cNvPr id="5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154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одержимое 5"/>
          <p:cNvGraphicFramePr>
            <a:graphicFrameLocks/>
          </p:cNvGraphicFramePr>
          <p:nvPr/>
        </p:nvGraphicFramePr>
        <p:xfrm>
          <a:off x="683568" y="3429000"/>
          <a:ext cx="8153400" cy="1512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Содержимое 5"/>
          <p:cNvGraphicFramePr>
            <a:graphicFrameLocks/>
          </p:cNvGraphicFramePr>
          <p:nvPr/>
        </p:nvGraphicFramePr>
        <p:xfrm>
          <a:off x="683568" y="5085184"/>
          <a:ext cx="8153400" cy="1556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2843213" y="1557338"/>
            <a:ext cx="4321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alibri" pitchFamily="34" charset="0"/>
              </a:rPr>
              <a:t>98 юристов переквалифицируются в сантехники</a:t>
            </a:r>
          </a:p>
        </p:txBody>
      </p:sp>
      <p:sp>
        <p:nvSpPr>
          <p:cNvPr id="19463" name="TextBox 8"/>
          <p:cNvSpPr txBox="1">
            <a:spLocks noChangeArrowheads="1"/>
          </p:cNvSpPr>
          <p:nvPr/>
        </p:nvSpPr>
        <p:spPr bwMode="auto">
          <a:xfrm>
            <a:off x="2843213" y="3429000"/>
            <a:ext cx="43211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alibri" pitchFamily="34" charset="0"/>
              </a:rPr>
              <a:t>98 юристов уедут в другие города</a:t>
            </a:r>
          </a:p>
        </p:txBody>
      </p:sp>
      <p:sp>
        <p:nvSpPr>
          <p:cNvPr id="19464" name="TextBox 9"/>
          <p:cNvSpPr txBox="1">
            <a:spLocks noChangeArrowheads="1"/>
          </p:cNvSpPr>
          <p:nvPr/>
        </p:nvSpPr>
        <p:spPr bwMode="auto">
          <a:xfrm>
            <a:off x="2771775" y="4941888"/>
            <a:ext cx="43211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>
                <a:latin typeface="Calibri" pitchFamily="34" charset="0"/>
              </a:rPr>
              <a:t>98 юристов умрут голодной смертью, сидя по уши в нечистотах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0482" name="Содержимое 3"/>
          <p:cNvSpPr>
            <a:spLocks noGrp="1"/>
          </p:cNvSpPr>
          <p:nvPr>
            <p:ph sz="quarter" idx="1"/>
          </p:nvPr>
        </p:nvSpPr>
        <p:spPr>
          <a:xfrm>
            <a:off x="611188" y="1773238"/>
            <a:ext cx="8153400" cy="4495800"/>
          </a:xfrm>
        </p:spPr>
        <p:txBody>
          <a:bodyPr/>
          <a:lstStyle/>
          <a:p>
            <a:pPr eaLnBrk="1" hangingPunct="1"/>
            <a:r>
              <a:rPr lang="ru-RU" smtClean="0"/>
              <a:t>Мечтал ли кто-нибудь из них о таком финале, выбирая профессию из соображений престижа, а не требований рынка труда?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Рынок труда, или рынок рабочей силы</a:t>
            </a:r>
            <a:r>
              <a:rPr lang="ru-RU" smtClean="0">
                <a:latin typeface="Arial" charset="0"/>
              </a:rPr>
              <a:t>,</a:t>
            </a:r>
            <a:r>
              <a:rPr lang="ru-RU" smtClean="0"/>
              <a:t> — это система социально-экономических взаимоотношений между работодателями и теми, кто ищет работу.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Соискатель – человек, ищущий работу</a:t>
            </a:r>
            <a:endParaRPr lang="ru-RU" dirty="0"/>
          </a:p>
        </p:txBody>
      </p:sp>
      <p:sp>
        <p:nvSpPr>
          <p:cNvPr id="14339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27313" y="2997200"/>
            <a:ext cx="144462" cy="71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5150" y="1916113"/>
            <a:ext cx="1441450" cy="1944687"/>
          </a:xfrm>
          <a:prstGeom prst="roundRect">
            <a:avLst/>
          </a:prstGeom>
          <a:blipFill>
            <a:blip r:embed="rId2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76825" y="1916113"/>
            <a:ext cx="2519363" cy="1944687"/>
          </a:xfrm>
          <a:prstGeom prst="roundRect">
            <a:avLst/>
          </a:prstGeom>
          <a:blipFill>
            <a:blip r:embed="rId3" cstate="email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Равно 12"/>
          <p:cNvSpPr/>
          <p:nvPr/>
        </p:nvSpPr>
        <p:spPr>
          <a:xfrm>
            <a:off x="3563938" y="2420938"/>
            <a:ext cx="1223962" cy="936625"/>
          </a:xfrm>
          <a:prstGeom prst="mathEqual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511" name="TextBox 13"/>
          <p:cNvSpPr txBox="1">
            <a:spLocks noChangeArrowheads="1"/>
          </p:cNvSpPr>
          <p:nvPr/>
        </p:nvSpPr>
        <p:spPr bwMode="auto">
          <a:xfrm>
            <a:off x="1692275" y="400526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Соискатель – </a:t>
            </a:r>
          </a:p>
          <a:p>
            <a:pPr algn="ctr"/>
            <a:r>
              <a:rPr lang="ru-RU" b="1">
                <a:latin typeface="Calibri" pitchFamily="34" charset="0"/>
              </a:rPr>
              <a:t>ПРОДАВЕЦ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5435600" y="4005263"/>
            <a:ext cx="20161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Работодатель – </a:t>
            </a:r>
          </a:p>
          <a:p>
            <a:pPr algn="ctr"/>
            <a:r>
              <a:rPr lang="ru-RU" b="1">
                <a:latin typeface="Calibri" pitchFamily="34" charset="0"/>
              </a:rPr>
              <a:t>ПОКУПАТЕЛЬ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5084763"/>
            <a:ext cx="9144000" cy="157003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/>
              <a:t>Эти отношения равноправны, хотя каждая сторона преследует свои цели. Если цели совпадают, то есть работа устраивает специалиста, а специалист — работодателя, в результате выигрывают обе стороны.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323850" y="228600"/>
            <a:ext cx="8640763" cy="990600"/>
          </a:xfrm>
        </p:spPr>
        <p:txBody>
          <a:bodyPr/>
          <a:lstStyle/>
          <a:p>
            <a:pPr eaLnBrk="1" hangingPunct="1"/>
            <a:r>
              <a:rPr lang="ru-RU" sz="2400" b="1" smtClean="0"/>
              <a:t>Нередко возникает конфликт интересов: специалист предъявляет особые требования к условиям и оплате труда</a:t>
            </a:r>
          </a:p>
        </p:txBody>
      </p:sp>
      <p:sp>
        <p:nvSpPr>
          <p:cNvPr id="15363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pic>
        <p:nvPicPr>
          <p:cNvPr id="22531" name="Picture 2" descr="C:\Users\Oxana\Desktop\.hbcn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2133600"/>
            <a:ext cx="8348662" cy="4103688"/>
          </a:xfrm>
        </p:spPr>
      </p:pic>
      <p:sp>
        <p:nvSpPr>
          <p:cNvPr id="22532" name="TextBox 5"/>
          <p:cNvSpPr txBox="1">
            <a:spLocks noChangeArrowheads="1"/>
          </p:cNvSpPr>
          <p:nvPr/>
        </p:nvSpPr>
        <p:spPr bwMode="auto">
          <a:xfrm>
            <a:off x="900113" y="2924175"/>
            <a:ext cx="17272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до 40 тысяч</a:t>
            </a:r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900113" y="4076700"/>
            <a:ext cx="1655762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40-60 тысяч</a:t>
            </a:r>
          </a:p>
        </p:txBody>
      </p: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827088" y="5229225"/>
            <a:ext cx="17287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chemeClr val="bg1"/>
                </a:solidFill>
                <a:latin typeface="Calibri" pitchFamily="34" charset="0"/>
              </a:rPr>
              <a:t>больше 60 тысяч</a:t>
            </a:r>
          </a:p>
        </p:txBody>
      </p:sp>
      <p:sp>
        <p:nvSpPr>
          <p:cNvPr id="22535" name="TextBox 9"/>
          <p:cNvSpPr txBox="1">
            <a:spLocks noChangeArrowheads="1"/>
          </p:cNvSpPr>
          <p:nvPr/>
        </p:nvSpPr>
        <p:spPr bwMode="auto">
          <a:xfrm>
            <a:off x="2411413" y="1628775"/>
            <a:ext cx="4392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latin typeface="Calibri" pitchFamily="34" charset="0"/>
              </a:rPr>
              <a:t>ЮРИСТ, февраль-2011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mtClean="0"/>
              <a:t>Статистические данные</a:t>
            </a:r>
            <a:r>
              <a:rPr lang="ru-RU" sz="2400" smtClean="0"/>
              <a:t> (февраль, 2011)</a:t>
            </a:r>
            <a:endParaRPr lang="ru-RU" smtClean="0"/>
          </a:p>
        </p:txBody>
      </p:sp>
      <p:sp>
        <p:nvSpPr>
          <p:cNvPr id="16387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3555" name="Содержимое 3"/>
          <p:cNvSpPr>
            <a:spLocks noGrp="1"/>
          </p:cNvSpPr>
          <p:nvPr>
            <p:ph sz="quarter" idx="1"/>
          </p:nvPr>
        </p:nvSpPr>
        <p:spPr>
          <a:xfrm>
            <a:off x="468313" y="1628775"/>
            <a:ext cx="8153400" cy="4708525"/>
          </a:xfrm>
        </p:spPr>
        <p:txBody>
          <a:bodyPr/>
          <a:lstStyle/>
          <a:p>
            <a:pPr eaLnBrk="1" hangingPunct="1"/>
            <a:r>
              <a:rPr lang="ru-RU" sz="2000" smtClean="0"/>
              <a:t>Возрастной диапазон наиболее востребованных рынком труда юристов </a:t>
            </a:r>
            <a:r>
              <a:rPr lang="ru-RU" sz="2000" smtClean="0">
                <a:latin typeface="Arial" charset="0"/>
              </a:rPr>
              <a:t>- </a:t>
            </a:r>
            <a:r>
              <a:rPr lang="ru-RU" sz="2000" smtClean="0"/>
              <a:t>25-45 лет; кандидаты на позицию "юрист" в возрасте до 30 лет составляют 60% от общего числа соискателей; в возрасте от 30 до 40 лет – 30%, в возрасте от 40 до 50 лет – 8%, старше 50 лет - 2%; </a:t>
            </a:r>
            <a:br>
              <a:rPr lang="ru-RU" sz="2000" smtClean="0"/>
            </a:br>
            <a:endParaRPr lang="ru-RU" sz="2000" smtClean="0"/>
          </a:p>
          <a:p>
            <a:pPr eaLnBrk="1" hangingPunct="1"/>
            <a:r>
              <a:rPr lang="ru-RU" sz="2000" smtClean="0"/>
              <a:t>60% юристов – женщины; </a:t>
            </a:r>
            <a:br>
              <a:rPr lang="ru-RU" sz="2000" smtClean="0"/>
            </a:br>
            <a:endParaRPr lang="ru-RU" sz="2000" smtClean="0"/>
          </a:p>
          <a:p>
            <a:pPr eaLnBrk="1" hangingPunct="1"/>
            <a:r>
              <a:rPr lang="ru-RU" sz="2000" smtClean="0"/>
              <a:t>60% юристов владеют английским языком на базовом уровне и на уровне, достаточном для чтения специализированной литературы; </a:t>
            </a:r>
            <a:r>
              <a:rPr lang="ru-RU" sz="2000" smtClean="0">
                <a:latin typeface="Arial" charset="0"/>
              </a:rPr>
              <a:t> </a:t>
            </a:r>
            <a:r>
              <a:rPr lang="ru-RU" sz="2000" smtClean="0"/>
              <a:t>на разговорном и на свободном уровнях - 19%; </a:t>
            </a:r>
            <a:br>
              <a:rPr lang="ru-RU" sz="2000" smtClean="0"/>
            </a:br>
            <a:endParaRPr lang="ru-RU" sz="2000" smtClean="0"/>
          </a:p>
          <a:p>
            <a:pPr eaLnBrk="1" hangingPunct="1"/>
            <a:r>
              <a:rPr lang="ru-RU" sz="2000" smtClean="0"/>
              <a:t>95% юристов имеют высшее образование, 5% - неполное высшее; </a:t>
            </a:r>
            <a:br>
              <a:rPr lang="ru-RU" sz="2000" smtClean="0"/>
            </a:br>
            <a:endParaRPr lang="ru-RU" sz="2000" smtClean="0"/>
          </a:p>
          <a:p>
            <a:pPr eaLnBrk="1" hangingPunct="1"/>
            <a:r>
              <a:rPr lang="ru-RU" sz="2000" smtClean="0"/>
              <a:t>64% юристов имеют водительские права категории «В». </a:t>
            </a:r>
            <a:br>
              <a:rPr lang="ru-RU" sz="2000" smtClean="0"/>
            </a:br>
            <a:endParaRPr lang="ru-RU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ru-RU" smtClean="0"/>
              <a:t>Бывают и другие случаи, когда</a:t>
            </a:r>
          </a:p>
        </p:txBody>
      </p:sp>
      <p:sp>
        <p:nvSpPr>
          <p:cNvPr id="17411" name="Нижний колонтитул 2"/>
          <p:cNvSpPr>
            <a:spLocks noGrp="1"/>
          </p:cNvSpPr>
          <p:nvPr>
            <p:ph type="ftr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mtClean="0"/>
              <a:t>Урок 27</a:t>
            </a:r>
          </a:p>
        </p:txBody>
      </p:sp>
      <p:sp>
        <p:nvSpPr>
          <p:cNvPr id="24579" name="Содержимое 3"/>
          <p:cNvSpPr>
            <a:spLocks noGrp="1"/>
          </p:cNvSpPr>
          <p:nvPr>
            <p:ph sz="quarter" idx="1"/>
          </p:nvPr>
        </p:nvSpPr>
        <p:spPr>
          <a:xfrm>
            <a:off x="395288" y="1773238"/>
            <a:ext cx="8153400" cy="4779962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р</a:t>
            </a:r>
            <a:r>
              <a:rPr lang="ru-RU" smtClean="0"/>
              <a:t>аботодатель проявляет нереалистичный уровень притязаний, </a:t>
            </a:r>
          </a:p>
          <a:p>
            <a:pPr eaLnBrk="1" hangingPunct="1"/>
            <a:r>
              <a:rPr lang="ru-RU" smtClean="0">
                <a:latin typeface="Arial" charset="0"/>
              </a:rPr>
              <a:t>к</a:t>
            </a:r>
            <a:r>
              <a:rPr lang="ru-RU" smtClean="0"/>
              <a:t>огда требует от своих работников усилий, несопоставимых с заработной платой. </a:t>
            </a:r>
          </a:p>
          <a:p>
            <a:pPr eaLnBrk="1" hangingPunct="1">
              <a:buFont typeface="Wingdings" pitchFamily="2" charset="2"/>
              <a:buNone/>
            </a:pPr>
            <a:endParaRPr lang="ru-RU" smtClean="0"/>
          </a:p>
          <a:p>
            <a:pPr eaLnBrk="1" hangingPunct="1">
              <a:buFont typeface="Wingdings" pitchFamily="2" charset="2"/>
              <a:buNone/>
            </a:pPr>
            <a:r>
              <a:rPr lang="ru-RU" sz="2400" smtClean="0"/>
              <a:t>Классический пример такого работодателя показал А.С. Пушкин в «Сказке о попе и о его работнике Балде»: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Нужен мне работник — </a:t>
            </a:r>
            <a:r>
              <a:rPr lang="ru-RU" sz="2400" i="1" smtClean="0">
                <a:latin typeface="Arial" charset="0"/>
              </a:rPr>
              <a:t>к</a:t>
            </a:r>
            <a:r>
              <a:rPr lang="ru-RU" sz="2400" i="1" smtClean="0"/>
              <a:t>онюх, повар и плотник.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Да где найти такого,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i="1" smtClean="0"/>
              <a:t>Работника не слишком дорогого?</a:t>
            </a:r>
          </a:p>
          <a:p>
            <a:pPr eaLnBrk="1" hangingPunct="1"/>
            <a:endParaRPr lang="ru-RU" smtClean="0"/>
          </a:p>
        </p:txBody>
      </p:sp>
      <p:pic>
        <p:nvPicPr>
          <p:cNvPr id="24580" name="Picture 2" descr="C:\Users\Oxana\Desktop\sbornik-multfilmov-imeninyi-serdtsa-3-dvdrip_scene4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229225"/>
            <a:ext cx="18240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зор на стекл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Узор на стекле</Template>
  <TotalTime>2303</TotalTime>
  <Words>1462</Words>
  <Application>Microsoft Office PowerPoint</Application>
  <PresentationFormat>Экран (4:3)</PresentationFormat>
  <Paragraphs>198</Paragraphs>
  <Slides>31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31</vt:i4>
      </vt:variant>
    </vt:vector>
  </HeadingPairs>
  <TitlesOfParts>
    <vt:vector size="44" baseType="lpstr">
      <vt:lpstr>Arial</vt:lpstr>
      <vt:lpstr>Calibri</vt:lpstr>
      <vt:lpstr>Wingdings</vt:lpstr>
      <vt:lpstr>Wingdings 2</vt:lpstr>
      <vt:lpstr>Tw Cen MT</vt:lpstr>
      <vt:lpstr>Узор на стекле</vt:lpstr>
      <vt:lpstr>Узор на стекле</vt:lpstr>
      <vt:lpstr>Узор на стекле</vt:lpstr>
      <vt:lpstr>Узор на стекле</vt:lpstr>
      <vt:lpstr>Узор на стекле</vt:lpstr>
      <vt:lpstr>Узор на стекле</vt:lpstr>
      <vt:lpstr>Узор на стекле</vt:lpstr>
      <vt:lpstr>Узор на стекле</vt:lpstr>
      <vt:lpstr>Профориентационное  занятие по курсу Г.В. Резапкиной</vt:lpstr>
      <vt:lpstr>Психология и выбор профессии</vt:lpstr>
      <vt:lpstr>Предположим, городу нужны…</vt:lpstr>
      <vt:lpstr>Возможные варианты:</vt:lpstr>
      <vt:lpstr>Слайд 5</vt:lpstr>
      <vt:lpstr>Соискатель – человек, ищущий работу</vt:lpstr>
      <vt:lpstr>Нередко возникает конфликт интересов: специалист предъявляет особые требования к условиям и оплате труда</vt:lpstr>
      <vt:lpstr>Статистические данные (февраль, 2011)</vt:lpstr>
      <vt:lpstr>Бывают и другие случаи, когда</vt:lpstr>
      <vt:lpstr>Правовой  аспект</vt:lpstr>
      <vt:lpstr>Рынок труда развивается по тем же законам, что и рынок товаров и услуг.</vt:lpstr>
      <vt:lpstr>Начисление заработной платы:</vt:lpstr>
      <vt:lpstr>СПРОС  И  ПРЕДЛОЖЕНИЕ</vt:lpstr>
      <vt:lpstr>РЫНОЧНОЕ  РАВНОВЕСИЕ</vt:lpstr>
      <vt:lpstr>МАССОВЫЕ  ПРОФЕССИИ:</vt:lpstr>
      <vt:lpstr>РЕДКИЕ  ПРОФЕССИИ:</vt:lpstr>
      <vt:lpstr>КОНКУРЕНТОСПОСОБНОСТЬ</vt:lpstr>
      <vt:lpstr>ЕСЛИ ТЫ НИЧЕГО НЕ МОЖЕШЬ, ТЫ НИЧЕГО НЕ ДОЛЖЕН ХОТЕТЬ                                                                                  (Сенека. 4 век до н.э.)</vt:lpstr>
      <vt:lpstr>Современный рынок труда намного сложнее, чем несколько лет назад, а требования к профессионалу жестче.</vt:lpstr>
      <vt:lpstr>Слайд 20</vt:lpstr>
      <vt:lpstr>Слайд 21</vt:lpstr>
      <vt:lpstr>Задание № 1, стр. 99 «Я бы в хакеры пошёл…»</vt:lpstr>
      <vt:lpstr>Слайд 23</vt:lpstr>
      <vt:lpstr>Задание № 2, стр. 100 «Мышеловки»</vt:lpstr>
      <vt:lpstr>Познакомьтесь с некоторыми "мышеловками"  и узнайте, как они работают.  Варианты заманчивых предложений</vt:lpstr>
      <vt:lpstr>2. «Сизифов труд». «Работа на дому. Сортировка (шариковых ручек, разноцветных пластмассовых гранул, камней из желчных пузырей и т.п.)» </vt:lpstr>
      <vt:lpstr>3. «Домашний офис». «Солидной фирме требуются менеджеры на дому. Зарплата — от 500 $. Фирма обеспечивает сотрудников оргтехникой». </vt:lpstr>
      <vt:lpstr>4. «Испытательный срок». «Работа. После испытательного срока — 700$». </vt:lpstr>
      <vt:lpstr> ДОМАШНЕЕ   ЗАДАНИЕ</vt:lpstr>
      <vt:lpstr>Слайд 30</vt:lpstr>
      <vt:lpstr>Литература: Г.В. Резапкина, Психология и выбор профессии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Профориентационное занятие по курсу Г.В.Резапкиной</dc:title>
  <dc:creator>Detkovskaya O.V.</dc:creator>
  <cp:lastModifiedBy>Пасечникова</cp:lastModifiedBy>
  <cp:revision>391</cp:revision>
  <dcterms:created xsi:type="dcterms:W3CDTF">2010-09-02T10:15:44Z</dcterms:created>
  <dcterms:modified xsi:type="dcterms:W3CDTF">2014-11-28T11:23:14Z</dcterms:modified>
</cp:coreProperties>
</file>