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4" r:id="rId4"/>
    <p:sldId id="261" r:id="rId5"/>
    <p:sldId id="265" r:id="rId6"/>
    <p:sldId id="267" r:id="rId7"/>
    <p:sldId id="268" r:id="rId8"/>
    <p:sldId id="266" r:id="rId9"/>
    <p:sldId id="271" r:id="rId10"/>
    <p:sldId id="272" r:id="rId11"/>
    <p:sldId id="273" r:id="rId12"/>
    <p:sldId id="274" r:id="rId13"/>
    <p:sldId id="260" r:id="rId14"/>
    <p:sldId id="275" r:id="rId15"/>
    <p:sldId id="276" r:id="rId16"/>
    <p:sldId id="277" r:id="rId17"/>
    <p:sldId id="278" r:id="rId18"/>
    <p:sldId id="279" r:id="rId19"/>
    <p:sldId id="281" r:id="rId20"/>
    <p:sldId id="284" r:id="rId21"/>
    <p:sldId id="286" r:id="rId22"/>
    <p:sldId id="283" r:id="rId23"/>
    <p:sldId id="287" r:id="rId24"/>
    <p:sldId id="288" r:id="rId25"/>
    <p:sldId id="289" r:id="rId26"/>
    <p:sldId id="290" r:id="rId27"/>
    <p:sldId id="292" r:id="rId28"/>
    <p:sldId id="293" r:id="rId29"/>
    <p:sldId id="294" r:id="rId30"/>
    <p:sldId id="295" r:id="rId31"/>
    <p:sldId id="296" r:id="rId32"/>
    <p:sldId id="299" r:id="rId33"/>
    <p:sldId id="297" r:id="rId34"/>
    <p:sldId id="300" r:id="rId35"/>
    <p:sldId id="304" r:id="rId36"/>
    <p:sldId id="306" r:id="rId37"/>
    <p:sldId id="263" r:id="rId38"/>
    <p:sldId id="30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03" d="100"/>
          <a:sy n="103" d="100"/>
        </p:scale>
        <p:origin x="2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 rot="21365376">
            <a:off x="342641" y="350577"/>
            <a:ext cx="8501046" cy="615627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 rot="352294">
            <a:off x="353437" y="558538"/>
            <a:ext cx="8458738" cy="58145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8596" y="500042"/>
            <a:ext cx="8286808" cy="59293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571472" y="6500834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714348" y="2214554"/>
            <a:ext cx="500066" cy="500066"/>
            <a:chOff x="571472" y="3929066"/>
            <a:chExt cx="785818" cy="785818"/>
          </a:xfrm>
        </p:grpSpPr>
        <p:sp>
          <p:nvSpPr>
            <p:cNvPr id="16" name="Овал 15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 userDrawn="1"/>
        </p:nvGrpSpPr>
        <p:grpSpPr>
          <a:xfrm>
            <a:off x="714348" y="3214686"/>
            <a:ext cx="500066" cy="500066"/>
            <a:chOff x="571472" y="3929066"/>
            <a:chExt cx="785818" cy="785818"/>
          </a:xfrm>
        </p:grpSpPr>
        <p:sp>
          <p:nvSpPr>
            <p:cNvPr id="19" name="Овал 18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714348" y="4214818"/>
            <a:ext cx="500066" cy="500066"/>
            <a:chOff x="571472" y="3929066"/>
            <a:chExt cx="785818" cy="785818"/>
          </a:xfrm>
        </p:grpSpPr>
        <p:sp>
          <p:nvSpPr>
            <p:cNvPr id="22" name="Овал 21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sch-doverie.ru/wp-content/uploads/2014/06/regum1.jpg" TargetMode="External"/><Relationship Id="rId13" Type="http://schemas.openxmlformats.org/officeDocument/2006/relationships/hyperlink" Target="http://www.artleo.com/pic/download.php?file=201106/1024x600/artleo.com-3776.jpg" TargetMode="External"/><Relationship Id="rId18" Type="http://schemas.openxmlformats.org/officeDocument/2006/relationships/hyperlink" Target="http://mst-zashita.kz/wp-content/uploads/2011/06/17.jpg" TargetMode="External"/><Relationship Id="rId3" Type="http://schemas.openxmlformats.org/officeDocument/2006/relationships/hyperlink" Target="http://www.hairhungary.hu/hu/uploads/frontend/images/hippocrates_felfedezes.jpg" TargetMode="External"/><Relationship Id="rId7" Type="http://schemas.openxmlformats.org/officeDocument/2006/relationships/hyperlink" Target="http://bukvi.ru/wp-content/uploads/2013/10/103113_0909_1.png" TargetMode="External"/><Relationship Id="rId12" Type="http://schemas.openxmlformats.org/officeDocument/2006/relationships/hyperlink" Target="http://rust.zapto.org/wp-content/uploads/8168c1f7a8/02/04/71feb28bdc.jpeg" TargetMode="External"/><Relationship Id="rId17" Type="http://schemas.openxmlformats.org/officeDocument/2006/relationships/hyperlink" Target="http://intranet.tdmu.edu.ua/data/kafedra/internal/sus_dusct/classes_stud/ru/med/lik/ptn/%D1%83%D0%BA%D1%80%D0%B0%D0%B8%D0%BD%D1%81%D0%BA%D0%B8%D0%B9%20%D1%8F%D0%B7%D1%8B%D0%BA%20(%D0%BF%D0%BE%20%D0%BF%D1%80%D0%BE%D1%84%D0%B5%D1%81%D1%81%D0%B8%D0%BE%D0%BD%D0%B0%D0%BB%D1%8C%D0%BD%D0%BE%D0%BC%20%D0%BD%D0%B0%D0%BF%D1%80%D0%B0%D0%B2%D0%BB%D0%B5%D0%BD%D0%B8%D0%B8)/1/03.%20%D0%A1%D1%82%D0%B8%D0%BB%D1%96%20%D0%A1%D0%A3%D0%9B%D0%9C.files/image068.jpg" TargetMode="External"/><Relationship Id="rId2" Type="http://schemas.openxmlformats.org/officeDocument/2006/relationships/hyperlink" Target="http://theoryconcept.net/images/physician-87.jpg" TargetMode="External"/><Relationship Id="rId16" Type="http://schemas.openxmlformats.org/officeDocument/2006/relationships/hyperlink" Target="http://greendekor.ru/imgtmp/orign_w/data/299497_v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.jimdo.com/www400/o/sb1388a488ac4f18b/img/ife878b0bc43aab12/1412941880/std/image.jpg" TargetMode="External"/><Relationship Id="rId11" Type="http://schemas.openxmlformats.org/officeDocument/2006/relationships/hyperlink" Target="http://tour-praktika.ru/uploads/images/eda/raznoe/Osteoarthritis.jpg" TargetMode="External"/><Relationship Id="rId5" Type="http://schemas.openxmlformats.org/officeDocument/2006/relationships/hyperlink" Target="http://xrest.ru/schemes/00/12/d4/fd/%D0%BF%D1%80%D0%BE%D1%84%D0%B5%D1%81%D1%81%D0%B8%D0%B8-2.jpg" TargetMode="External"/><Relationship Id="rId15" Type="http://schemas.openxmlformats.org/officeDocument/2006/relationships/hyperlink" Target="http://www.fitoflora.ru/products_pictures/large_Begoniya_Reks_Gibriden.jpg" TargetMode="External"/><Relationship Id="rId10" Type="http://schemas.openxmlformats.org/officeDocument/2006/relationships/hyperlink" Target="http://ne-boleu.ru/pars_docs/refs/15/14198/14198_html_5b6eb8d6.gif" TargetMode="External"/><Relationship Id="rId19" Type="http://schemas.openxmlformats.org/officeDocument/2006/relationships/hyperlink" Target="http://medmvd.ru/d/381421/d/47c3d22905a9.jpg" TargetMode="External"/><Relationship Id="rId4" Type="http://schemas.openxmlformats.org/officeDocument/2006/relationships/hyperlink" Target="http://tom-mrschool.edu.tomsk.ru/wp-content/uploads/2015/07/%D0%B4%D0%B5%D1%82%D1%81%D0%BA%D0%B8%D0%B9-%D0%B2%D1%80%D0%B0%D1%87.png" TargetMode="External"/><Relationship Id="rId9" Type="http://schemas.openxmlformats.org/officeDocument/2006/relationships/hyperlink" Target="http://zhkt.guru/i/images/%D0%B4%D0%B8%D0%B5%D1%82%D0%B0(6).jpg" TargetMode="External"/><Relationship Id="rId14" Type="http://schemas.openxmlformats.org/officeDocument/2006/relationships/hyperlink" Target="https://im2-tub-ru.yandex.net/i?id=3f93f24623dfa027fc986c0033c62dfe&amp;n=33&amp;h=190&amp;w=273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player.myshared.ru/357667/data/images/img39.jpg" TargetMode="External"/><Relationship Id="rId13" Type="http://schemas.openxmlformats.org/officeDocument/2006/relationships/hyperlink" Target="http://gusschool3.ucoz.ru/Foto2012-2013/Konkyrs/professii-26.jpg" TargetMode="External"/><Relationship Id="rId18" Type="http://schemas.openxmlformats.org/officeDocument/2006/relationships/hyperlink" Target="http://www.funlib.ru/cimg/2014/101607/5316389" TargetMode="External"/><Relationship Id="rId3" Type="http://schemas.openxmlformats.org/officeDocument/2006/relationships/hyperlink" Target="http://www.toonpool.com/user/856/files/doctor_and_patient_1092065.jpg" TargetMode="External"/><Relationship Id="rId21" Type="http://schemas.openxmlformats.org/officeDocument/2006/relationships/hyperlink" Target="http://radiuscity.ru/files/articles/issue156/article1769/razoblachenie-rakovogo-monstra-preduprezhden-znachit1_full.jpg" TargetMode="External"/><Relationship Id="rId7" Type="http://schemas.openxmlformats.org/officeDocument/2006/relationships/hyperlink" Target="http://rst-don.ru/wp-content/uploads/2012/09/img_16.png" TargetMode="External"/><Relationship Id="rId12" Type="http://schemas.openxmlformats.org/officeDocument/2006/relationships/hyperlink" Target="http://www.aldazcirugia.com/imagenes/1315521724-cirujanos.JPG" TargetMode="External"/><Relationship Id="rId17" Type="http://schemas.openxmlformats.org/officeDocument/2006/relationships/hyperlink" Target="http://images.mreadz.com/288/287402/15.jpg" TargetMode="External"/><Relationship Id="rId25" Type="http://schemas.openxmlformats.org/officeDocument/2006/relationships/hyperlink" Target="http://lib.convdocs.org/pars_docs/refs/207/206145/206145_html_5d50e4b6.png" TargetMode="External"/><Relationship Id="rId2" Type="http://schemas.openxmlformats.org/officeDocument/2006/relationships/hyperlink" Target="http://www.stihi.ru/pics/2012/04/04/1869.jpg" TargetMode="External"/><Relationship Id="rId16" Type="http://schemas.openxmlformats.org/officeDocument/2006/relationships/hyperlink" Target="http://static.klasnaocinka.com.ua/uploads/editor/4170/353199/sitepage_53/images/grip_5.jpg" TargetMode="External"/><Relationship Id="rId20" Type="http://schemas.openxmlformats.org/officeDocument/2006/relationships/hyperlink" Target="http://www.ubilya.ru/Riddles_and_answers_decoration_wall_newspapers_Day_Medic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herpese.ru/wp-content/uploads/2015/04/lishai1-500x300.jpg" TargetMode="External"/><Relationship Id="rId11" Type="http://schemas.openxmlformats.org/officeDocument/2006/relationships/hyperlink" Target="http://s51.radikal.ru/i133/0811/0e/a456fd65f01c.jpg" TargetMode="External"/><Relationship Id="rId24" Type="http://schemas.openxmlformats.org/officeDocument/2006/relationships/hyperlink" Target="http://static6.depositphotos.com/1115947/613/i/950/depositphotos_6135634-Nurse-with-two-newborn-babies.jpg" TargetMode="External"/><Relationship Id="rId5" Type="http://schemas.openxmlformats.org/officeDocument/2006/relationships/hyperlink" Target="http://lib2.podelise.ru/tw_files2/urls_556/14/d-13545/img14.jpg" TargetMode="External"/><Relationship Id="rId15" Type="http://schemas.openxmlformats.org/officeDocument/2006/relationships/hyperlink" Target="http://www.dentistsinwhittier.com/wp-content/uploads/2012/06/family-dentist-in-whittier-with-patient.jpg" TargetMode="External"/><Relationship Id="rId23" Type="http://schemas.openxmlformats.org/officeDocument/2006/relationships/hyperlink" Target="http://www.valtrompianews.it/files/magazine/img/donna_in_gravidanza.jpg" TargetMode="External"/><Relationship Id="rId10" Type="http://schemas.openxmlformats.org/officeDocument/2006/relationships/hyperlink" Target="http://s42.radikal.ru/i097/1206/62/4a731989edf7.jpg" TargetMode="External"/><Relationship Id="rId19" Type="http://schemas.openxmlformats.org/officeDocument/2006/relationships/hyperlink" Target="http://bolnoglaz.ru/wp-content/uploads/2014/11/14.jpg" TargetMode="External"/><Relationship Id="rId4" Type="http://schemas.openxmlformats.org/officeDocument/2006/relationships/hyperlink" Target="http://medicland.ru/wp-content/uploads/2014/06/allergia-alimentare-bambino.jpg" TargetMode="External"/><Relationship Id="rId9" Type="http://schemas.openxmlformats.org/officeDocument/2006/relationships/hyperlink" Target="http://c3e308.medialib.glogster.com/media/b9/b96e5affcdb324a979445f0c6a7065f3b2256f34e36386d93917c735a7e68461/peditrician-jpg.jpg" TargetMode="External"/><Relationship Id="rId14" Type="http://schemas.openxmlformats.org/officeDocument/2006/relationships/hyperlink" Target="http://boleznov.ru/img/kak-lechit-tremor-ruk.jpg" TargetMode="External"/><Relationship Id="rId22" Type="http://schemas.openxmlformats.org/officeDocument/2006/relationships/hyperlink" Target="http://st.depositphotos.com/1157310/3119/v/950/depositphotos_31198039-Cartoon-Heart-Doctor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2.wdp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331641" y="1628800"/>
            <a:ext cx="6984776" cy="4274606"/>
            <a:chOff x="1989861" y="2021835"/>
            <a:chExt cx="5838309" cy="504674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050049" y="2021835"/>
              <a:ext cx="5778120" cy="25072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Профессия, нужная людям</a:t>
              </a: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989861" y="4997361"/>
              <a:ext cx="5838309" cy="2071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Arial" charset="0"/>
                  <a:cs typeface="Arial" charset="0"/>
                </a:rPr>
                <a:t>Презентацию для учащихся начальных классов подготовила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Arial" charset="0"/>
                  <a:cs typeface="Arial" charset="0"/>
                </a:rPr>
                <a:t> </a:t>
              </a:r>
              <a:r>
                <a:rPr lang="ru-RU" dirty="0" err="1" smtClean="0">
                  <a:solidFill>
                    <a:schemeClr val="accent1">
                      <a:lumMod val="50000"/>
                    </a:schemeClr>
                  </a:solidFill>
                  <a:latin typeface="Arial" charset="0"/>
                  <a:cs typeface="Arial" charset="0"/>
                </a:rPr>
                <a:t>Сержантова</a:t>
              </a: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Arial" charset="0"/>
                  <a:cs typeface="Arial" charset="0"/>
                </a:rPr>
                <a:t> Елена Александровна,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Arial" charset="0"/>
                  <a:cs typeface="Arial" charset="0"/>
                </a:rPr>
                <a:t> 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Arial" charset="0"/>
                  <a:cs typeface="Arial" charset="0"/>
                </a:rPr>
                <a:t> МБОУ СОШ №91 г. о. Самара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Arial" charset="0"/>
                  <a:cs typeface="Arial" charset="0"/>
                </a:rPr>
                <a:t>2015г.</a:t>
              </a:r>
              <a:endPara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561188"/>
            <a:ext cx="74168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Терапевт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уникальный доктор, который должен знать понемногу обо всём. Он лечит взрослых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Терапевт лечит заболевания внутренних органов,  простудные заболевания, грипп, ОРЗ, ОРВИ и насморк (вирусные и инфекционные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респиратoрные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заболевания). Этот врач ведет первичный прием пациентов, диагностирует заболевания, назначает лечение, при необходимости выписывает направление к специалистам узкого профиля. </a:t>
            </a:r>
          </a:p>
        </p:txBody>
      </p:sp>
      <p:pic>
        <p:nvPicPr>
          <p:cNvPr id="3" name="Picture 4" descr="http://mst-zashita.kz/wp-content/uploads/2011/06/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1416" y="3717032"/>
            <a:ext cx="227873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Советы терапевта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 descr="http://medmvd.ru/d/381421/d/47c3d22905a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196752"/>
            <a:ext cx="44644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0811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Будьте здоровы... 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Доскажи словечко) 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1" y="1772816"/>
            <a:ext cx="33843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 овощах и фруктах есть.</a:t>
            </a:r>
            <a:endParaRPr lang="ru-RU" altLang="zh-CN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Людям нужно много есть.</a:t>
            </a:r>
            <a:endParaRPr lang="ru-RU" altLang="zh-CN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Есть ещё таблетки</a:t>
            </a:r>
            <a:endParaRPr lang="ru-RU" altLang="zh-CN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Вкусом как конфетки.</a:t>
            </a:r>
            <a:endParaRPr lang="ru-RU" altLang="zh-CN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Принимают для здоровья</a:t>
            </a:r>
            <a:endParaRPr lang="ru-RU" altLang="zh-CN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Их холодною порою.</a:t>
            </a:r>
            <a:endParaRPr lang="ru-RU" altLang="zh-CN" sz="2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Для </a:t>
            </a:r>
            <a:r>
              <a:rPr lang="ru-RU" altLang="zh-CN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Сашули</a:t>
            </a:r>
            <a:r>
              <a:rPr lang="ru-RU" altLang="zh-CN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 Полины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Что полезно? ..</a:t>
            </a:r>
            <a:r>
              <a:rPr lang="ru-RU" altLang="zh-CN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59632" y="4576365"/>
            <a:ext cx="25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</a:t>
            </a:r>
            <a:r>
              <a:rPr kumimoji="0" lang="ru-RU" altLang="zh-CN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Витамины</a:t>
            </a: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</a:t>
            </a:r>
            <a:endParaRPr kumimoji="0" lang="ru-RU" altLang="zh-CN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3" y="1972870"/>
            <a:ext cx="37444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болезнь не сбила с ног,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Ешь и лук, и злой чеснок,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лимоны, апельсины –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съестные витамины.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сказать болезням "Нет!"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Повышай…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4509120"/>
            <a:ext cx="3456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Иммунитет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539552" y="1484784"/>
            <a:ext cx="6715172" cy="3972237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86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82492" y="683261"/>
            <a:ext cx="382155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 мороз вам ломит кости,</a:t>
            </a:r>
            <a:b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Значит, грипп шагает в гости.</a:t>
            </a:r>
            <a:b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недуг свернул с тропинки,</a:t>
            </a:r>
            <a:b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Принимайте ...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564904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Витаминки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аскорбинки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212976"/>
            <a:ext cx="3600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горло разболелось,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 ваш утих под ноль,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вам опять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запелось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Силу даст ...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5013176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(Аэрозоль)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692696"/>
            <a:ext cx="36724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насморк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домогает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Стала влажною салфетка,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 подскажет, что помогут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 тут капли и ...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2564904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(Пипетка)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3212976"/>
            <a:ext cx="38164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вирус ходит всюду,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злодей из древней сказки,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стесняться тут не буду,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надену сразу ...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5013176"/>
            <a:ext cx="2016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(Маску)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Специальности врачей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24744"/>
            <a:ext cx="5040560" cy="2376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157192"/>
            <a:ext cx="331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Дерматолог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340768"/>
            <a:ext cx="5598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Расплакалась лягушка: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Пятнышко на брюшке,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Пятнышко на ножке –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Будьте осторожней!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573016"/>
            <a:ext cx="5598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Лечит он болезни кожи-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 фурункула до рожи.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http://www.stihi.ru/pics/2012/04/04/18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3517900"/>
            <a:ext cx="3552893" cy="2719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7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Дерматолог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- врач, лечащий заболевания кожи. Заболеваний кожи очень много.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746" name="Picture 2" descr="http://www.toonpool.com/user/856/files/doctor_and_patient_10920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2564904"/>
            <a:ext cx="2088232" cy="1600978"/>
          </a:xfrm>
          <a:prstGeom prst="rect">
            <a:avLst/>
          </a:prstGeom>
          <a:noFill/>
        </p:spPr>
      </p:pic>
      <p:pic>
        <p:nvPicPr>
          <p:cNvPr id="4" name="Рисунок 3" descr="http://medicland.ru/wp-content/uploads/2014/06/allergia-alimentare-bambino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64188" y="4345502"/>
            <a:ext cx="1800200" cy="183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84169" y="3888043"/>
            <a:ext cx="21602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Дерматит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http://lib2.podelise.ru/tw_files2/urls_556/14/d-13545/img1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4509120"/>
            <a:ext cx="2952328" cy="16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03647" y="4149081"/>
            <a:ext cx="25922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Герпес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 descr="http://oherpese.ru/wp-content/uploads/2015/04/lishai1-500x30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168" y="2132856"/>
            <a:ext cx="21602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228184" y="1844824"/>
            <a:ext cx="1728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Лишай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rst-don.ru/wp-content/uploads/2012/09/img_16.pn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59632" y="2276872"/>
            <a:ext cx="2097663" cy="146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9633" y="1844824"/>
            <a:ext cx="1872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Чесотка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8296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Советы дерматолога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305342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Мыть тело 1 – 2 раза в неделю.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Ежедневно мыть лицо, руки, ноги, шею, подмышечные впадины.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Умываться с мылом 2 – 3 раза в неделю, чередуя умывание то горячей, то холодной водой.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Мыть руки с мылом перед едой, после прогулки, после посещения туалета.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Хорошо вытирать кожу после мытья полотенцем.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Подстригать ногти 1 раз в неделю или по мере необходимости.</a:t>
            </a:r>
          </a:p>
        </p:txBody>
      </p:sp>
      <p:pic>
        <p:nvPicPr>
          <p:cNvPr id="1026" name="Picture 2" descr="http://player.myshared.ru/357667/data/images/img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4653136"/>
            <a:ext cx="1705025" cy="1652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Специальности врачей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340768"/>
            <a:ext cx="5184576" cy="122413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Этот врач вам нос промоет,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Станет горло проверять,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В уши сделает тампоны.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Всем известно с давних пор: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Он - серьезная персона,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Этот врач зовется...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941168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ЛОР (отоларинголог) –ухо, горло, нос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http://c3e308.medialib.glogster.com/media/b9/b96e5affcdb324a979445f0c6a7065f3b2256f34e36386d93917c735a7e68461/peditrician-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0386" y="3573016"/>
            <a:ext cx="2526029" cy="254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http://s42.radikal.ru/i097/1206/62/4a731989edf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5796" y="2996952"/>
            <a:ext cx="1841604" cy="3168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620688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ЛОР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- это врач, который лечит  уши, горло и нос. Обычно, когда дети болеют, они идут сначала к педиатру. И, если заболевание не сложное, педиатр лечит сам. Но если заболевание серьёзное, тогда педиатр выдаёт направление к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ЛОРу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85190" y="2534780"/>
            <a:ext cx="561662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+mn-ea"/>
                <a:cs typeface="Times New Roman" pitchFamily="18" charset="0"/>
              </a:rPr>
              <a:t>Профилактика  ЛОР  заболеваний: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+mn-ea"/>
                <a:cs typeface="Times New Roman" pitchFamily="18" charset="0"/>
              </a:rPr>
              <a:t>- полоскание горла;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+mn-ea"/>
                <a:cs typeface="Times New Roman" pitchFamily="18" charset="0"/>
              </a:rPr>
              <a:t>- промывание носа водой с мылом или морской солью;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+mn-ea"/>
                <a:cs typeface="Times New Roman" pitchFamily="18" charset="0"/>
              </a:rPr>
              <a:t>- частое проветривание помещений;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+mn-ea"/>
                <a:cs typeface="Times New Roman" pitchFamily="18" charset="0"/>
              </a:rPr>
              <a:t>- избегание переохлаждений, сквозняков;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+mn-ea"/>
                <a:cs typeface="Times New Roman" pitchFamily="18" charset="0"/>
              </a:rPr>
              <a:t>- включение в рацион свежих овощей и фруктов;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+mn-ea"/>
                <a:cs typeface="Times New Roman" pitchFamily="18" charset="0"/>
              </a:rPr>
              <a:t>- полезно смазывание носовых ходов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+mn-ea"/>
                <a:cs typeface="Times New Roman" pitchFamily="18" charset="0"/>
              </a:rPr>
              <a:t>оксолиновой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+mn-ea"/>
                <a:cs typeface="Times New Roman" pitchFamily="18" charset="0"/>
              </a:rPr>
              <a:t>  мазью;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+mn-ea"/>
                <a:cs typeface="Times New Roman" pitchFamily="18" charset="0"/>
              </a:rPr>
              <a:t>- приём поливитаминных препаратов.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Массаж ушных раковин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312" y="548680"/>
            <a:ext cx="1224865" cy="123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1124744"/>
            <a:ext cx="7200800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Возьмите ушки за макушки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(ребенок массирует уши указательным и большим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пальцем руки, причем большой палец 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располагается по задней поверхности ушной раковины)</a:t>
            </a:r>
            <a:endParaRPr lang="ru-RU" sz="2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Взяли ушки за макушки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(ребенок крепко охватывает мочку уха большим и указательным пальцем)</a:t>
            </a:r>
            <a:endParaRPr lang="ru-RU" sz="2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Потянули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(ребенок аккуратно тянет ухо вверх)</a:t>
            </a:r>
            <a:endParaRPr lang="ru-RU" sz="2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Пощипали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(ребенок щипает всю поверхность уха несильными захватами большим и указательным пальцами)</a:t>
            </a:r>
            <a:endParaRPr lang="ru-RU" sz="2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Вниз до мочек добежали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(щипковыми движениями перемещаются пальцы ребенка от верхней части ушной раковины к мочке)</a:t>
            </a:r>
            <a:endParaRPr lang="ru-RU" sz="2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Мочки надо пальцами скорей размять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(ребенок пальцами разминает мочку уха)</a:t>
            </a:r>
            <a:endParaRPr lang="ru-RU" sz="2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Вверх по ушкам проведем и до краешка дойдем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(ребенок захватывает кончик мочки указательным и большим пальцем и проводит по краю ушной раковины до самого верхнего края)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Отгадайте загадку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21602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Кто в дни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болезней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всех полезней 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И лечит нас от всех болезней?</a:t>
            </a: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</a:t>
            </a:r>
            <a:r>
              <a:rPr lang="ru-RU" i="1" dirty="0" smtClean="0"/>
              <a:t>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9" y="3140968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(Врач, доктор)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http://theoryconcept.net/images/physician-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3212976"/>
            <a:ext cx="2622291" cy="30900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479715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Профессия - врач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Массаж носа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" name="Улыбающееся лицо 25"/>
          <p:cNvSpPr/>
          <p:nvPr/>
        </p:nvSpPr>
        <p:spPr>
          <a:xfrm>
            <a:off x="1403648" y="1700808"/>
            <a:ext cx="1440160" cy="1296144"/>
          </a:xfrm>
          <a:prstGeom prst="smileyFace">
            <a:avLst>
              <a:gd name="adj" fmla="val 4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2051720" y="2204864"/>
            <a:ext cx="285182" cy="28575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259632" y="1988840"/>
            <a:ext cx="14287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843808" y="1988840"/>
            <a:ext cx="133352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5400000">
            <a:off x="1872292" y="2192539"/>
            <a:ext cx="199450" cy="428628"/>
          </a:xfrm>
          <a:prstGeom prst="downArrow">
            <a:avLst>
              <a:gd name="adj1" fmla="val 14991"/>
              <a:gd name="adj2" fmla="val 37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1187624" y="290107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Сгибать кончик носа влево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лыбающееся лицо 9"/>
          <p:cNvSpPr/>
          <p:nvPr/>
        </p:nvSpPr>
        <p:spPr>
          <a:xfrm>
            <a:off x="4139952" y="1700808"/>
            <a:ext cx="1512168" cy="136815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716016" y="2204864"/>
            <a:ext cx="288032" cy="27145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95936" y="2060848"/>
            <a:ext cx="14287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52120" y="2060848"/>
            <a:ext cx="14287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860032" y="2348880"/>
            <a:ext cx="478912" cy="127442"/>
          </a:xfrm>
          <a:prstGeom prst="rightArrow">
            <a:avLst>
              <a:gd name="adj1" fmla="val 15167"/>
              <a:gd name="adj2" fmla="val 23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63888" y="30689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Сгибать кончик носа вправо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910" y="908720"/>
            <a:ext cx="7858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Массируют нос с целью стимуляции деятельности головного мозга,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с целью профилактики насморка (ринита).</a:t>
            </a:r>
            <a:endParaRPr lang="ru-RU" sz="20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6" name="Улыбающееся лицо 15"/>
          <p:cNvSpPr/>
          <p:nvPr/>
        </p:nvSpPr>
        <p:spPr>
          <a:xfrm>
            <a:off x="6804248" y="1772816"/>
            <a:ext cx="1512168" cy="136815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7380312" y="2348880"/>
            <a:ext cx="345754" cy="27088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524328" y="2492896"/>
            <a:ext cx="159446" cy="2160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16200000" flipV="1">
            <a:off x="6453635" y="2339453"/>
            <a:ext cx="557210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16200000">
            <a:off x="8123717" y="2253547"/>
            <a:ext cx="557210" cy="171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3105835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Вращать кончик носа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часовой стрелке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1-2 мин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лыбающееся лицо 23"/>
          <p:cNvSpPr/>
          <p:nvPr/>
        </p:nvSpPr>
        <p:spPr>
          <a:xfrm>
            <a:off x="1475656" y="4077072"/>
            <a:ext cx="1421350" cy="129614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2051720" y="4581128"/>
            <a:ext cx="273746" cy="28803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 flipH="1">
            <a:off x="2051720" y="4653136"/>
            <a:ext cx="28803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 rot="16200000">
            <a:off x="2651109" y="4557803"/>
            <a:ext cx="557210" cy="171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16200000">
            <a:off x="1138941" y="4557803"/>
            <a:ext cx="557210" cy="171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11560" y="5445224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Указательным и средним пальцами нажимать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кончик носа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Улыбающееся лицо 36"/>
          <p:cNvSpPr/>
          <p:nvPr/>
        </p:nvSpPr>
        <p:spPr>
          <a:xfrm>
            <a:off x="4067944" y="4005064"/>
            <a:ext cx="1512168" cy="136815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4716016" y="4581128"/>
            <a:ext cx="288032" cy="27088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0952041">
            <a:off x="4720876" y="4731185"/>
            <a:ext cx="278312" cy="2259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 rot="16200000">
            <a:off x="5387413" y="4557803"/>
            <a:ext cx="557210" cy="171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 rot="16200000">
            <a:off x="3731229" y="4485795"/>
            <a:ext cx="557210" cy="171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779912" y="5445224"/>
            <a:ext cx="2157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Кончик носа сгибать вниз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Улыбающееся лицо 42"/>
          <p:cNvSpPr/>
          <p:nvPr/>
        </p:nvSpPr>
        <p:spPr>
          <a:xfrm>
            <a:off x="6588224" y="4077072"/>
            <a:ext cx="1440160" cy="135048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7164288" y="4581128"/>
            <a:ext cx="288032" cy="28803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7164288" y="4725144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 rot="16200000">
            <a:off x="7835685" y="4557803"/>
            <a:ext cx="557210" cy="171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 rot="16200000">
            <a:off x="6237611" y="4571701"/>
            <a:ext cx="557210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00192" y="5445225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Кончик носа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поднять вверх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Специальности врачей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24744"/>
            <a:ext cx="5040560" cy="2376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157192"/>
            <a:ext cx="331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Хирург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1448633"/>
            <a:ext cx="66967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Этот доктор удалит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Мне легко аппендицит.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Скальпель – лучший его друг,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Кто же доктор тот? … </a:t>
            </a:r>
          </a:p>
        </p:txBody>
      </p:sp>
      <p:pic>
        <p:nvPicPr>
          <p:cNvPr id="5122" name="Picture 2" descr="http://www.aldazcirugia.com/imagenes/1315521724-cirujano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3526378"/>
            <a:ext cx="3384376" cy="265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Хирург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 -  врач, занимающийся заболеваниями, требующих хирургических (оперативных) методов лечения.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204864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Советы хирурга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690336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Ешьте как можно больше продуктов питания,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составе которых имеется кальций,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ведите здоровый образ жизни,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занимайтесь спортом.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 всё у Вас будет хорошо!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02" name="AutoShape 6" descr="http://f.bilgibende.com/foto/14/10/21/iuuq_NV_00xxx_SL_xknool_SL_dpn0vqmpbet0bmmjnh024162403_NK_2416242J12P1_2NU__SL_kq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f.bilgibende.com/foto/14/10/21/iuuq_NV_00xxx_SL_xknool_SL_dpn0vqmpbet0bmmjnh024162403_NK_2416242J12P1_2NU__SL_kq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f.bilgibende.com/foto/14/10/21/iuuq_NV_00xxx_SL_xknool_SL_dpn0vqmpbet0bmmjnh024162403_NK_2416242J12P1_2NU__SL_kq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://f.bilgibende.com/foto/14/10/21/iuuq_NV_00xxx_SL_xknool_SL_dpn0vqmpbet0bmmjnh024162403_NK_2416242J12P1_2NU__SL_kq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f.bilgibende.com/foto/14/10/21/iuuq_NV_00xxx_SL_xknool_SL_dpn0vqmpbet0bmmjnh024162403_NK_2416242J12P1_2NU__SL_kq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ttp://gusschool3.ucoz.ru/Foto2012-2013/Konkyrs/professii-2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3645024"/>
            <a:ext cx="27854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 хирурга должны быть сильные руки, точные движения, хорошо развитые мышцы пальцев.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 descr="http://boleznov.ru/img/kak-lechit-tremor-ruk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484784"/>
            <a:ext cx="39604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940152" y="3244334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Гимнастика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для пальцев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Специальности врачей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340768"/>
            <a:ext cx="5400600" cy="38164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А теперь прошу на кресло, Занимайте быстро место, Открывайте шире рот,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Ждите: доктор подойдёт. Проведёт в зубах раскопки, Пломбы сделает и скобки, Удалит больной осколок…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Этот доктор - ... 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157192"/>
            <a:ext cx="331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Стоматолог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dentistsinwhittier.com/wp-content/uploads/2012/06/family-dentist-in-whittier-with-patie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3717032"/>
            <a:ext cx="307234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692697"/>
            <a:ext cx="72008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Стоматолог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– это зубной врач. Он лечит зубы и дёсны; исправляет прикус, если зубы неправильно выросли; даёт советы, что нужно делать, чтобы зубы не болели. Врач стоматолог учит взрослых и детей правильно чистить зубы.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Рисунок 3" descr="http://static.klasnaocinka.com.ua/uploads/editor/4170/353199/sitepage_53/images/grip_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2204864"/>
            <a:ext cx="29523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2600034"/>
            <a:ext cx="41764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Советы   стоматолога:</a:t>
            </a:r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1. Чисти зубы два раза в день, утром и вечером. 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2. Полощи рот после еды водой. 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3. Как можно реже ешь   сладости. 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4. Два раза в год ходи </a:t>
            </a: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к стоматологу на проверку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87632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Игра «Да и нет»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Часто ль чистите вы зубы?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87624" y="1323346"/>
            <a:ext cx="360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Молодцы, я всем вам верю,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ваши знания проверю.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дам совет хороший,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похлопайте в ладоши.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неправильный совет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Говорите хором: «Нет!»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3156453"/>
            <a:ext cx="34563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Постоянно нужно есть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зубов для ваших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Фрукты, овощи, омлет,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Творог, простоквашу.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716016" y="1340869"/>
            <a:ext cx="39604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грызите лист капустный,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совсем, совсем невкусный.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 ешьте шоколад,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Вафли, сахар, мармелад.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правильный совет?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788024" y="2991953"/>
            <a:ext cx="38884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Зубы вы почистили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идите спать.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Захватите булочку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Сладкую в кровать.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правильный совет?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581128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зубы укреплять,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Полезно гвозди пожевать.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правильный совет?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4509120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Навсегда запомните,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Милые друзья,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почистив зубы,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Спать идти нельзя.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мой совет хороший,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похлопайте в ладоши.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http://images.mreadz.com/288/287402/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5436637"/>
            <a:ext cx="1512168" cy="868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  <p:bldP spid="1028" grpId="0"/>
      <p:bldP spid="1029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Правильно чистим зубы.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Тренировка.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7108" name="Picture 4" descr="http://www.funlib.ru/cimg/2014/101607/53163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484784"/>
            <a:ext cx="6668479" cy="475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Специальности врачей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5688632" cy="21602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Этот врач не просто доктор,</a:t>
            </a:r>
            <a:b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Лечит людям он глаза,</a:t>
            </a:r>
            <a:b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Даже если видишь плохо,</a:t>
            </a:r>
            <a:b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Разглядишь ты всё в очках.</a:t>
            </a:r>
          </a:p>
          <a:p>
            <a:pPr>
              <a:buNone/>
            </a:pP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5805264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Окулист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284984"/>
            <a:ext cx="54543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Вы попали в кабинет, 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Где бинтов и йода нет. 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Врач глазное дно изучит,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 Лупу к этому подключит, 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Он душой и сердцем чист. 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Это точно... 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http://bolnoglaz.ru/wp-content/uploads/2014/11/1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6060" y="2856067"/>
            <a:ext cx="2738120" cy="280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Окулист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- это врач, который лечит наши глаза, занимается болезнями, связанными со зрением. Он помогает подобрать очки, проверяет на разных аппаратах здоровье глаз и при серьёзных болезнях назначает лечение.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img-fotki.yandex.ru/get/6446/181450557.6f/0_ab635_18db4119_orig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240" y="2404919"/>
            <a:ext cx="1872208" cy="178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220486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Советы окулиста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564904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Смотреть телевизор не более 1-1,5 часов в день.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Сидеть не ближе 3 м от телевизора.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читать лежа.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читать в транспорте.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Оберегать глаза от попаданий в них инородных предметов.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365104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чтении и письме свет должен освещать страницу слева.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Расстояние от глаз до текста рекомендуется 30 см.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Употреблять в пищу достаточное количество растительных продуктов (морковь, лук, укроп, петрушку, помидоры).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Делать гимнастику для глаз.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509520" cy="1728192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Первым выдающимся врачом древности был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Гиппократ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 Его знания помогали лечить людей, спасли многие жизни, способствовали развитию медицины. </a:t>
            </a:r>
            <a:r>
              <a:rPr lang="ru-RU" b="1" dirty="0" smtClean="0">
                <a:latin typeface="Century Gothic" pitchFamily="34" charset="0"/>
              </a:rPr>
              <a:t/>
            </a:r>
            <a:br>
              <a:rPr lang="ru-RU" b="1" dirty="0" smtClean="0">
                <a:latin typeface="Century Gothic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420888"/>
            <a:ext cx="3960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Гиппократа называют «отцом медицины». Молодые врачи, заканчивая медицинский институт, дают клятву Гиппократа. В этой клятве говорится, что врач никогда не должен наносить вред больному и должен хранить врачебную тайну.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https://im0-tub-ru.yandex.net/i?id=898aabba1bb040de1e46d96c953ca41f&amp;n=33&amp;h=190&amp;w=1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0904" y="2137227"/>
            <a:ext cx="2841496" cy="38840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941168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Врачи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– очень умные и добрые люди, они много знают про каждую болезнь, про каждое лекарство. Они помогают людям, которые заболели.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Специальности врачей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24744"/>
            <a:ext cx="7344816" cy="18002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Скажите, как можно сквозь стенку смотреть?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 очках и при свете и то не суметь.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А он между тем разглядел сквозь неё,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Не только меня, но и сердце моё.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5" y="2924944"/>
            <a:ext cx="2448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Рентгенолог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356992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Чем занимается рентгенолог?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С этим врачом мы сталкиваемся каждый год, потому что все люди ежегодно проходят флюорографию. Врач-рентгенолог занимается диагностикой. Но это особый вид диагностики, когда по рентгеновскому снимку или компьютерному цифровому отображению врач делает записи об изменениях во внутренних органах  человека.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Picture 3" descr="http://radiuscity.ru/files/articles/issue156/article1769/razoblachenie-rakovogo-monstra-preduprezhden-znachit1_fu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66725" y="3448164"/>
            <a:ext cx="2376264" cy="2005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Специальности врачей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340768"/>
            <a:ext cx="5184576" cy="3816424"/>
          </a:xfrm>
        </p:spPr>
        <p:txBody>
          <a:bodyPr/>
          <a:lstStyle/>
          <a:p>
            <a:pPr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Он на вас не смотрит грозно,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 Он всегда такой серьёзный,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 У него своя программа: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 Может снять кардиограмму,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Может пульс у Вас измерить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И давление проверить.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И представьте, как астролог,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Всё предскажет... 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589240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Кардиолог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 descr="http://st.depositphotos.com/1157310/3119/v/950/depositphotos_31198039-Cartoon-Heart-Doct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3068960"/>
            <a:ext cx="2088232" cy="291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Врач-кардиолог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занимается диагностикой, лечением, профилактикой всех заболеваний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сердечно-сосудистой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системы.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204864"/>
            <a:ext cx="55263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Советы кардиолога.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сохранить сердце здоровым</a:t>
            </a: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долгие годы, необходимо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соблюдать несколько важных правил: 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Не курить. 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Правильно и разнообразно питаться (мясо, рыба, овощи, фрукты, крупы, меньше жиров и сладостей) и следить за своим весом. 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Больше двигаться, особенно на свежем воздухе: например, проходить быстрым шагом не менее 3, а лучше 5 км в день.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tatic7.depositphotos.com/1201826/732/v/950/depositphotos_7323427-Uncle-doctor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2221706"/>
            <a:ext cx="2016224" cy="207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Специальности врачей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340768"/>
            <a:ext cx="5184576" cy="3024336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Ты хоть смейся, а хоть плачь, Только это женский врач.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Он болезни сразу чует,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Всех беременных врачует.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День его на службе долог.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Этот доктор...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1" y="4797152"/>
            <a:ext cx="3315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Гинеколог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http://www.valtrompianews.it/files/magazine/img/donna_in_gravidanz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3501008"/>
            <a:ext cx="2592287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749241"/>
            <a:ext cx="705678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Гинеколог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– женский врач.  В организме женщины могут проходить различные процессы, влияющие на здоровье, а своевременное обращение к гинекологу поможет решить проблемы на самых ранних стадиях.  А гинекологи-акушеры наблюдают за состоянием беременных и оказывающих помощь при родах. Они помогли появиться на свет  всем нам.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http://static6.depositphotos.com/1115947/613/i/950/depositphotos_6135634-Nurse-with-two-newborn-babies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3919340"/>
            <a:ext cx="18002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Специальностей врачей много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19675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62880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ГАСТРОЭНТЕРОЛОГ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специалист по всем заболеваниям желудочно-кишечного тракта.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05273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ОРТОПЕД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врач, занимающийся проблемами костей, суставов, позвоночника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20486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ТРАВМАТОЛОГ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лечит травмы костей, суставов, позвоночника, чаще всего это, конечно же, переломы, вывихи или ушибы.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78092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НЕВРОЛОГ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(невропатолог) занимается патологией нервной системы.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068961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СУРДОЛОГ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врач, проводящий диагностику нарушений слуха, лечение снижения слуха и подбор слуховых аппаратов. 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64502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АЛЛЕРГОЛОГ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- специалист, занимающийся лечением аллергии.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93305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АНДРОЛОГ -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врач,  занимающийся проблемами мужского здоровья.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4221087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НЕФРОЛОГ и  УРОЛОГ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занимаются лечением заболеваний почек и мочевыводящих путей.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479715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ГЕРОНТОЛОГ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врач, занимающийся здоровьем людей старческого возраста.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530120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КАМБУСТИОЛОГ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специалист по лечению ожоговых больных.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582341"/>
            <a:ext cx="37444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Слава, слава докторам,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Санитаркам, фельдшерам,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Всем медсёстрам, окулистам,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Акушерам, протезистам,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Стоматологам и лорам,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Славу мы поём всем хором.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Даже если кто здоров,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Жизнь ведь начал с докторов!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Их заботливые руки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Облегчали мамам муки,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Чтобы мы могли родиться.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Не дай Бог нам простудиться,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582341"/>
            <a:ext cx="37444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Подхватить бронхит иль грипп,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Сразу вспомним мы о них!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Вам про них расскажет каждый,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Как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умелы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и отважны;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Как окутают вниманьем,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Чтоб улучшить состоянье;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Как борясь за жизнь людей,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Забывают о своей.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Дали клятву Гиппократа,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Ей верны в работе свято.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Слава, слава докторам!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Низко кланяемся вам.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0872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Слава, слава докторам!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Использованные ресурсы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23762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Шаблон презентации -    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052736"/>
            <a:ext cx="59046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Фокина Лидия Петровна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196752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http://theoryconcept.net/images/physician-87.jpg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врач (слайд 2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12776"/>
            <a:ext cx="80648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http://www.hairhungary.hu/hu/uploads/frontend/images/hippocrates_felfedezes.jpg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Гиппократ (слайд 3)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1988840"/>
            <a:ext cx="74168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http://tom-mrschool.edu.tomsk.ru/wp-content/uploads/2015/07/%D0%B4%D0%B5%D1%82%D1%81%D0%BA%D0%B8%D0%B9-%D0%B2%D1%80%D0%B0%D1%87.png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педиатр (слайд 5)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628801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http://xrest.ru/schemes/00/12/d4/fd/%D0%BF%D1%80%D0%BE%D1%84%D0%B5%D1%81%D1%81%D0%B8%D0%B8-2.jpg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педиатр (слайд  4)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492896"/>
            <a:ext cx="75608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http://u.jimdo.com/www400/o/sb1388a488ac4f18b/img/ife878b0bc43aab12/1412941880/std/image.jpg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закаливание (слайд 6)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2708920"/>
            <a:ext cx="7488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http://bukvi.ru/wp-content/uploads/2013/10/103113_0909_1.png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физические упражнения (слайд 6)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2924944"/>
            <a:ext cx="7488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http://sch-doverie.ru/wp-content/uploads/2014/06/regum1.jpg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режим дня (слайд 6)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3140968"/>
            <a:ext cx="7488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http://zhkt.guru/i/images/%D0%B4%D0%B8%D0%B5%D1%82%D0%B0%286%29.jpg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питание (слайд 6)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7624" y="3356992"/>
            <a:ext cx="74168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http://ne-boleu.ru/pars_docs/refs/15/14198/14198_html_5b6eb8d6.gif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витаминотерапия (слайд 6)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3573016"/>
            <a:ext cx="7488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http://tour-praktika.ru/uploads/images/eda/raznoe/Osteoarthritis.jpg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лук и чеснок (слайд 7) 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3789040"/>
            <a:ext cx="7488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http://rust.zapto.org/wp-content/uploads/8168c1f7a8/02/04/71feb28bdc.jpeg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герань (слайд 7)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59632" y="4005064"/>
            <a:ext cx="74168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http://www.artleo.com/pic/download.php?file=201106/1024x600/artleo.com-3776.jpg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лимон (слайд 7)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59632" y="4221088"/>
            <a:ext cx="74168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https://im2-tub-ru.yandex.net/i?id=3f93f24623dfa027fc986c0033c62dfe&amp;n=33&amp;h=190&amp;w=273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клюква (слайд 7)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4365104"/>
            <a:ext cx="74168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http://www.fitoflora.ru/products_pictures/large_Begoniya_Reks_Gibriden.jpg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бегония (слайд 7)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4581128"/>
            <a:ext cx="7488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http://greendekor.ru/imgtmp/orign_w/data/299497_v.jpg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мирт (слайд 7)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4797153"/>
            <a:ext cx="82089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«Спорт» - Белозёрова Т. В. – (слайд 8)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5013176"/>
            <a:ext cx="82089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intranet.tdmu.edu.ua/data/kafedra/internal/sus_dusct/classes_stud/ru/med/lik/ptn/%D1%83%D0%BA%D1%80%D0%B0%D0%B8%D0%BD%D1%81%D0%BA%D0%B8%D0%B9%20%D1%8F%D0%B7%D1%8B%D0%BA%20(%D0%BF%D0%BE%20%D0%BF%D1%80%D0%BE%D1%84%D0%B5%D1%81%D1%81%D0%B8%D0%BE%D0%BD%D0%B0%D0%BB%D1%8C%D0%BD%D0%BE%D0%BC%20%D0%BD%D0%B0%D0%BF%D1%80%D0%B0%D0%B2%D0%BB%D0%B5%D0%BD%D0%B8%D0%B8)/1/03.%20%D0%A1%D1%82%D0%B8%D0%BB%D1%96%20%D0%A1%D0%A3%D0%9B%D0%9C.files/image068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терапевт (слайд9)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7544" y="5877271"/>
            <a:ext cx="82809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http://mst-zashita.kz/wp-content/uploads/2011/06/17.jpg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терапевт (слайд 10) 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7544" y="6093296"/>
            <a:ext cx="82089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http://medmvd.ru/d/381421/d/47c3d22905a9.jpg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советы терапевта (слайд 11) 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0648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Стихи Натали САМОНИЙ - (слайды 12 – 13)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64704"/>
            <a:ext cx="81369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http://www.stihi.ru/pics/2012/04/04/1869.jpg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дерматолог (слайд 14)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80728"/>
            <a:ext cx="82089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http://www.toonpool.com/user/856/files/doctor_and_patient_1092065.jpg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дерматолог (слайд 15)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96752"/>
            <a:ext cx="82089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http://medicland.ru/wp-content/uploads/2014/06/allergia-alimentare-bambino.jpg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-дерматит (слайд 15)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12776"/>
            <a:ext cx="82809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http://lib2.podelise.ru/tw_files2/urls_556/14/d-13545/img14.jpg</a:t>
            </a:r>
            <a:r>
              <a:rPr lang="ru-RU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герпес (слайд 15)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628800"/>
            <a:ext cx="82089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http://oherpese.ru/wp-content/uploads/2015/04/lishai1-500x300.jpg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лишай (слайд 15) 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772816"/>
            <a:ext cx="82089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785813" algn="l"/>
              </a:tabLst>
            </a:pPr>
            <a:r>
              <a:rPr lang="ru-RU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http://rst-don.ru/wp-content/uploads/2012/09/img_16.png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чесотка (слайд 15)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988841"/>
            <a:ext cx="81369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http://player.myshared.ru/357667/data/images/img39.jpg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моем руки (слайд 16) 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2204864"/>
            <a:ext cx="74168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http://c3e308.medialib.glogster.com/media/b9/b96e5affcdb324a979445f0c6a7065f3b2256f34e36386d93917c735a7e68461/peditrician-jpg.jpg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лор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(слайд 17)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2564905"/>
            <a:ext cx="7488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http://s42.radikal.ru/i097/1206/62/4a731989edf7.jpg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лор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(слайд 18)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2780929"/>
            <a:ext cx="7488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http://s51.radikal.ru/i133/0811/0e/a456fd65f01c.jpg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массаж ушей (слайд 19)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2996953"/>
            <a:ext cx="7488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http://www.aldazcirugia.com/imagenes/1315521724-cirujanos.JPG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хирург (слайд 21)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3212975"/>
            <a:ext cx="73448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http://gusschool3.ucoz.ru/Foto2012-2013/Konkyrs/professii-26.jpg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хирурги (слайд 22) 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3429000"/>
            <a:ext cx="7488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 smtClean="0">
                <a:hlinkClick r:id="rId14"/>
              </a:rPr>
              <a:t>http://boleznov.ru/img/kak-lechit-tremor-ruk.jpg</a:t>
            </a:r>
            <a:r>
              <a:rPr lang="ru-RU" sz="1100" u="sng" dirty="0" smtClean="0"/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- гимнастика для пальцев (слайд 23)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3573016"/>
            <a:ext cx="75608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http://www.dentistsinwhittier.com/wp-content/uploads/2012/06/family-dentist-in-whittier-with-patient.jpg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стоматолог (слайд 24)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3789039"/>
            <a:ext cx="7488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http://static.klasnaocinka.com.ua/uploads/editor/4170/353199/sitepage_53/images/grip_5.jpg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стоматолог (слайд 25)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7624" y="4005064"/>
            <a:ext cx="7488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http://images.mreadz.com/288/287402/15.jpg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-чистим зубы (слайд 26)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4221088"/>
            <a:ext cx="7488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http://www.funlib.ru/cimg/2014/101607/5316389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техника чистки зубов (слайд 27)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4365103"/>
            <a:ext cx="7488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http://bolnoglaz.ru/wp-content/uploads/2014/11/14.jpg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окулист (слайд 28) 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87624" y="4581127"/>
            <a:ext cx="7488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Офтальмотренажёр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Масько Л. Г. (слайд 29)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4797152"/>
            <a:ext cx="82809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1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http://www.ubilya.ru/Riddles_and_answers_decoration_wall_newspapers_Day_Medica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загадки  про врачей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5013176"/>
            <a:ext cx="82809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http://radiuscity.ru/files/articles/issue156/article1769/razoblachenie-rakovogo-monstra-preduprezhden-znachit1_full.jpg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рентгенолог (слайд 30)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5229199"/>
            <a:ext cx="82089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http://st.depositphotos.com/1157310/3119/v/950/depositphotos_31198039-Cartoon-Heart-Doctor.jpg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кардиолог (слайд 31)</a:t>
            </a:r>
            <a:endParaRPr lang="ru-RU" sz="11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5445223"/>
            <a:ext cx="82089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http://www.valtrompianews.it/files/magazine/img/donna_in_gravidanza.jpg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гинеколог (слайд 33)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5661248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http://static6.depositphotos.com/1115947/613/i/950/depositphotos_6135634-Nurse-with-two-newborn-babies.jpg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акушер-гинеколог(слайд 34)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7544" y="6093296"/>
            <a:ext cx="82089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25"/>
              </a:rPr>
              <a:t>http://lib.convdocs.org/pars_docs/refs/207/206145/206145_html_5d50e4b6.png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спорту Да (слайд 36) 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Специальности врачей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556792"/>
            <a:ext cx="4734220" cy="26642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Ты его, дружок, не бойся,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Не волнуйся, успокойся,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И, конечно же, не плачь,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Это просто детский врач!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365104"/>
            <a:ext cx="331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Педиатр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http://xrest.ru/schemes/00/12/d4/fd/%D0%BF%D1%80%D0%BE%D1%84%D0%B5%D1%81%D1%81%D0%B8%D0%B8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49836" y="3068960"/>
            <a:ext cx="2636225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om-mrschool.edu.tomsk.ru/wp-content/uploads/2015/07/%D0%B4%D0%B5%D1%82%D1%81%D0%BA%D0%B8%D0%B9-%D0%B2%D1%80%D0%B0%D1%87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304458" y="3573016"/>
            <a:ext cx="3069863" cy="25612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548680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Педиатр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– это врач, который лечит детей,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проще говоря – детский врач. Он наблюдает ребёнка от самого рождения, следит за его ростом и весом. Если ребёнок заболел, он его осматривает, прослушивает, измеряет температуру, затем назначает нужные лекарства, следит, чтобы лечение проходило успешно.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 rot="10800000" flipV="1">
            <a:off x="3060346" y="3142793"/>
            <a:ext cx="369958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Советы педиатра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ЗОЖ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96000" l="1527" r="97710">
                        <a14:foregroundMark x1="70229" y1="24000" x2="70229" y2="24000"/>
                        <a14:foregroundMark x1="89313" y1="32000" x2="89313" y2="32000"/>
                        <a14:foregroundMark x1="36641" y1="4000" x2="36641" y2="4000"/>
                        <a14:foregroundMark x1="16031" y1="32667" x2="16031" y2="32667"/>
                        <a14:foregroundMark x1="9160" y1="48000" x2="9160" y2="48000"/>
                        <a14:foregroundMark x1="4580" y1="33333" x2="4580" y2="33333"/>
                        <a14:foregroundMark x1="16031" y1="40667" x2="16031" y2="40667"/>
                        <a14:foregroundMark x1="16031" y1="48000" x2="16031" y2="48000"/>
                        <a14:foregroundMark x1="16031" y1="52667" x2="16031" y2="54667"/>
                        <a14:foregroundMark x1="16031" y1="56000" x2="16031" y2="5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39" y="880182"/>
            <a:ext cx="1570026" cy="1828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7089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ЗАКАЛИВАНИЕ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31409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РЕЖИМ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5661248"/>
            <a:ext cx="223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ПРОГУЛКА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59492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ФИЗИЧЕСКИЕ     ЗАНЯТИЯ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5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ВИТАМИНОТЕРАПИЯ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31409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ПИТАНИЕ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ds64-schel.edumsko.ru/images/users-files/ds64-schel/foto/origina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85975" y="4077070"/>
            <a:ext cx="2618473" cy="1584177"/>
          </a:xfrm>
          <a:prstGeom prst="rect">
            <a:avLst/>
          </a:prstGeom>
          <a:noFill/>
        </p:spPr>
      </p:pic>
      <p:pic>
        <p:nvPicPr>
          <p:cNvPr id="1032" name="Picture 8" descr="http://yoosh2.narod.ru/images/clip_image00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920" y="4581128"/>
            <a:ext cx="2016224" cy="1286788"/>
          </a:xfrm>
          <a:prstGeom prst="rect">
            <a:avLst/>
          </a:prstGeom>
          <a:noFill/>
        </p:spPr>
      </p:pic>
      <p:pic>
        <p:nvPicPr>
          <p:cNvPr id="1036" name="Picture 12" descr="http://sch-doverie.ru/wp-content/uploads/2014/06/regum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89876" y="699611"/>
            <a:ext cx="1807401" cy="2467306"/>
          </a:xfrm>
          <a:prstGeom prst="rect">
            <a:avLst/>
          </a:prstGeom>
          <a:noFill/>
        </p:spPr>
      </p:pic>
      <p:pic>
        <p:nvPicPr>
          <p:cNvPr id="1038" name="Picture 14" descr="http://zhkt.guru/i/images/%D0%B4%D0%B8%D0%B5%D1%82%D0%B0%286%2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45380" y="836712"/>
            <a:ext cx="2491453" cy="2294859"/>
          </a:xfrm>
          <a:prstGeom prst="rect">
            <a:avLst/>
          </a:prstGeom>
          <a:noFill/>
        </p:spPr>
      </p:pic>
      <p:pic>
        <p:nvPicPr>
          <p:cNvPr id="1040" name="Picture 16" descr="http://ne-boleu.ru/pars_docs/refs/15/14198/14198_html_5b6eb8d6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33052" y="4071795"/>
            <a:ext cx="2474852" cy="1589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9768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548680"/>
            <a:ext cx="8280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 простуды</a:t>
            </a:r>
            <a:endParaRPr lang="ru-RU" sz="32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8157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Растения , содержащие  аллицин, который блокирует особые ферменты, способствующие распространению вирусов в  организме.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1942" r="97573">
                        <a14:foregroundMark x1="40777" y1="82667" x2="40777" y2="82667"/>
                        <a14:foregroundMark x1="52427" y1="82667" x2="52427" y2="82667"/>
                        <a14:foregroundMark x1="55340" y1="83333" x2="55340" y2="83333"/>
                        <a14:foregroundMark x1="61650" y1="82667" x2="61650" y2="82667"/>
                        <a14:foregroundMark x1="65049" y1="81333" x2="65049" y2="81333"/>
                        <a14:foregroundMark x1="67476" y1="80667" x2="67476" y2="80667"/>
                        <a14:foregroundMark x1="74757" y1="80000" x2="74757" y2="80000"/>
                        <a14:foregroundMark x1="78155" y1="80000" x2="78155" y2="80000"/>
                        <a14:foregroundMark x1="79612" y1="80000" x2="79612" y2="80000"/>
                        <a14:foregroundMark x1="83981" y1="80000" x2="83981" y2="80000"/>
                        <a14:foregroundMark x1="86408" y1="73333" x2="86408" y2="73333"/>
                        <a14:foregroundMark x1="87379" y1="72667" x2="87379" y2="72667"/>
                        <a14:foregroundMark x1="90291" y1="66667" x2="90291" y2="66667"/>
                        <a14:foregroundMark x1="92233" y1="64000" x2="92233" y2="64000"/>
                        <a14:foregroundMark x1="95631" y1="58667" x2="95631" y2="58667"/>
                        <a14:foregroundMark x1="96602" y1="54000" x2="96602" y2="54000"/>
                        <a14:foregroundMark x1="98058" y1="50667" x2="98058" y2="50667"/>
                        <a14:foregroundMark x1="98058" y1="46000" x2="98058" y2="46000"/>
                        <a14:foregroundMark x1="96602" y1="38667" x2="96602" y2="38667"/>
                        <a14:foregroundMark x1="94660" y1="33333" x2="94660" y2="33333"/>
                        <a14:foregroundMark x1="94175" y1="29333" x2="94175" y2="29333"/>
                        <a14:foregroundMark x1="91748" y1="24667" x2="91748" y2="24667"/>
                        <a14:foregroundMark x1="89320" y1="21333" x2="89320" y2="21333"/>
                        <a14:foregroundMark x1="85437" y1="16000" x2="85437" y2="16000"/>
                        <a14:foregroundMark x1="84951" y1="14667" x2="84951" y2="14667"/>
                        <a14:foregroundMark x1="84951" y1="14667" x2="84951" y2="14667"/>
                        <a14:foregroundMark x1="79612" y1="11333" x2="76214" y2="10000"/>
                        <a14:foregroundMark x1="72330" y1="7333" x2="72330" y2="7333"/>
                        <a14:foregroundMark x1="69417" y1="6000" x2="69417" y2="6000"/>
                        <a14:foregroundMark x1="61650" y1="6000" x2="61650" y2="6000"/>
                        <a14:foregroundMark x1="63592" y1="6000" x2="60680" y2="6000"/>
                        <a14:foregroundMark x1="40777" y1="10000" x2="40777" y2="10000"/>
                        <a14:foregroundMark x1="54854" y1="6667" x2="54854" y2="6667"/>
                        <a14:foregroundMark x1="55340" y1="6667" x2="52913" y2="6667"/>
                        <a14:foregroundMark x1="49515" y1="7333" x2="46117" y2="8667"/>
                        <a14:foregroundMark x1="44175" y1="7333" x2="44175" y2="7333"/>
                        <a14:foregroundMark x1="39806" y1="6000" x2="33495" y2="6000"/>
                        <a14:foregroundMark x1="27670" y1="6000" x2="25728" y2="8667"/>
                        <a14:foregroundMark x1="22816" y1="10000" x2="22816" y2="10000"/>
                        <a14:foregroundMark x1="22816" y1="10000" x2="22816" y2="10000"/>
                        <a14:foregroundMark x1="21845" y1="12000" x2="21845" y2="12000"/>
                        <a14:foregroundMark x1="15534" y1="14667" x2="15534" y2="14667"/>
                        <a14:foregroundMark x1="15049" y1="16000" x2="15049" y2="16000"/>
                        <a14:foregroundMark x1="12136" y1="17333" x2="12136" y2="17333"/>
                        <a14:foregroundMark x1="12136" y1="17333" x2="12136" y2="17333"/>
                        <a14:foregroundMark x1="8738" y1="23333" x2="8738" y2="23333"/>
                        <a14:foregroundMark x1="8252" y1="24000" x2="8252" y2="24000"/>
                        <a14:foregroundMark x1="7767" y1="26000" x2="7767" y2="26000"/>
                        <a14:foregroundMark x1="6796" y1="26667" x2="6796" y2="26667"/>
                        <a14:foregroundMark x1="6796" y1="29333" x2="6796" y2="29333"/>
                        <a14:foregroundMark x1="6796" y1="29333" x2="6311" y2="32000"/>
                        <a14:foregroundMark x1="4854" y1="36000" x2="4854" y2="36000"/>
                        <a14:foregroundMark x1="4854" y1="36000" x2="4854" y2="36000"/>
                        <a14:foregroundMark x1="4854" y1="36000" x2="4854" y2="36000"/>
                        <a14:foregroundMark x1="4854" y1="40667" x2="4854" y2="40667"/>
                        <a14:foregroundMark x1="5825" y1="43333" x2="5825" y2="43333"/>
                        <a14:foregroundMark x1="6311" y1="48000" x2="7767" y2="52667"/>
                        <a14:foregroundMark x1="7767" y1="52667" x2="7767" y2="52667"/>
                        <a14:foregroundMark x1="7767" y1="52667" x2="7767" y2="52667"/>
                        <a14:foregroundMark x1="9709" y1="56000" x2="9709" y2="56000"/>
                        <a14:foregroundMark x1="11650" y1="60667" x2="11650" y2="60667"/>
                        <a14:foregroundMark x1="12136" y1="63333" x2="15534" y2="70667"/>
                        <a14:foregroundMark x1="16990" y1="72667" x2="16990" y2="72667"/>
                        <a14:foregroundMark x1="16990" y1="72667" x2="16990" y2="72667"/>
                        <a14:foregroundMark x1="16990" y1="72667" x2="24272" y2="80667"/>
                        <a14:foregroundMark x1="34466" y1="84667" x2="47573" y2="80000"/>
                        <a14:foregroundMark x1="49029" y1="80000" x2="49029" y2="80000"/>
                        <a14:foregroundMark x1="52427" y1="82667" x2="58252" y2="84667"/>
                        <a14:foregroundMark x1="58738" y1="84667" x2="60680" y2="86000"/>
                        <a14:foregroundMark x1="62136" y1="86000" x2="62136" y2="86000"/>
                        <a14:foregroundMark x1="63592" y1="87333" x2="82039" y2="88000"/>
                        <a14:foregroundMark x1="72330" y1="88000" x2="72330" y2="88000"/>
                        <a14:foregroundMark x1="70388" y1="87333" x2="76699" y2="82667"/>
                        <a14:foregroundMark x1="72330" y1="88667" x2="72330" y2="88667"/>
                        <a14:foregroundMark x1="76214" y1="82667" x2="76214" y2="82667"/>
                        <a14:foregroundMark x1="81553" y1="75333" x2="81553" y2="75333"/>
                        <a14:foregroundMark x1="85437" y1="70667" x2="85437" y2="70667"/>
                        <a14:foregroundMark x1="65049" y1="80000" x2="48058" y2="87333"/>
                        <a14:foregroundMark x1="42233" y1="80667" x2="39806" y2="80667"/>
                        <a14:foregroundMark x1="36893" y1="80667" x2="34951" y2="80667"/>
                        <a14:foregroundMark x1="34466" y1="80667" x2="34466" y2="80667"/>
                        <a14:foregroundMark x1="34466" y1="80667" x2="31553" y2="80667"/>
                        <a14:foregroundMark x1="31068" y1="80667" x2="31068" y2="80667"/>
                        <a14:foregroundMark x1="29126" y1="80667" x2="29126" y2="80667"/>
                        <a14:foregroundMark x1="28155" y1="80667" x2="28155" y2="8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4365104"/>
            <a:ext cx="1962150" cy="1428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1641" y="36450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Лук и чеснок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36450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герань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35730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цитрусовые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58052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клюква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8695" y="5805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бегония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7" y="58052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мирт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tour-praktika.ru/uploads/images/eda/raznoe/Osteoarthriti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2132856"/>
            <a:ext cx="2090659" cy="1224136"/>
          </a:xfrm>
          <a:prstGeom prst="rect">
            <a:avLst/>
          </a:prstGeom>
          <a:noFill/>
        </p:spPr>
      </p:pic>
      <p:pic>
        <p:nvPicPr>
          <p:cNvPr id="1028" name="Picture 4" descr="http://rust.zapto.org/wp-content/uploads/8168c1f7a8/02/04/71feb28bdc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3928" y="1988840"/>
            <a:ext cx="1584176" cy="1576255"/>
          </a:xfrm>
          <a:prstGeom prst="rect">
            <a:avLst/>
          </a:prstGeom>
          <a:noFill/>
        </p:spPr>
      </p:pic>
      <p:pic>
        <p:nvPicPr>
          <p:cNvPr id="1030" name="Picture 6" descr="http://www.artleo.com/pic/download.php?file=201106/1024x600/artleo.com-377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32321" y="2192486"/>
            <a:ext cx="2356103" cy="1380529"/>
          </a:xfrm>
          <a:prstGeom prst="rect">
            <a:avLst/>
          </a:prstGeom>
          <a:noFill/>
        </p:spPr>
      </p:pic>
      <p:pic>
        <p:nvPicPr>
          <p:cNvPr id="1034" name="Picture 10" descr="http://www.fitoflora.ru/products_pictures/large_Begoniya_Reks_Gibriden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95936" y="4293096"/>
            <a:ext cx="2003401" cy="1547601"/>
          </a:xfrm>
          <a:prstGeom prst="rect">
            <a:avLst/>
          </a:prstGeom>
          <a:noFill/>
        </p:spPr>
      </p:pic>
      <p:sp>
        <p:nvSpPr>
          <p:cNvPr id="1036" name="AutoShape 12" descr="http://krasnoznamensk-flowers.ru/wp-content/uploads/2012/11/Myrt_D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://krasnoznamensk-flowers.ru/wp-content/uploads/2012/11/Myrt_D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://krasnoznamensk-flowers.ru/wp-content/uploads/2012/11/Myrt_D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 descr="http://krasnoznamensk-flowers.ru/wp-content/uploads/2012/11/Myrt_D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://krasnoznamensk-flowers.ru/wp-content/uploads/2012/11/Myrt_D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greendekor.ru/imgtmp/orign_w/data/299497_v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76256" y="4005064"/>
            <a:ext cx="1224136" cy="1822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940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Определите, о каких витаминах говорится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1268760"/>
            <a:ext cx="32403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Помни истину простую -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Лучше видит только тот ,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Кто жует морковь сырую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Или пьёт морковный сок.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559122"/>
            <a:ext cx="3384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Очень важно спозаранку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Есть за завтраком овсянку.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Чёрный хлеб полезен нам.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И не только по утрам.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3563540"/>
            <a:ext cx="32403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От простуды и ангины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Помогают апельсины.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Ну, а лучше есть лимон,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Хоть и очень кислый он.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268760"/>
            <a:ext cx="3672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Рыбий жир всего полезней,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Хоть противный - надо пить.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Он спасает от болезней,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Без болезней лучше жить.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805264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Витамин 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5805264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Витамин 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805264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Витамин 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5805264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Витамин 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06482 L -0.50191 -0.44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1042 L -0.10625 -0.107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4 -0.02315 L 0.504 -0.4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2 -0.0125 L 0.08316 -0.106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Специальности врачей</a:t>
            </a:r>
            <a:endParaRPr lang="ru-RU" sz="3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1124745"/>
            <a:ext cx="7200800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Мы от простуды вновь страдаем,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Врача мы на дом вызываем.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Он выдаст нам больничный лист.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А кто он как специалист?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105835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Бабуля захворала, Поднялось давление,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Не редкое явление.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Кто назначит лечение?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5085184"/>
            <a:ext cx="2160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Терапевт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http://intranet.tdmu.edu.ua/data/kafedra/internal/sus_dusct/classes_stud/ru/med/lik/ptn/%D1%83%D0%BA%D1%80%D0%B0%D0%B8%D0%BD%D1%81%D0%BA%D0%B8%D0%B9%20%D1%8F%D0%B7%D1%8B%D0%BA%20(%D0%BF%D0%BE%20%D0%BF%D1%80%D0%BE%D1%84%D0%B5%D1%81%D1%81%D0%B8%D0%BE%D0%BD%D0%B0%D0%BB%D1%8C%D0%BD%D0%BE%D0%BC%20%D0%BD%D0%B0%D0%BF%D1%80%D0%B0%D0%B2%D0%BB%D0%B5%D0%BD%D0%B8%D0%B8)/1/03.%20%D0%A1%D1%82%D0%B8%D0%BB%D1%96%20%D0%A1%D0%A3%D0%9B%D0%9C.files/image0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43215" y="2957074"/>
            <a:ext cx="3153507" cy="2960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31859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2066</Words>
  <Application>Microsoft Office PowerPoint</Application>
  <PresentationFormat>Экран (4:3)</PresentationFormat>
  <Paragraphs>318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宋体</vt:lpstr>
      <vt:lpstr>宋体</vt:lpstr>
      <vt:lpstr>Arial</vt:lpstr>
      <vt:lpstr>Calibri</vt:lpstr>
      <vt:lpstr>Century Gothic</vt:lpstr>
      <vt:lpstr>Monotype Corsiva</vt:lpstr>
      <vt:lpstr>Times New Roman</vt:lpstr>
      <vt:lpstr>Wingdings</vt:lpstr>
      <vt:lpstr>1_Тема Office</vt:lpstr>
      <vt:lpstr>Презентация PowerPoint</vt:lpstr>
      <vt:lpstr>Отгадайте загадку</vt:lpstr>
      <vt:lpstr>Первым выдающимся врачом древности был Гиппократ. Его знания помогали лечить людей, спасли многие жизни, способствовали развитию медицины.  </vt:lpstr>
      <vt:lpstr>Специальности врачей</vt:lpstr>
      <vt:lpstr>Презентация PowerPoint</vt:lpstr>
      <vt:lpstr>Презентация PowerPoint</vt:lpstr>
      <vt:lpstr>Презентация PowerPoint</vt:lpstr>
      <vt:lpstr>Определите, о каких витаминах говорится </vt:lpstr>
      <vt:lpstr>Специальности врачей</vt:lpstr>
      <vt:lpstr>Презентация PowerPoint</vt:lpstr>
      <vt:lpstr>Советы терапевта</vt:lpstr>
      <vt:lpstr>Будьте здоровы...  (Доскажи словечко) </vt:lpstr>
      <vt:lpstr>Презентация PowerPoint</vt:lpstr>
      <vt:lpstr>Специальности врачей</vt:lpstr>
      <vt:lpstr>Презентация PowerPoint</vt:lpstr>
      <vt:lpstr>Советы дерматолога</vt:lpstr>
      <vt:lpstr>Специальности врачей</vt:lpstr>
      <vt:lpstr>Презентация PowerPoint</vt:lpstr>
      <vt:lpstr>Массаж ушных раковин</vt:lpstr>
      <vt:lpstr>Массаж носа</vt:lpstr>
      <vt:lpstr>Специальности врачей</vt:lpstr>
      <vt:lpstr>Презентация PowerPoint</vt:lpstr>
      <vt:lpstr>У хирурга должны быть сильные руки, точные движения, хорошо развитые мышцы пальцев. </vt:lpstr>
      <vt:lpstr>Специальности врачей</vt:lpstr>
      <vt:lpstr>Презентация PowerPoint</vt:lpstr>
      <vt:lpstr>Презентация PowerPoint</vt:lpstr>
      <vt:lpstr>Правильно чистим зубы. Тренировка.</vt:lpstr>
      <vt:lpstr>Специальности врачей</vt:lpstr>
      <vt:lpstr>Презентация PowerPoint</vt:lpstr>
      <vt:lpstr>Специальности врачей</vt:lpstr>
      <vt:lpstr>Специальности врачей</vt:lpstr>
      <vt:lpstr>Презентация PowerPoint</vt:lpstr>
      <vt:lpstr>Специальности врачей</vt:lpstr>
      <vt:lpstr>Презентация PowerPoint</vt:lpstr>
      <vt:lpstr>Специальностей врачей много</vt:lpstr>
      <vt:lpstr>Презентация PowerPoint</vt:lpstr>
      <vt:lpstr>Использованные ресурсы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Пасечникова</cp:lastModifiedBy>
  <cp:revision>130</cp:revision>
  <dcterms:created xsi:type="dcterms:W3CDTF">2014-07-06T18:18:01Z</dcterms:created>
  <dcterms:modified xsi:type="dcterms:W3CDTF">2016-01-12T06:31:37Z</dcterms:modified>
</cp:coreProperties>
</file>