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3" r:id="rId34"/>
    <p:sldId id="294" r:id="rId3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94" d="100"/>
          <a:sy n="94" d="100"/>
        </p:scale>
        <p:origin x="12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11725" cy="3678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03825" cy="4084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212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8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2838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24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2838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6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2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29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30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02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23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96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0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09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6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38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38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6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83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18075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3350" cy="4094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9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19663" cy="3689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4937" cy="40957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09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18075" cy="3687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3350" cy="4094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9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887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4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32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28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19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72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16488" cy="3686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1762" cy="409257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7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2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14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9187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1287" cy="41021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4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5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2838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87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2838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3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34AB1B-09FE-44D1-ACD0-7D127168B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0EF954-BD26-4F85-99B5-6539349A8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6434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434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8D1A76-CF16-4E69-9D6C-B24056E72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1640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1850"/>
            <a:ext cx="4217987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85CCB4-AF4C-417F-B125-61A98239ED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555625"/>
            <a:ext cx="2146300" cy="6286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288087" cy="6286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586787" cy="1239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586787" cy="1239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8586787" cy="229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1363" y="4548188"/>
            <a:ext cx="8586787" cy="2293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586787" cy="1239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41363" y="2101850"/>
            <a:ext cx="4216400" cy="229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0163" y="2101850"/>
            <a:ext cx="4217987" cy="229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41363" y="4548188"/>
            <a:ext cx="8586787" cy="2293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41363" y="555625"/>
            <a:ext cx="8586787" cy="1239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41363" y="2101850"/>
            <a:ext cx="4216400" cy="229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0163" y="2101850"/>
            <a:ext cx="4217987" cy="2293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41363" y="4548188"/>
            <a:ext cx="4216400" cy="2293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163" y="4548188"/>
            <a:ext cx="4217987" cy="2293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E1A72C-F04E-4014-9F75-DAB0D5469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8175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3813" y="1768475"/>
            <a:ext cx="4448175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9490A6-3812-45C4-896C-755883EBC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9203B7-30F5-41D0-939D-9211D005E7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296BC0-51D8-4634-BF82-F776FBF27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78550-E540-4365-8957-106EA8947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88B210-FA10-48E3-87F4-143B86ADB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E70A96-BC0C-4254-AFBA-BED3115E6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1239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8750" cy="4967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5687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3413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5687" cy="49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2EDD5430-684D-40EE-8F19-E1160BB4F23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586787" cy="1239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586787" cy="4740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5837" cy="6305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000000"/>
                </a:solidFill>
                <a:cs typeface="Lucida Sans Unicode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cs typeface="Lucida Sans Unicode" charset="0"/>
              </a:rPr>
              <a:t>ГБОУ СОШ №22 </a:t>
            </a:r>
            <a:r>
              <a:rPr lang="ru-RU" sz="2800" dirty="0" smtClean="0">
                <a:solidFill>
                  <a:srgbClr val="000000"/>
                </a:solidFill>
                <a:cs typeface="Lucida Sans Unicode" charset="0"/>
              </a:rPr>
              <a:t>г.о.Чапаевск</a:t>
            </a:r>
            <a:endParaRPr lang="ru-RU" sz="2800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cs typeface="Lucida Sans Unicode" charset="0"/>
              </a:rPr>
              <a:t>«Профессия-инженер»</a:t>
            </a: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cs typeface="Lucida Sans Unicode" charset="0"/>
              </a:rPr>
              <a:t>Возраст целевой аудитории: </a:t>
            </a: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u="sng" dirty="0">
                <a:solidFill>
                  <a:srgbClr val="000000"/>
                </a:solidFill>
                <a:cs typeface="Lucida Sans Unicode" charset="0"/>
              </a:rPr>
              <a:t>10-11 класс</a:t>
            </a: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cs typeface="Lucida Sans Unicode" charset="0"/>
              </a:rPr>
              <a:t>Сведения об авторе:</a:t>
            </a: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u="sng" dirty="0">
                <a:solidFill>
                  <a:srgbClr val="000000"/>
                </a:solidFill>
                <a:cs typeface="Lucida Sans Unicode" charset="0"/>
              </a:rPr>
              <a:t>Пугачева Елена Владимировна, учитель физики</a:t>
            </a: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2800" u="sng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 smtClean="0">
                <a:solidFill>
                  <a:srgbClr val="000000"/>
                </a:solidFill>
                <a:cs typeface="Lucida Sans Unicode" charset="0"/>
              </a:rPr>
              <a:t> </a:t>
            </a:r>
            <a:endParaRPr lang="ru-RU" sz="2800" dirty="0">
              <a:solidFill>
                <a:srgbClr val="000000"/>
              </a:solidFill>
              <a:cs typeface="Lucida Sans Unicode" charset="0"/>
            </a:endParaRPr>
          </a:p>
          <a:p>
            <a:pPr marL="342900" indent="-323850" algn="ctr">
              <a:lnSpc>
                <a:spcPct val="95000"/>
              </a:lnSpc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dirty="0">
                <a:solidFill>
                  <a:srgbClr val="000000"/>
                </a:solidFill>
                <a:cs typeface="Lucida Sans Unicode" charset="0"/>
              </a:rPr>
              <a:t>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1075" cy="12541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Ползунов Иван Иванович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(1728 </a:t>
            </a:r>
            <a:r>
              <a:rPr lang="ru-RU" sz="3200" dirty="0"/>
              <a:t>г. - </a:t>
            </a:r>
            <a:r>
              <a:rPr lang="ru-RU" sz="3200" dirty="0" smtClean="0"/>
              <a:t>1766 </a:t>
            </a:r>
            <a:r>
              <a:rPr lang="ru-RU" sz="3200" dirty="0"/>
              <a:t>г.)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9950" y="2101850"/>
            <a:ext cx="4967288" cy="5099050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    Гениальный </a:t>
            </a:r>
            <a:r>
              <a:rPr lang="ru-RU" sz="2400" dirty="0" smtClean="0"/>
              <a:t>российский </a:t>
            </a:r>
            <a:r>
              <a:rPr lang="ru-RU" sz="2400" dirty="0"/>
              <a:t>инженер-самоучка, талантливый изобретатель, создатель двухцилиндровой паровой машины.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     Изобретение ждало признания несколько столетий.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 Положил начало современной горнодобывающей промышленности</a:t>
            </a:r>
            <a:r>
              <a:rPr lang="ru-RU" sz="2400" dirty="0" smtClean="0"/>
              <a:t>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</a:t>
            </a:r>
            <a:r>
              <a:rPr lang="ru-RU" sz="2400" dirty="0"/>
              <a:t>паровая машина (двухцилиндровая)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160588"/>
            <a:ext cx="3816350" cy="4679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1075" cy="12541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Черепановы (Ефим Алексеевич  и Мирон Ефимович)</a:t>
            </a:r>
            <a:br>
              <a:rPr lang="ru-RU" sz="3200" dirty="0"/>
            </a:br>
            <a:r>
              <a:rPr lang="ru-RU" sz="3200" dirty="0"/>
              <a:t>(</a:t>
            </a:r>
            <a:r>
              <a:rPr lang="ru-RU" sz="3200" dirty="0" smtClean="0"/>
              <a:t>1774-1842) </a:t>
            </a:r>
            <a:r>
              <a:rPr lang="ru-RU" sz="3200" dirty="0"/>
              <a:t>(1803-1849</a:t>
            </a:r>
            <a:r>
              <a:rPr lang="ru-RU" sz="3200" dirty="0" smtClean="0"/>
              <a:t>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12320" y="2101850"/>
            <a:ext cx="4679380" cy="5241925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Отец и сын Черепановы, русские изобретатели и промышленные инженеры, вошли в историю российских открытий не только как мастера технического искусства, улучшившие существовавшие на тот момент механизмы, но и как «родители» нового вида транспорта, используемого в модифицированном виде и поныне.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</a:t>
            </a:r>
            <a:r>
              <a:rPr lang="ru-RU" sz="2400" dirty="0"/>
              <a:t>паровоз </a:t>
            </a:r>
            <a:endParaRPr lang="ru-RU" sz="2400" dirty="0" smtClean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(</a:t>
            </a:r>
            <a:r>
              <a:rPr lang="ru-RU" sz="2400" dirty="0"/>
              <a:t>первый в России)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" y="2843733"/>
            <a:ext cx="4464050" cy="32762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2160588"/>
            <a:ext cx="3490912" cy="4760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Аносов Павел Петрович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(1796 </a:t>
            </a:r>
            <a:r>
              <a:rPr lang="ru-RU" sz="3200" dirty="0"/>
              <a:t>г. - </a:t>
            </a:r>
            <a:r>
              <a:rPr lang="ru-RU" sz="3200" dirty="0" smtClean="0"/>
              <a:t>1851 </a:t>
            </a:r>
            <a:r>
              <a:rPr lang="ru-RU" sz="3200" dirty="0"/>
              <a:t>г.)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4413" y="2101850"/>
            <a:ext cx="4824412" cy="4760913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Выдающийся </a:t>
            </a:r>
            <a:r>
              <a:rPr lang="ru-RU" sz="2400" dirty="0"/>
              <a:t>российский горный инженер, металлург. Его заслугой являются организация горнозаводской промышленности на Урале, исследования природы и природных богатств Южного Урала. Кроме того, Аносов занимал должность губернатора Томской губернии.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</a:t>
            </a:r>
            <a:r>
              <a:rPr lang="ru-RU" sz="2400" dirty="0"/>
              <a:t>булатная сталь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err="1"/>
              <a:t>Бенардос</a:t>
            </a:r>
            <a:r>
              <a:rPr lang="ru-RU" sz="3200" dirty="0"/>
              <a:t> Николай Николаевич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(1842 </a:t>
            </a:r>
            <a:r>
              <a:rPr lang="ru-RU" sz="3200" dirty="0"/>
              <a:t>г. - </a:t>
            </a:r>
            <a:r>
              <a:rPr lang="ru-RU" sz="3200" dirty="0" smtClean="0"/>
              <a:t>1905 </a:t>
            </a:r>
            <a:r>
              <a:rPr lang="ru-RU" sz="3200" dirty="0"/>
              <a:t>г.)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2400" y="1957388"/>
            <a:ext cx="4487863" cy="5141912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Российский электротехник,  изобретатель, почетный инженер-электрик Электротехнического института, создатель электрической дуговой сварки, автор проекта снабжения Петербурга дешевым электрическим током для освещения и движения.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</a:t>
            </a:r>
            <a:r>
              <a:rPr lang="ru-RU" sz="2400" dirty="0"/>
              <a:t>электрическая дуговая сварка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2232025"/>
            <a:ext cx="3671888" cy="4751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650"/>
            <a:ext cx="8599487" cy="1360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Владимир Григорьевич Шухов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(1853 —1939</a:t>
            </a:r>
            <a:r>
              <a:rPr lang="ru-RU" sz="3200" dirty="0"/>
              <a:t>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35488" y="1944688"/>
            <a:ext cx="5327650" cy="5508625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Нефтепереработка, теплотехника, гидравлика, судостроение, военное дело, реставрационная наука - во всех </a:t>
            </a:r>
            <a:r>
              <a:rPr lang="ru-RU" sz="2400" dirty="0" smtClean="0"/>
              <a:t>этих </a:t>
            </a:r>
            <a:r>
              <a:rPr lang="ru-RU" sz="2400" dirty="0"/>
              <a:t>областях он сделал фундаментальные изобретения.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Первым в мире применил для строительства зданий и башен стальные сетчатые оболочки.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Ввел </a:t>
            </a:r>
            <a:r>
              <a:rPr lang="ru-RU" sz="2400" dirty="0"/>
              <a:t>в архитектуру форму однополостного гиперболоида вращения, создав первые в мире </a:t>
            </a:r>
            <a:r>
              <a:rPr lang="ru-RU" sz="2400" dirty="0" err="1"/>
              <a:t>гиперболоидные</a:t>
            </a:r>
            <a:r>
              <a:rPr lang="ru-RU" sz="2400" dirty="0"/>
              <a:t> конструкции. 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2051645"/>
            <a:ext cx="3315240" cy="47881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Королев </a:t>
            </a:r>
            <a:r>
              <a:rPr lang="ru-RU" sz="3200" dirty="0" err="1"/>
              <a:t>Cергей</a:t>
            </a:r>
            <a:r>
              <a:rPr lang="ru-RU" sz="3200" dirty="0"/>
              <a:t> Павлович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(1906 </a:t>
            </a:r>
            <a:r>
              <a:rPr lang="ru-RU" sz="3200" dirty="0"/>
              <a:t>г. - </a:t>
            </a:r>
            <a:r>
              <a:rPr lang="ru-RU" sz="3200" dirty="0" smtClean="0"/>
              <a:t>1966 </a:t>
            </a:r>
            <a:r>
              <a:rPr lang="ru-RU" sz="3200" dirty="0"/>
              <a:t>г.)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2613" y="2101850"/>
            <a:ext cx="5472112" cy="5011738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Выдающийся конструктор и ученый, работавший в области ракетной и ракетно-космической техники. 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Является создателем отечественного стратегического ракетного оружия средней и межконтинентальной дальности и основоположником практической космонавтики.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</a:t>
            </a:r>
            <a:r>
              <a:rPr lang="ru-RU" sz="2400" dirty="0"/>
              <a:t>пилотируемый космический корабль (Восток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2483693"/>
            <a:ext cx="3173285" cy="42484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Ильюшин Сергей Владимирович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(1894 </a:t>
            </a:r>
            <a:r>
              <a:rPr lang="ru-RU" sz="3200" dirty="0"/>
              <a:t>г. - </a:t>
            </a:r>
            <a:r>
              <a:rPr lang="ru-RU" sz="3200" dirty="0" smtClean="0"/>
              <a:t>1977 </a:t>
            </a:r>
            <a:r>
              <a:rPr lang="ru-RU" sz="3200" dirty="0"/>
              <a:t>г.)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36256" y="2101850"/>
            <a:ext cx="5112568" cy="5206379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Выдающийся советский авиаконструктор, основатель конструкторского бюро. Трижды Герой Социалистического Труда (1941, 1957, 1974), семикратный лауреат Сталинской премии, генерал-полковник-инженер (1957), академик АН СССР (1968).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самолет-штурмовик </a:t>
            </a:r>
            <a:r>
              <a:rPr lang="ru-RU" sz="2400" dirty="0"/>
              <a:t>«Ил-2»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9" y="2771725"/>
            <a:ext cx="2952328" cy="38517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Зворыкин Владимир Козьмич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(1888 </a:t>
            </a:r>
            <a:r>
              <a:rPr lang="ru-RU" sz="3200" dirty="0"/>
              <a:t>г. - </a:t>
            </a:r>
            <a:r>
              <a:rPr lang="ru-RU" sz="3200" dirty="0" smtClean="0"/>
              <a:t>1982 </a:t>
            </a:r>
            <a:r>
              <a:rPr lang="ru-RU" sz="3200" dirty="0"/>
              <a:t>г.)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1438" y="2101850"/>
            <a:ext cx="4200525" cy="4760913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Русский инженер, изобретатель. Один из создателей современного телевидения.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В молодом возрасте уехал в США, но не перестал быть русским ученым.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Разработка: </a:t>
            </a:r>
            <a:r>
              <a:rPr lang="ru-RU" sz="2400" dirty="0"/>
              <a:t>телекоммуникационные системы (иконоскоп, кинескоп)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376488"/>
            <a:ext cx="3671888" cy="4464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9487" cy="12525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  ОБЩАЯ ХАРАКТЕРИСТИКА ПРОФЕССИИ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55" y="1907629"/>
            <a:ext cx="1753938" cy="18293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4008" y="2024063"/>
            <a:ext cx="7559675" cy="5535612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Инженеры работают в самых разных областях.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Их труд необходим в сфере транспорта, авиации, строительства, на промышленных предприятиях, в научных центрах. Такие специалисты производят абсолютно </a:t>
            </a:r>
            <a:r>
              <a:rPr lang="ru-RU" sz="2400" dirty="0" smtClean="0"/>
              <a:t>все: </a:t>
            </a:r>
            <a:r>
              <a:rPr lang="ru-RU" sz="2400" dirty="0"/>
              <a:t>от предметов повседневного спроса до сложнейших технических сооружений.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Столь большая востребованность инженерских навыков во многих областях привела в появлению в этой профессии различных направлений.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Так, среди инженеров существуют конструкторы механики, программисты, технологи, экономисты, организаторы труда. Всех их объединяет участие в разработках различных устройств, сооружений, алгоритмов.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9487" cy="12525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ТИПОЛОГИЯ ПРОФЕССИЙ Е.А.КЛИМОВА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1879600"/>
            <a:ext cx="7694884" cy="5680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9012" cy="1262063"/>
          </a:xfrm>
          <a:ln/>
        </p:spPr>
        <p:txBody>
          <a:bodyPr tIns="280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80"/>
                </a:solidFill>
              </a:rPr>
              <a:t>ПРОФЕССИЯ - ИНЖЕНЕР</a:t>
            </a:r>
            <a:endParaRPr lang="ru-RU" sz="3200" dirty="0">
              <a:solidFill>
                <a:srgbClr val="00008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9012" cy="47625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944688"/>
            <a:ext cx="8999537" cy="5111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9487" cy="12525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ОБЩАЯ ХАРАКТЕРИСТИКА ПРОФЕССИИ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6096" y="1979637"/>
            <a:ext cx="4174555" cy="226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4583113"/>
            <a:ext cx="8599487" cy="2581275"/>
          </a:xfrm>
          <a:ln/>
        </p:spPr>
        <p:txBody>
          <a:bodyPr/>
          <a:lstStyle/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/>
              <a:t>Профессия инженера-механика относится к </a:t>
            </a:r>
            <a:r>
              <a:rPr lang="ru-RU" dirty="0" smtClean="0"/>
              <a:t>типу </a:t>
            </a:r>
            <a:r>
              <a:rPr lang="ru-RU" dirty="0"/>
              <a:t>«Человек – Техника», она ориентирована на создание, конструирование, наладку, эксплуатацию технических устройств, управление техническими устройствами. В этой профессии требуется высокий уровень развития наглядно-образного и пространственного мышления, склонности к работе с техническими системами и устройствами.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9487" cy="12525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ОБЩАЯ ХАРАКТЕРИСТИКА ПРОФЕССИИ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4583113"/>
            <a:ext cx="8599487" cy="2581275"/>
          </a:xfrm>
          <a:ln/>
        </p:spPr>
        <p:txBody>
          <a:bodyPr/>
          <a:lstStyle/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/>
              <a:t>Дополнительный тип </a:t>
            </a:r>
            <a:r>
              <a:rPr lang="ru-RU" dirty="0" smtClean="0"/>
              <a:t>профессии </a:t>
            </a:r>
            <a:r>
              <a:rPr lang="ru-RU" dirty="0"/>
              <a:t>«</a:t>
            </a:r>
            <a:r>
              <a:rPr lang="ru-RU" dirty="0" smtClean="0"/>
              <a:t>Человек – Знак</a:t>
            </a:r>
            <a:r>
              <a:rPr lang="ru-RU" dirty="0"/>
              <a:t>», поскольку она связана с работой со знаковой информацией: цифрами, формулами, таблицами, чертежами, схемами. Для этого требуются логические способности, умение сосредотачиваться, интерес к работе с информацией, развитое внимание и усидчивость, умение оперировать числами, пространственное мышление.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092" y="1902941"/>
            <a:ext cx="3816027" cy="26177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9487" cy="12525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ОБЩАЯ ХАРАКТЕРИСТИКА ПРОФЕССИИ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5256213"/>
            <a:ext cx="8599487" cy="2016125"/>
          </a:xfrm>
          <a:ln/>
        </p:spPr>
        <p:txBody>
          <a:bodyPr/>
          <a:lstStyle/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/>
              <a:t>Профессия инженера-механика относится к классу эвристических (творческих), она связана с анализом, исследованиями и испытаниями. Такая профессия требует высокой эрудиции, оригинальности мышления, стремления к развитию и постоянному обучению.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080" y="1967036"/>
            <a:ext cx="3887466" cy="3095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60363"/>
            <a:ext cx="8602662" cy="13398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ОБЩАЯ ХАРАКТЕРИСТИКА ПРОФЕССИИ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5816" y="1700213"/>
            <a:ext cx="9358759" cy="555942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ru-RU" sz="2300" dirty="0"/>
              <a:t>Инженер — квалификация, которая присваивается большинству выпускников технических вузов. Они могут проводить инженерные работы в той области деятельности, которую в </a:t>
            </a:r>
            <a:r>
              <a:rPr lang="ru-RU" sz="2300" dirty="0" smtClean="0"/>
              <a:t>вузе </a:t>
            </a:r>
            <a:r>
              <a:rPr lang="ru-RU" sz="2300" dirty="0"/>
              <a:t>изучали как специальность.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ru-RU" sz="2300" dirty="0"/>
              <a:t>Под инженерными работами следует понимать разработку и проектирование систем, а также их апробирование. Инженеры осуществляют ввод в эксплуатацию этих систем, следят за их работой и своевременным ремонтом, формируют правила и нормы технологического процесса.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</a:pPr>
            <a:r>
              <a:rPr lang="ru-RU" sz="2300" dirty="0"/>
              <a:t>Инженеры могут заниматься научной деятельностью, связанной с изучением </a:t>
            </a:r>
            <a:r>
              <a:rPr lang="ru-RU" sz="2300" dirty="0" smtClean="0"/>
              <a:t>смежных </a:t>
            </a:r>
            <a:r>
              <a:rPr lang="ru-RU" sz="2300" dirty="0"/>
              <a:t>научных областей, например, экономики или экологии. Инженеры-«изобретатели» </a:t>
            </a:r>
            <a:r>
              <a:rPr lang="ru-RU" sz="2300" dirty="0" smtClean="0"/>
              <a:t>могут работать </a:t>
            </a:r>
            <a:r>
              <a:rPr lang="ru-RU" sz="2300" dirty="0"/>
              <a:t>в прикладных научно-исследовательских институтах и конструкторских бюро. Ну а практики и реалисты находят себя на производстве.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7900" cy="12509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ИНЖЕНЕР. </a:t>
            </a:r>
            <a:r>
              <a:rPr lang="ru-RU" sz="3200">
                <a:solidFill>
                  <a:srgbClr val="000080"/>
                </a:solidFill>
                <a:cs typeface="Arial" charset="0"/>
              </a:rPr>
              <a:t>СОДЕРЖАНИЕ ТРУДА</a:t>
            </a:r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endParaRPr lang="ru-RU"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864" y="1940412"/>
            <a:ext cx="3024336" cy="20554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6256" y="1907977"/>
            <a:ext cx="5256461" cy="1187846"/>
          </a:xfrm>
          <a:ln/>
        </p:spPr>
        <p:txBody>
          <a:bodyPr/>
          <a:lstStyle/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80"/>
                </a:solidFill>
                <a:cs typeface="Arial" charset="0"/>
              </a:rPr>
              <a:t>В  ОБЯЗАННОСТИ </a:t>
            </a:r>
            <a:endParaRPr lang="ru-RU" dirty="0" smtClean="0">
              <a:solidFill>
                <a:srgbClr val="000080"/>
              </a:solidFill>
              <a:cs typeface="Arial" charset="0"/>
            </a:endParaRP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80"/>
                </a:solidFill>
                <a:cs typeface="Arial" charset="0"/>
              </a:rPr>
              <a:t>ИНЖЕНЕРА–МЕХАНИКА </a:t>
            </a:r>
            <a:r>
              <a:rPr lang="ru-RU" dirty="0" smtClean="0">
                <a:solidFill>
                  <a:srgbClr val="000080"/>
                </a:solidFill>
                <a:cs typeface="Arial" charset="0"/>
              </a:rPr>
              <a:t>ВХОДИТ</a:t>
            </a:r>
            <a:r>
              <a:rPr lang="ru-RU" dirty="0" smtClean="0">
                <a:solidFill>
                  <a:srgbClr val="000080"/>
                </a:solidFill>
                <a:cs typeface="Arial" charset="0"/>
              </a:rPr>
              <a:t>:</a:t>
            </a:r>
          </a:p>
          <a:p>
            <a:pPr indent="-331788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rgbClr val="000080"/>
              </a:solidFill>
              <a:cs typeface="Arial" charset="0"/>
            </a:endParaRPr>
          </a:p>
          <a:p>
            <a:pPr marL="0" indent="11113" algn="just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cs typeface="Arial" charset="0"/>
              </a:rPr>
              <a:t>- </a:t>
            </a:r>
            <a:r>
              <a:rPr lang="ru-RU" sz="2200" dirty="0">
                <a:cs typeface="Arial" charset="0"/>
              </a:rPr>
              <a:t>проектирование, конструирование механического оборудования (машины, аппараты и т.д.); 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cs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1363" y="3995861"/>
            <a:ext cx="9051354" cy="356381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- организация и контроль проведения монтажа, наладки, испытания, обслуживания механического оборудования; </a:t>
            </a: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  <a:cs typeface="Arial" charset="0"/>
            </a:endParaRP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- разработка технологических процессов; </a:t>
            </a: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  <a:cs typeface="Arial" charset="0"/>
            </a:endParaRP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- планирование ремонта машин, составление технического задания на реконструкцию действующего и создание нового оборудования; </a:t>
            </a: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  <a:cs typeface="Arial" charset="0"/>
            </a:endParaRP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- расчет экономической эффективности внедряемых технологических и проектных решений.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6312" cy="12493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000080"/>
                </a:solidFill>
              </a:rPr>
              <a:t>ИНЖЕНЕР. </a:t>
            </a:r>
            <a:r>
              <a:rPr lang="ru-RU" sz="3200" dirty="0">
                <a:solidFill>
                  <a:srgbClr val="000080"/>
                </a:solidFill>
                <a:cs typeface="Arial" charset="0"/>
              </a:rPr>
              <a:t>ОРГАНИЗАЦИЯ  И УСЛОВИЯ ТРУДА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5088" y="2101850"/>
            <a:ext cx="4194175" cy="2265363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>
                <a:cs typeface="Arial" charset="0"/>
              </a:rPr>
              <a:t>Труд инженера-механика имеет такую организацию, при которой он </a:t>
            </a:r>
            <a:r>
              <a:rPr lang="ru-RU">
                <a:solidFill>
                  <a:srgbClr val="000080"/>
                </a:solidFill>
                <a:cs typeface="Arial" charset="0"/>
              </a:rPr>
              <a:t>работает как индивидуально, так и коллективно </a:t>
            </a:r>
            <a:r>
              <a:rPr lang="ru-RU">
                <a:cs typeface="Arial" charset="0"/>
              </a:rPr>
              <a:t>(инженерный и рабочий коллективы).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880" y="2221316"/>
            <a:ext cx="3312368" cy="2265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41362" y="4859957"/>
            <a:ext cx="9121775" cy="26933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Является  </a:t>
            </a:r>
            <a:r>
              <a:rPr lang="ru-RU" sz="24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организатором собственной работы</a:t>
            </a:r>
            <a: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(самостоятельно планирует и распределяет рабочую нагрузку</a:t>
            </a:r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и организатором работы других людей – членов </a:t>
            </a:r>
            <a:r>
              <a:rPr lang="ru-RU" sz="2400" dirty="0" smtClean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рабочего </a:t>
            </a:r>
            <a:r>
              <a:rPr lang="ru-RU" sz="2400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коллектива.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400" dirty="0">
              <a:solidFill>
                <a:srgbClr val="000000"/>
              </a:solidFill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2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sz="2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146675" y="2101850"/>
            <a:ext cx="4195763" cy="4751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" y="5436021"/>
            <a:ext cx="2808163" cy="1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55988" y="4710460"/>
            <a:ext cx="6408737" cy="3038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80"/>
                </a:solidFill>
                <a:cs typeface="Arial" charset="0"/>
              </a:rPr>
              <a:t>Психофизиологическое напряжение</a:t>
            </a:r>
            <a:r>
              <a:rPr lang="ru-RU" sz="2200" dirty="0">
                <a:solidFill>
                  <a:srgbClr val="000000"/>
                </a:solidFill>
                <a:cs typeface="Arial" charset="0"/>
              </a:rPr>
              <a:t> в работу могут вносить следующие факторы:</a:t>
            </a: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ru-RU" sz="2200" dirty="0">
                <a:solidFill>
                  <a:srgbClr val="000000"/>
                </a:solidFill>
                <a:cs typeface="Arial" charset="0"/>
              </a:rPr>
              <a:t>повышенная материальная ответственность </a:t>
            </a:r>
            <a:r>
              <a:rPr lang="ru-RU" sz="22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cs typeface="Arial" charset="0"/>
              </a:rPr>
              <a:t>за жизнь и здоровье людей; </a:t>
            </a: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- наличие специфических условий труда (шум, вибрация, вредные пары и газы); </a:t>
            </a:r>
          </a:p>
          <a:p>
            <a:pPr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- необходимость удерживать в памяти большой объем информации.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29012" y="1619597"/>
            <a:ext cx="6335713" cy="3090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603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000000"/>
              </a:solidFill>
              <a:cs typeface="Arial" charset="0"/>
            </a:endParaRPr>
          </a:p>
          <a:p>
            <a:pPr indent="3603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cs typeface="Arial" charset="0"/>
              </a:rPr>
              <a:t>Работает </a:t>
            </a:r>
            <a:r>
              <a:rPr lang="ru-RU" sz="2200" dirty="0">
                <a:solidFill>
                  <a:srgbClr val="000080"/>
                </a:solidFill>
                <a:cs typeface="Arial" charset="0"/>
              </a:rPr>
              <a:t>в комфортных условиях</a:t>
            </a:r>
            <a:r>
              <a:rPr lang="ru-RU" sz="2200" dirty="0">
                <a:solidFill>
                  <a:srgbClr val="000000"/>
                </a:solidFill>
                <a:cs typeface="Arial" charset="0"/>
              </a:rPr>
              <a:t> – в помещении, рабочая </a:t>
            </a:r>
            <a:r>
              <a:rPr lang="ru-RU" sz="2200" dirty="0" smtClean="0">
                <a:solidFill>
                  <a:srgbClr val="000000"/>
                </a:solidFill>
                <a:cs typeface="Arial" charset="0"/>
              </a:rPr>
              <a:t>поза - </a:t>
            </a:r>
            <a:r>
              <a:rPr lang="ru-RU" sz="2200" dirty="0">
                <a:solidFill>
                  <a:srgbClr val="000000"/>
                </a:solidFill>
                <a:cs typeface="Arial" charset="0"/>
              </a:rPr>
              <a:t>сидя. </a:t>
            </a:r>
          </a:p>
          <a:p>
            <a:pPr indent="3603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  <a:cs typeface="Arial" charset="0"/>
            </a:endParaRPr>
          </a:p>
          <a:p>
            <a:pPr indent="3603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Иногда деловые контакты инженера-механика связаны с </a:t>
            </a:r>
            <a:r>
              <a:rPr lang="ru-RU" sz="2200" dirty="0">
                <a:solidFill>
                  <a:srgbClr val="000080"/>
                </a:solidFill>
                <a:cs typeface="Arial" charset="0"/>
              </a:rPr>
              <a:t>необходимостью находиться непосредственно на производстве </a:t>
            </a:r>
            <a:r>
              <a:rPr lang="ru-RU" sz="2200" dirty="0">
                <a:solidFill>
                  <a:srgbClr val="000000"/>
                </a:solidFill>
                <a:cs typeface="Arial" charset="0"/>
              </a:rPr>
              <a:t>(цех, участок, лаборатория), рядом с технологическим оборудованием.</a:t>
            </a:r>
          </a:p>
          <a:p>
            <a:pPr indent="3603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  <a:cs typeface="Arial" charset="0"/>
            </a:endParaRPr>
          </a:p>
          <a:p>
            <a:pPr indent="360363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741363" y="287338"/>
            <a:ext cx="8596312" cy="121443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80"/>
                </a:solidFill>
              </a:rPr>
              <a:t>ИНЖЕНЕР. </a:t>
            </a:r>
            <a:r>
              <a:rPr lang="ru-RU" sz="3200" dirty="0">
                <a:solidFill>
                  <a:srgbClr val="000080"/>
                </a:solidFill>
                <a:cs typeface="Arial" charset="0"/>
              </a:rPr>
              <a:t>ОРГАНИЗАЦИЯ  И УСЛОВИЯ ТРУДА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08" y="2008334"/>
            <a:ext cx="2772592" cy="24557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60363"/>
            <a:ext cx="8596312" cy="12239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  <a:cs typeface="Arial" charset="0"/>
              </a:rPr>
              <a:t>ТРЕБОВАНИЯ ПРОФЕССИИ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675" y="1944688"/>
            <a:ext cx="4648200" cy="5326062"/>
          </a:xfrm>
          <a:ln/>
        </p:spPr>
        <p:txBody>
          <a:bodyPr/>
          <a:lstStyle/>
          <a:p>
            <a:pPr indent="-33337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80"/>
                </a:solidFill>
                <a:cs typeface="Arial" charset="0"/>
              </a:rPr>
              <a:t>К ИНДИВИДУАЛЬНЫМ СПОСОБНОСТЯМ СПЕЦИАЛИСТА</a:t>
            </a:r>
          </a:p>
          <a:p>
            <a:pPr indent="-333375" algn="just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cs typeface="Arial" charset="0"/>
              </a:rPr>
              <a:t>- техническое мышление;</a:t>
            </a:r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cs typeface="Arial" charset="0"/>
            </a:endParaRPr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cs typeface="Arial" charset="0"/>
              </a:rPr>
              <a:t>- пространственное воображение; </a:t>
            </a:r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cs typeface="Arial" charset="0"/>
            </a:endParaRPr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cs typeface="Arial" charset="0"/>
              </a:rPr>
              <a:t>- способность к концентрации и распределению внимания; </a:t>
            </a:r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cs typeface="Arial" charset="0"/>
            </a:endParaRPr>
          </a:p>
          <a:p>
            <a:pPr marL="0" indent="9525" algn="ctr">
              <a:lnSpc>
                <a:spcPct val="10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cs typeface="Arial" charset="0"/>
              </a:rPr>
              <a:t>- хорошая долговременная и оперативная память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45088" y="1944688"/>
            <a:ext cx="4646612" cy="5457825"/>
          </a:xfrm>
          <a:ln/>
        </p:spPr>
        <p:txBody>
          <a:bodyPr/>
          <a:lstStyle/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80"/>
                </a:solidFill>
                <a:cs typeface="Arial" charset="0"/>
              </a:rPr>
              <a:t>К ЛИЧНОСТНЫМ СПОСОБНОСТЯМ И КАЧЕСТВАМ СПЕЦИАЛИСТА</a:t>
            </a:r>
          </a:p>
          <a:p>
            <a:pPr indent="-33337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80"/>
              </a:solidFill>
            </a:endParaRP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- личная организованность;</a:t>
            </a: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 </a:t>
            </a: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- гибкость мышления, изобретательность; </a:t>
            </a: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Arial" charset="0"/>
            </a:endParaRP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- самостоятельность; </a:t>
            </a: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Arial" charset="0"/>
            </a:endParaRP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- инициативность; </a:t>
            </a: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Arial" charset="0"/>
            </a:endParaRP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- организаторские способности;</a:t>
            </a: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Arial" charset="0"/>
            </a:endParaRPr>
          </a:p>
          <a:p>
            <a:pPr marL="0" indent="95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cs typeface="Arial" charset="0"/>
              </a:rPr>
              <a:t>- ответственность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6312" cy="12493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000080"/>
                </a:solidFill>
                <a:cs typeface="Arial" charset="0"/>
              </a:rPr>
              <a:t>ТРЕБОВАНИЯ ПРОФЕССИИ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41363" y="2101850"/>
            <a:ext cx="4194175" cy="2265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 marL="342900" indent="-327025"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>
                <a:solidFill>
                  <a:srgbClr val="000000"/>
                </a:solidFill>
                <a:cs typeface="Lucida Sans Unicode" charset="0"/>
              </a:rPr>
              <a:t>   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79438" y="2160588"/>
            <a:ext cx="4356100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  <a:ea typeface="Microsoft YaHei" charset="0"/>
              <a:cs typeface="Microsoft YaHei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64248" y="2101850"/>
            <a:ext cx="4875015" cy="2366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80"/>
                </a:solidFill>
                <a:cs typeface="Arial" charset="0"/>
              </a:rPr>
              <a:t>ДОПРОФЕССИОНАЛЬНОЕ ОБРАЗОВАНИЕ</a:t>
            </a:r>
            <a:br>
              <a:rPr lang="ru-RU" sz="2200" dirty="0">
                <a:solidFill>
                  <a:srgbClr val="000080"/>
                </a:solidFill>
                <a:cs typeface="Arial" charset="0"/>
              </a:rPr>
            </a:br>
            <a:endParaRPr lang="ru-RU" sz="2200" dirty="0">
              <a:solidFill>
                <a:srgbClr val="000080"/>
              </a:solidFill>
              <a:cs typeface="Arial" charset="0"/>
            </a:endParaRPr>
          </a:p>
          <a:p>
            <a:pPr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>Необходимы знания по математике, физике, черчению, информатике в рамках школьной программы.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64248" y="4751387"/>
            <a:ext cx="4875015" cy="2535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80"/>
                </a:solidFill>
                <a:cs typeface="Arial" charset="0"/>
              </a:rPr>
              <a:t>          </a:t>
            </a:r>
            <a:r>
              <a:rPr lang="ru-RU" sz="2200" dirty="0" smtClean="0">
                <a:solidFill>
                  <a:srgbClr val="000080"/>
                </a:solidFill>
                <a:cs typeface="Arial" charset="0"/>
              </a:rPr>
              <a:t>ПУТИ ПОЛУЧЕНИЯ      </a:t>
            </a:r>
            <a:r>
              <a:rPr lang="ru-RU" sz="2200" dirty="0">
                <a:solidFill>
                  <a:srgbClr val="000080"/>
                </a:solidFill>
                <a:cs typeface="Arial" charset="0"/>
              </a:rPr>
              <a:t>ПРОФЕССИИ</a:t>
            </a:r>
          </a:p>
          <a:p>
            <a:pPr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2200" dirty="0">
                <a:solidFill>
                  <a:srgbClr val="000000"/>
                </a:solidFill>
                <a:cs typeface="Arial" charset="0"/>
              </a:rPr>
            </a:br>
            <a:r>
              <a:rPr lang="ru-RU" sz="2200" dirty="0">
                <a:solidFill>
                  <a:srgbClr val="000000"/>
                </a:solidFill>
                <a:cs typeface="Arial" charset="0"/>
              </a:rPr>
              <a:t>    Профессии инженера-механика обучают в </a:t>
            </a:r>
            <a:r>
              <a:rPr lang="ru-RU" sz="2200" dirty="0" smtClean="0">
                <a:solidFill>
                  <a:srgbClr val="000000"/>
                </a:solidFill>
                <a:cs typeface="Arial" charset="0"/>
              </a:rPr>
              <a:t>образовательных организациях высшего образования.</a:t>
            </a:r>
            <a:endParaRPr lang="ru-RU" sz="2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4751388"/>
            <a:ext cx="3528962" cy="2376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016125"/>
            <a:ext cx="3528962" cy="2519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9012" cy="1262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5837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/>
              <a:t>Каждый год 30 октября в России отмечается </a:t>
            </a:r>
            <a:br>
              <a:rPr lang="ru-RU" sz="3200"/>
            </a:br>
            <a:r>
              <a:rPr lang="ru-RU" sz="3200">
                <a:solidFill>
                  <a:srgbClr val="800000"/>
                </a:solidFill>
              </a:rPr>
              <a:t>День инженера-механика</a:t>
            </a:r>
            <a:br>
              <a:rPr lang="ru-RU" sz="3200">
                <a:solidFill>
                  <a:srgbClr val="800000"/>
                </a:solidFill>
              </a:rPr>
            </a:br>
            <a:r>
              <a:rPr lang="ru-RU" sz="3200">
                <a:solidFill>
                  <a:srgbClr val="800000"/>
                </a:solidFill>
              </a:rPr>
              <a:t>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912" y="2699717"/>
            <a:ext cx="7560840" cy="38884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4250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ИСТОРИЯ ПРОФЕССИИ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0272" y="2101849"/>
            <a:ext cx="4896544" cy="5084763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Профессия возникла гораздо раньше, чем была официально признана</a:t>
            </a:r>
            <a:r>
              <a:rPr lang="ru-RU" sz="2400" dirty="0" smtClean="0"/>
              <a:t>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Первоначально инженерами называли лиц, которые управляли военными машинами</a:t>
            </a:r>
            <a:r>
              <a:rPr lang="ru-RU" sz="2400" dirty="0" smtClean="0"/>
              <a:t>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 </a:t>
            </a: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Понятие «гражданский инженер» появилось в XVI веке в Голландии применительно к строителям мостов и дорог, затем в Англии и других странах.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848" y="1979637"/>
            <a:ext cx="3503116" cy="52069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4250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ИСТОРИЯ ВОЗНИКНОВЕНИЯ ПРАЗДНИКА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84328" y="1907629"/>
            <a:ext cx="4535488" cy="4757738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Профессия инженера достойна уважения со стороны других людей.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Чтобы каким-то образом показать свою признательность по отношению к людям этой профессии, было принято решение о введении праздника в их честь.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 В 1996 году главнокомандующий ВМФ издал Указ об установлении официального праздника инженера-механика.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92163" y="2232025"/>
            <a:ext cx="4198937" cy="47577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8350" y="431800"/>
            <a:ext cx="8591550" cy="1244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ВАЖНОСТЬ ПРОФЕССИИ 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591550" cy="4745038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/>
              <a:t>В современном мире профессия инженера является важной и востребованной.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/>
              <a:t> На территории России профессия инженера </a:t>
            </a:r>
            <a:r>
              <a:rPr lang="ru-RU" dirty="0" smtClean="0"/>
              <a:t>–  </a:t>
            </a:r>
            <a:r>
              <a:rPr lang="ru-RU" dirty="0"/>
              <a:t>одна из самых распространенных. Ее представители </a:t>
            </a:r>
            <a:r>
              <a:rPr lang="ru-RU" dirty="0"/>
              <a:t>– </a:t>
            </a:r>
            <a:r>
              <a:rPr lang="ru-RU" dirty="0"/>
              <a:t>это целая треть от всех специалистов с высшим образованием в стране. 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dirty="0"/>
              <a:t>В будущем профессия инженера по-прежнему останется самой востребованной: развитие науки, техники, регулирование природных катаклизмов невообразимо без этих специалистов. Также, как и прежде, они будут задействованы во всех областях деятельности человеческого труда.</a:t>
            </a:r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4" y="2195661"/>
            <a:ext cx="5184576" cy="47525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1986" name="Rectangle 2"/>
          <p:cNvSpPr>
            <a:spLocks noGrp="1" noChangeArrowheads="1"/>
          </p:cNvSpPr>
          <p:nvPr>
            <p:ph type="body"/>
          </p:nvPr>
        </p:nvSpPr>
        <p:spPr>
          <a:xfrm>
            <a:off x="5524500" y="1584325"/>
            <a:ext cx="4194175" cy="4749800"/>
          </a:xfrm>
          <a:ln/>
        </p:spPr>
        <p:txBody>
          <a:bodyPr tIns="21240" anchor="t"/>
          <a:lstStyle/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0">
              <a:solidFill>
                <a:srgbClr val="000000"/>
              </a:solidFill>
            </a:endParaRPr>
          </a:p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0">
              <a:solidFill>
                <a:srgbClr val="000000"/>
              </a:solidFill>
            </a:endParaRPr>
          </a:p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>
                <a:solidFill>
                  <a:srgbClr val="000080"/>
                </a:solidFill>
              </a:rPr>
              <a:t>СТРАНЕ </a:t>
            </a:r>
          </a:p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0">
              <a:solidFill>
                <a:srgbClr val="000080"/>
              </a:solidFill>
            </a:endParaRPr>
          </a:p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>
                <a:solidFill>
                  <a:srgbClr val="000080"/>
                </a:solidFill>
              </a:rPr>
              <a:t>НУЖНЫ</a:t>
            </a:r>
          </a:p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000" b="0">
              <a:solidFill>
                <a:srgbClr val="000080"/>
              </a:solidFill>
            </a:endParaRPr>
          </a:p>
          <a:p>
            <a:pPr marL="342900"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>
                <a:solidFill>
                  <a:srgbClr val="000080"/>
                </a:solidFill>
              </a:rPr>
              <a:t> ИНЖЕНЕРЫ!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body"/>
          </p:nvPr>
        </p:nvSpPr>
        <p:spPr>
          <a:xfrm>
            <a:off x="741363" y="2101850"/>
            <a:ext cx="4194175" cy="4748213"/>
          </a:xfrm>
          <a:ln/>
        </p:spPr>
        <p:txBody>
          <a:bodyPr tIns="2124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b="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b="0" dirty="0">
                <a:solidFill>
                  <a:srgbClr val="000000"/>
                </a:solidFill>
              </a:rPr>
              <a:t>СПИСОК ИСПОЛЬЗОВАННЫХ ИСТОЧНИКОВ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4413" y="287338"/>
            <a:ext cx="4514850" cy="6562725"/>
          </a:xfrm>
          <a:ln/>
        </p:spPr>
        <p:txBody>
          <a:bodyPr/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vse-dni.ru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ru.freepik.com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yandex.ru</a:t>
            </a:r>
            <a:r>
              <a:rPr lang="ru-RU" sz="2400" dirty="0"/>
              <a:t>/</a:t>
            </a:r>
            <a:r>
              <a:rPr lang="ru-RU" sz="2400" dirty="0" err="1"/>
              <a:t>images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www</a:t>
            </a:r>
            <a:r>
              <a:rPr lang="ru-RU" sz="2400" dirty="0"/>
              <a:t>. </a:t>
            </a:r>
            <a:r>
              <a:rPr lang="ru-RU" sz="2400" dirty="0" err="1"/>
              <a:t>ucheba.ru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prof.biograguru.ru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rufact.org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sapper-museum.narod.ru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 smtClean="0"/>
              <a:t>ru.wikipedia.org</a:t>
            </a:r>
            <a:endParaRPr lang="ru-RU" sz="2400" dirty="0" smtClean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dirty="0" smtClean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/>
              <a:t>www.investinsamara.ru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www</a:t>
            </a:r>
            <a:r>
              <a:rPr lang="ru-RU" sz="2400" dirty="0"/>
              <a:t>. </a:t>
            </a:r>
            <a:r>
              <a:rPr lang="ru-RU" sz="2400" dirty="0" err="1"/>
              <a:t>vestnik-old.samsu.ru</a:t>
            </a:r>
            <a:endParaRPr lang="ru-RU" sz="2400" dirty="0"/>
          </a:p>
          <a:p>
            <a:pPr indent="-334963"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err="1"/>
              <a:t>www.moluch.ru</a:t>
            </a: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/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/>
              <a:t> 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2662" cy="12557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ИСТОРИЯ ПРОФЕССИИ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9850" y="2101850"/>
            <a:ext cx="4197350" cy="4756150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Понятие и звание инженер давно применялись в России, где инженерное образование началось с основания в </a:t>
            </a:r>
            <a:r>
              <a:rPr lang="ru-RU" sz="2400" dirty="0" smtClean="0"/>
              <a:t>1701 г</a:t>
            </a:r>
            <a:r>
              <a:rPr lang="ru-RU" sz="2400" dirty="0"/>
              <a:t>. в Москве школы математических и навигационных наук, а затем в 1712 г. первой инженерной школы.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В русской армии XVI века инженеры назывались «розмыслами».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87563"/>
            <a:ext cx="45720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4250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ИСТОРИЯ ПРОФЕССИИ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4198937" cy="4757738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49850" y="2101850"/>
            <a:ext cx="4641850" cy="5508625"/>
          </a:xfrm>
          <a:ln/>
        </p:spPr>
        <p:txBody>
          <a:bodyPr/>
          <a:lstStyle/>
          <a:p>
            <a:pPr marL="0" indent="360363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В Российской империи  профессия инженера официально появилась в 19 веке. </a:t>
            </a:r>
          </a:p>
          <a:p>
            <a:pPr marL="0" indent="360363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В 1854 году начальником Военно-морского флота было принято решение о добавлении новой должности в штат. </a:t>
            </a:r>
            <a:r>
              <a:rPr lang="ru-RU" sz="2400" dirty="0" smtClean="0"/>
              <a:t>Она </a:t>
            </a:r>
            <a:r>
              <a:rPr lang="ru-RU" sz="2400" dirty="0"/>
              <a:t>называлась "инженер-механик судостроительного производства" и заключалась в проектировании кораблей.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376488"/>
            <a:ext cx="4535488" cy="426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4250" cy="1257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ИСТОРИЯ ПРОФЕССИИ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9850" y="2101850"/>
            <a:ext cx="4198938" cy="4757738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Несколькими годами позже специалисты стали использовать свои знания не только в судостроении, но в производственных областях.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Инженеры стали двигателями технического прогресса в мире, что способствовало быстрому развитию технологий.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25" y="2195661"/>
            <a:ext cx="4537075" cy="39250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5837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ИСТОРИЯ ПРОФЕССИИ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16500" y="2160588"/>
            <a:ext cx="4198938" cy="5111750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Работа в этой отрасли требовала не только специальных знаний, но и усидчивости и внимательности.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Со временем профессия инженера стала одной из наиболее престижных и оплачиваемых.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2160587"/>
            <a:ext cx="3816350" cy="4822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593137" cy="12461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80"/>
                </a:solidFill>
              </a:rPr>
              <a:t>ИНЖЕНЕРЫ: ОТ ИСТОРИИ К СОВРЕМЕННОСТИ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4048" y="1951037"/>
            <a:ext cx="4247754" cy="3875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5975350"/>
            <a:ext cx="9144000" cy="1295400"/>
          </a:xfrm>
          <a:ln/>
        </p:spPr>
        <p:txBody>
          <a:bodyPr/>
          <a:lstStyle/>
          <a:p>
            <a:pPr marL="0" indent="360363"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ru-RU" dirty="0"/>
              <a:t>Слово  “инженер”  происходит  от  латинского  </a:t>
            </a:r>
            <a:r>
              <a:rPr lang="ru-RU" dirty="0" err="1"/>
              <a:t>ingenium</a:t>
            </a:r>
            <a:r>
              <a:rPr lang="ru-RU" dirty="0"/>
              <a:t>, которое  можно перевести как изобретательность, способность, острая выдумка, талант, гений, </a:t>
            </a:r>
            <a:r>
              <a:rPr lang="ru-RU" dirty="0" smtClean="0"/>
              <a:t>знание.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1075" cy="12541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/>
              <a:t>Нартов Андрей Константинович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(1693 </a:t>
            </a:r>
            <a:r>
              <a:rPr lang="ru-RU" sz="3200" dirty="0"/>
              <a:t>г. - </a:t>
            </a:r>
            <a:r>
              <a:rPr lang="ru-RU" sz="3200" dirty="0" smtClean="0"/>
              <a:t>1756 </a:t>
            </a:r>
            <a:r>
              <a:rPr lang="ru-RU" sz="3200" dirty="0"/>
              <a:t>г.)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9588" y="2101850"/>
            <a:ext cx="5327650" cy="5141913"/>
          </a:xfrm>
          <a:ln/>
        </p:spPr>
        <p:txBody>
          <a:bodyPr/>
          <a:lstStyle/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/>
              <a:t>«Личный токарь» Петра I.   Проявил себя замечательным мастером-изобретателем. Он переделывал по-своему имевшиеся станки и строил новые, невиданные раньше. </a:t>
            </a:r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400" dirty="0"/>
          </a:p>
          <a:p>
            <a:pPr marL="0" indent="360363">
              <a:lnSpc>
                <a:spcPct val="100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400" dirty="0" smtClean="0"/>
              <a:t>Разработки: </a:t>
            </a:r>
            <a:r>
              <a:rPr lang="ru-RU" sz="2400" dirty="0"/>
              <a:t>токарно-винторезный станок с механизированным суппортом и набором сменных зубчатых </a:t>
            </a:r>
            <a:r>
              <a:rPr lang="ru-RU" sz="2400" dirty="0" smtClean="0"/>
              <a:t>колес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2087563"/>
            <a:ext cx="3382963" cy="48593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34489</TotalTime>
  <Words>1433</Words>
  <Application>Microsoft Office PowerPoint</Application>
  <PresentationFormat>Произвольный</PresentationFormat>
  <Paragraphs>200</Paragraphs>
  <Slides>33</Slides>
  <Notes>33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Microsoft YaHei</vt:lpstr>
      <vt:lpstr>Arial</vt:lpstr>
      <vt:lpstr>Lucida Sans Unicode</vt:lpstr>
      <vt:lpstr>Times New Roman</vt:lpstr>
      <vt:lpstr>Тема Office</vt:lpstr>
      <vt:lpstr>Тема Office</vt:lpstr>
      <vt:lpstr>Презентация PowerPoint</vt:lpstr>
      <vt:lpstr>ПРОФЕССИЯ - ИНЖЕНЕР</vt:lpstr>
      <vt:lpstr>ИСТОРИЯ ПРОФЕССИИ</vt:lpstr>
      <vt:lpstr>ИСТОРИЯ ПРОФЕССИИ</vt:lpstr>
      <vt:lpstr>ИСТОРИЯ ПРОФЕССИИ</vt:lpstr>
      <vt:lpstr>ИСТОРИЯ ПРОФЕССИИ</vt:lpstr>
      <vt:lpstr>ИСТОРИЯ ПРОФЕССИИ</vt:lpstr>
      <vt:lpstr>ИНЖЕНЕРЫ: ОТ ИСТОРИИ К СОВРЕМЕННОСТИ</vt:lpstr>
      <vt:lpstr>Нартов Андрей Константинович  (1693 г. - 1756 г.)</vt:lpstr>
      <vt:lpstr>Ползунов Иван Иванович  (1728 г. - 1766 г.)</vt:lpstr>
      <vt:lpstr>Черепановы (Ефим Алексеевич  и Мирон Ефимович) (1774-1842) (1803-1849) </vt:lpstr>
      <vt:lpstr>Аносов Павел Петрович  (1796 г. - 1851 г.)</vt:lpstr>
      <vt:lpstr>Бенардос Николай Николаевич  (1842 г. - 1905 г.)</vt:lpstr>
      <vt:lpstr>Владимир Григорьевич Шухов  (1853 —1939) </vt:lpstr>
      <vt:lpstr>Королев Cергей Павлович  (1906 г. - 1966 г.)</vt:lpstr>
      <vt:lpstr>Ильюшин Сергей Владимирович  (1894 г. - 1977 г.)</vt:lpstr>
      <vt:lpstr>Зворыкин Владимир Козьмич  (1888 г. - 1982 г.)</vt:lpstr>
      <vt:lpstr>  ОБЩАЯ ХАРАКТЕРИСТИКА ПРОФЕССИИ</vt:lpstr>
      <vt:lpstr>ТИПОЛОГИЯ ПРОФЕССИЙ Е.А.КЛИМОВА</vt:lpstr>
      <vt:lpstr>ОБЩАЯ ХАРАКТЕРИСТИКА ПРОФЕССИИ</vt:lpstr>
      <vt:lpstr>ОБЩАЯ ХАРАКТЕРИСТИКА ПРОФЕССИИ</vt:lpstr>
      <vt:lpstr>ОБЩАЯ ХАРАКТЕРИСТИКА ПРОФЕССИИ</vt:lpstr>
      <vt:lpstr>ОБЩАЯ ХАРАКТЕРИСТИКА ПРОФЕССИИ</vt:lpstr>
      <vt:lpstr>ИНЖЕНЕР. СОДЕРЖАНИЕ ТРУДА </vt:lpstr>
      <vt:lpstr>ИНЖЕНЕР. ОРГАНИЗАЦИЯ  И УСЛОВИЯ ТРУДА</vt:lpstr>
      <vt:lpstr>ИНЖЕНЕР. ОРГАНИЗАЦИЯ  И УСЛОВИЯ ТРУДА</vt:lpstr>
      <vt:lpstr>ТРЕБОВАНИЯ ПРОФЕССИИ </vt:lpstr>
      <vt:lpstr>ТРЕБОВАНИЯ ПРОФЕССИИ </vt:lpstr>
      <vt:lpstr>Каждый год 30 октября в России отмечается  День инженера-механика  </vt:lpstr>
      <vt:lpstr>ИСТОРИЯ ВОЗНИКНОВЕНИЯ ПРАЗДНИКА</vt:lpstr>
      <vt:lpstr>ВАЖНОСТЬ ПРОФЕССИИ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</dc:creator>
  <cp:lastModifiedBy>Пасечникова</cp:lastModifiedBy>
  <cp:revision>9</cp:revision>
  <cp:lastPrinted>1601-01-01T00:00:00Z</cp:lastPrinted>
  <dcterms:created xsi:type="dcterms:W3CDTF">2013-04-22T15:12:36Z</dcterms:created>
  <dcterms:modified xsi:type="dcterms:W3CDTF">2016-01-12T11:43:34Z</dcterms:modified>
</cp:coreProperties>
</file>