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82" r:id="rId3"/>
    <p:sldId id="270" r:id="rId4"/>
    <p:sldId id="267" r:id="rId5"/>
    <p:sldId id="257" r:id="rId6"/>
    <p:sldId id="258" r:id="rId7"/>
    <p:sldId id="259" r:id="rId8"/>
    <p:sldId id="266" r:id="rId9"/>
    <p:sldId id="260" r:id="rId10"/>
    <p:sldId id="293" r:id="rId11"/>
    <p:sldId id="262" r:id="rId12"/>
    <p:sldId id="263" r:id="rId13"/>
    <p:sldId id="264" r:id="rId14"/>
    <p:sldId id="265" r:id="rId15"/>
    <p:sldId id="289" r:id="rId16"/>
    <p:sldId id="290" r:id="rId17"/>
    <p:sldId id="291" r:id="rId18"/>
    <p:sldId id="292" r:id="rId19"/>
    <p:sldId id="273" r:id="rId20"/>
    <p:sldId id="272" r:id="rId21"/>
    <p:sldId id="276" r:id="rId22"/>
    <p:sldId id="274" r:id="rId23"/>
    <p:sldId id="277" r:id="rId24"/>
    <p:sldId id="281" r:id="rId25"/>
    <p:sldId id="280" r:id="rId26"/>
    <p:sldId id="284" r:id="rId27"/>
    <p:sldId id="279" r:id="rId28"/>
    <p:sldId id="278" r:id="rId29"/>
    <p:sldId id="285" r:id="rId30"/>
    <p:sldId id="287" r:id="rId31"/>
    <p:sldId id="288" r:id="rId32"/>
    <p:sldId id="286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CCFF66"/>
    <a:srgbClr val="99FF99"/>
    <a:srgbClr val="66FF66"/>
    <a:srgbClr val="99FF66"/>
    <a:srgbClr val="00FF99"/>
    <a:srgbClr val="00FF00"/>
    <a:srgbClr val="CCCCFF"/>
    <a:srgbClr val="CC99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300" d="100"/>
        <a:sy n="3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9CEEF-6847-4480-BF2E-D9B7E6452324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CF5F1-9C0D-4F3E-9260-3022B09B87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249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CF5F1-9C0D-4F3E-9260-3022B09B87A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923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0460-E8AE-4425-837A-2CA3C0CA86DE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8D81-79DC-4436-B597-759B12C2B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647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0460-E8AE-4425-837A-2CA3C0CA86DE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8D81-79DC-4436-B597-759B12C2B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868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0460-E8AE-4425-837A-2CA3C0CA86DE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8D81-79DC-4436-B597-759B12C2B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485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0460-E8AE-4425-837A-2CA3C0CA86DE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8D81-79DC-4436-B597-759B12C2B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268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0460-E8AE-4425-837A-2CA3C0CA86DE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8D81-79DC-4436-B597-759B12C2B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021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0460-E8AE-4425-837A-2CA3C0CA86DE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8D81-79DC-4436-B597-759B12C2B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864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0460-E8AE-4425-837A-2CA3C0CA86DE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8D81-79DC-4436-B597-759B12C2B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947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0460-E8AE-4425-837A-2CA3C0CA86DE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8D81-79DC-4436-B597-759B12C2B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087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0460-E8AE-4425-837A-2CA3C0CA86DE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8D81-79DC-4436-B597-759B12C2B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24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0460-E8AE-4425-837A-2CA3C0CA86DE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8D81-79DC-4436-B597-759B12C2B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284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0460-E8AE-4425-837A-2CA3C0CA86DE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8D81-79DC-4436-B597-759B12C2B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108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F0460-E8AE-4425-837A-2CA3C0CA86DE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48D81-79DC-4436-B597-759B12C2B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42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slide" Target="slide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1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7.png"/><Relationship Id="rId7" Type="http://schemas.openxmlformats.org/officeDocument/2006/relationships/image" Target="../media/image49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48.png"/><Relationship Id="rId10" Type="http://schemas.microsoft.com/office/2007/relationships/hdphoto" Target="../media/hdphoto13.wdp"/><Relationship Id="rId4" Type="http://schemas.openxmlformats.org/officeDocument/2006/relationships/image" Target="../media/image17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gif"/><Relationship Id="rId7" Type="http://schemas.openxmlformats.org/officeDocument/2006/relationships/image" Target="../media/image1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microsoft.com/office/2007/relationships/hdphoto" Target="../media/hdphoto14.wdp"/><Relationship Id="rId4" Type="http://schemas.openxmlformats.org/officeDocument/2006/relationships/image" Target="../media/image52.png"/><Relationship Id="rId9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5.png"/><Relationship Id="rId7" Type="http://schemas.openxmlformats.org/officeDocument/2006/relationships/image" Target="../media/image3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57.png"/><Relationship Id="rId4" Type="http://schemas.openxmlformats.org/officeDocument/2006/relationships/image" Target="../media/image56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4.wdp"/><Relationship Id="rId18" Type="http://schemas.microsoft.com/office/2007/relationships/hdphoto" Target="../media/hdphoto5.wdp"/><Relationship Id="rId26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15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5" Type="http://schemas.openxmlformats.org/officeDocument/2006/relationships/slide" Target="slide2.xml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microsoft.com/office/2007/relationships/hdphoto" Target="../media/hdphoto6.wdp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24" Type="http://schemas.openxmlformats.org/officeDocument/2006/relationships/image" Target="../media/image17.png"/><Relationship Id="rId32" Type="http://schemas.microsoft.com/office/2007/relationships/hdphoto" Target="../media/hdphoto10.wdp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23" Type="http://schemas.openxmlformats.org/officeDocument/2006/relationships/image" Target="../media/image16.png"/><Relationship Id="rId28" Type="http://schemas.openxmlformats.org/officeDocument/2006/relationships/image" Target="../media/image19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31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openxmlformats.org/officeDocument/2006/relationships/image" Target="../media/image10.png"/><Relationship Id="rId22" Type="http://schemas.microsoft.com/office/2007/relationships/hdphoto" Target="../media/hdphoto7.wdp"/><Relationship Id="rId27" Type="http://schemas.microsoft.com/office/2007/relationships/hdphoto" Target="../media/hdphoto8.wdp"/><Relationship Id="rId30" Type="http://schemas.microsoft.com/office/2007/relationships/hdphoto" Target="../media/hdphoto9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16.wdp"/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64.jpeg"/><Relationship Id="rId5" Type="http://schemas.openxmlformats.org/officeDocument/2006/relationships/image" Target="../media/image59.png"/><Relationship Id="rId15" Type="http://schemas.openxmlformats.org/officeDocument/2006/relationships/image" Target="../media/image16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Relationship Id="rId1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7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5.png"/><Relationship Id="rId5" Type="http://schemas.openxmlformats.org/officeDocument/2006/relationships/image" Target="../media/image70.png"/><Relationship Id="rId15" Type="http://schemas.openxmlformats.org/officeDocument/2006/relationships/image" Target="../media/image33.png"/><Relationship Id="rId10" Type="http://schemas.openxmlformats.org/officeDocument/2006/relationships/image" Target="../media/image74.png"/><Relationship Id="rId4" Type="http://schemas.openxmlformats.org/officeDocument/2006/relationships/image" Target="../media/image58.png"/><Relationship Id="rId9" Type="http://schemas.openxmlformats.org/officeDocument/2006/relationships/image" Target="../media/image73.png"/><Relationship Id="rId14" Type="http://schemas.openxmlformats.org/officeDocument/2006/relationships/slide" Target="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11" Type="http://schemas.openxmlformats.org/officeDocument/2006/relationships/image" Target="../media/image82.png"/><Relationship Id="rId5" Type="http://schemas.openxmlformats.org/officeDocument/2006/relationships/image" Target="../media/image78.png"/><Relationship Id="rId10" Type="http://schemas.openxmlformats.org/officeDocument/2006/relationships/image" Target="../media/image81.png"/><Relationship Id="rId4" Type="http://schemas.openxmlformats.org/officeDocument/2006/relationships/image" Target="../media/image77.png"/><Relationship Id="rId9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slide" Target="slide23.xml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6.png"/><Relationship Id="rId5" Type="http://schemas.openxmlformats.org/officeDocument/2006/relationships/image" Target="../media/image83.png"/><Relationship Id="rId10" Type="http://schemas.openxmlformats.org/officeDocument/2006/relationships/image" Target="../media/image85.png"/><Relationship Id="rId4" Type="http://schemas.openxmlformats.org/officeDocument/2006/relationships/image" Target="../media/image77.png"/><Relationship Id="rId9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audio" Target="../media/audio1.wav"/><Relationship Id="rId7" Type="http://schemas.openxmlformats.org/officeDocument/2006/relationships/image" Target="../media/image8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16.png"/><Relationship Id="rId5" Type="http://schemas.openxmlformats.org/officeDocument/2006/relationships/image" Target="../media/image87.png"/><Relationship Id="rId10" Type="http://schemas.microsoft.com/office/2007/relationships/hdphoto" Target="../media/hdphoto17.wdp"/><Relationship Id="rId4" Type="http://schemas.openxmlformats.org/officeDocument/2006/relationships/image" Target="../media/image77.png"/><Relationship Id="rId9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microsoft.com/office/2007/relationships/hdphoto" Target="../media/hdphoto18.wdp"/><Relationship Id="rId3" Type="http://schemas.openxmlformats.org/officeDocument/2006/relationships/audio" Target="../media/audio2.wav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33.png"/><Relationship Id="rId2" Type="http://schemas.openxmlformats.org/officeDocument/2006/relationships/audio" Target="../media/audio1.wav"/><Relationship Id="rId16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6.png"/><Relationship Id="rId10" Type="http://schemas.openxmlformats.org/officeDocument/2006/relationships/image" Target="../media/image97.png"/><Relationship Id="rId4" Type="http://schemas.openxmlformats.org/officeDocument/2006/relationships/image" Target="../media/image77.png"/><Relationship Id="rId9" Type="http://schemas.openxmlformats.org/officeDocument/2006/relationships/image" Target="../media/image96.png"/><Relationship Id="rId14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microsoft.com/office/2007/relationships/hdphoto" Target="../media/hdphoto20.wdp"/><Relationship Id="rId3" Type="http://schemas.openxmlformats.org/officeDocument/2006/relationships/audio" Target="../media/audio2.wav"/><Relationship Id="rId7" Type="http://schemas.openxmlformats.org/officeDocument/2006/relationships/image" Target="../media/image102.png"/><Relationship Id="rId12" Type="http://schemas.openxmlformats.org/officeDocument/2006/relationships/image" Target="../media/image106.png"/><Relationship Id="rId17" Type="http://schemas.microsoft.com/office/2007/relationships/hdphoto" Target="../media/hdphoto22.wdp"/><Relationship Id="rId2" Type="http://schemas.openxmlformats.org/officeDocument/2006/relationships/audio" Target="../media/audio1.wav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05.png"/><Relationship Id="rId5" Type="http://schemas.openxmlformats.org/officeDocument/2006/relationships/slide" Target="slide3.xml"/><Relationship Id="rId15" Type="http://schemas.microsoft.com/office/2007/relationships/hdphoto" Target="../media/hdphoto21.wdp"/><Relationship Id="rId10" Type="http://schemas.microsoft.com/office/2007/relationships/hdphoto" Target="../media/hdphoto19.wdp"/><Relationship Id="rId4" Type="http://schemas.openxmlformats.org/officeDocument/2006/relationships/image" Target="../media/image101.png"/><Relationship Id="rId9" Type="http://schemas.openxmlformats.org/officeDocument/2006/relationships/image" Target="../media/image104.png"/><Relationship Id="rId14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slide" Target="slide15.xml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slide" Target="slide9.xml"/><Relationship Id="rId5" Type="http://schemas.openxmlformats.org/officeDocument/2006/relationships/image" Target="../media/image22.png"/><Relationship Id="rId10" Type="http://schemas.openxmlformats.org/officeDocument/2006/relationships/slide" Target="slide4.xml"/><Relationship Id="rId4" Type="http://schemas.openxmlformats.org/officeDocument/2006/relationships/slide" Target="slide23.xml"/><Relationship Id="rId9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openxmlformats.org/officeDocument/2006/relationships/image" Target="../media/image113.jpeg"/><Relationship Id="rId3" Type="http://schemas.openxmlformats.org/officeDocument/2006/relationships/audio" Target="../media/audio2.wav"/><Relationship Id="rId7" Type="http://schemas.openxmlformats.org/officeDocument/2006/relationships/image" Target="../media/image109.png"/><Relationship Id="rId12" Type="http://schemas.openxmlformats.org/officeDocument/2006/relationships/image" Target="../media/image75.png"/><Relationship Id="rId2" Type="http://schemas.openxmlformats.org/officeDocument/2006/relationships/audio" Target="../media/audio1.wav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12.png"/><Relationship Id="rId5" Type="http://schemas.openxmlformats.org/officeDocument/2006/relationships/slide" Target="slide3.xml"/><Relationship Id="rId15" Type="http://schemas.openxmlformats.org/officeDocument/2006/relationships/image" Target="../media/image24.png"/><Relationship Id="rId10" Type="http://schemas.openxmlformats.org/officeDocument/2006/relationships/image" Target="../media/image111.png"/><Relationship Id="rId4" Type="http://schemas.openxmlformats.org/officeDocument/2006/relationships/image" Target="../media/image101.png"/><Relationship Id="rId9" Type="http://schemas.openxmlformats.org/officeDocument/2006/relationships/image" Target="../media/image110.png"/><Relationship Id="rId14" Type="http://schemas.openxmlformats.org/officeDocument/2006/relationships/slide" Target="slide19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13" Type="http://schemas.microsoft.com/office/2007/relationships/hdphoto" Target="../media/hdphoto26.wdp"/><Relationship Id="rId3" Type="http://schemas.openxmlformats.org/officeDocument/2006/relationships/audio" Target="../media/audio1.wav"/><Relationship Id="rId7" Type="http://schemas.openxmlformats.org/officeDocument/2006/relationships/image" Target="../media/image114.png"/><Relationship Id="rId12" Type="http://schemas.openxmlformats.org/officeDocument/2006/relationships/image" Target="../media/image116.png"/><Relationship Id="rId17" Type="http://schemas.microsoft.com/office/2007/relationships/hdphoto" Target="../media/hdphoto28.wdp"/><Relationship Id="rId2" Type="http://schemas.openxmlformats.org/officeDocument/2006/relationships/audio" Target="../media/audio2.wav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25.wdp"/><Relationship Id="rId5" Type="http://schemas.openxmlformats.org/officeDocument/2006/relationships/slide" Target="slide3.xml"/><Relationship Id="rId15" Type="http://schemas.microsoft.com/office/2007/relationships/hdphoto" Target="../media/hdphoto27.wdp"/><Relationship Id="rId10" Type="http://schemas.openxmlformats.org/officeDocument/2006/relationships/image" Target="../media/image115.png"/><Relationship Id="rId4" Type="http://schemas.openxmlformats.org/officeDocument/2006/relationships/image" Target="../media/image101.png"/><Relationship Id="rId9" Type="http://schemas.openxmlformats.org/officeDocument/2006/relationships/image" Target="../media/image110.png"/><Relationship Id="rId14" Type="http://schemas.openxmlformats.org/officeDocument/2006/relationships/image" Target="../media/image11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01.png"/><Relationship Id="rId7" Type="http://schemas.microsoft.com/office/2007/relationships/hdphoto" Target="../media/hdphoto29.wdp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microsoft.com/office/2007/relationships/hdphoto" Target="../media/hdphoto30.wdp"/><Relationship Id="rId5" Type="http://schemas.openxmlformats.org/officeDocument/2006/relationships/image" Target="../media/image16.png"/><Relationship Id="rId10" Type="http://schemas.openxmlformats.org/officeDocument/2006/relationships/image" Target="../media/image120.png"/><Relationship Id="rId4" Type="http://schemas.openxmlformats.org/officeDocument/2006/relationships/slide" Target="slide3.xml"/><Relationship Id="rId9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6.pn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6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74"/>
            <a:ext cx="9139767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54062" y="655376"/>
            <a:ext cx="5506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СП ГБОУ Самарской области  гимназия </a:t>
            </a:r>
          </a:p>
          <a:p>
            <a:pPr algn="ctr"/>
            <a:r>
              <a:rPr lang="ru-RU" b="1" dirty="0" smtClean="0"/>
              <a:t>«ОЦ «Гармония» г. о. Отрадный Самарской области, «Детский сад №12»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635896" y="4999111"/>
            <a:ext cx="5503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Попова Наталья Анатольевна, старший воспитатель</a:t>
            </a:r>
          </a:p>
          <a:p>
            <a:r>
              <a:rPr lang="ru-RU" b="1" dirty="0" smtClean="0"/>
              <a:t>Лаптева Марина Евгеньевна, воспитатель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92346" y="6311061"/>
            <a:ext cx="137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2015год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32106" y="2708920"/>
            <a:ext cx="6480720" cy="1800200"/>
          </a:xfrm>
          <a:prstGeom prst="rect">
            <a:avLst/>
          </a:prstGeom>
          <a:solidFill>
            <a:srgbClr val="CCFF66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D:\MD\картинки\post-56918-125223311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4832" y="156173"/>
            <a:ext cx="2661064" cy="354808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023845" y="2968921"/>
            <a:ext cx="628898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8000"/>
                </a:solidFill>
              </a:rPr>
              <a:t>Тема «Все </a:t>
            </a:r>
            <a:r>
              <a:rPr lang="ru-RU" sz="2000" b="1" dirty="0">
                <a:solidFill>
                  <a:srgbClr val="008000"/>
                </a:solidFill>
              </a:rPr>
              <a:t>профессии важны </a:t>
            </a:r>
            <a:r>
              <a:rPr lang="ru-RU" sz="2000" b="1" dirty="0" smtClean="0">
                <a:solidFill>
                  <a:srgbClr val="008000"/>
                </a:solidFill>
              </a:rPr>
              <a:t>– все профессии нужны»</a:t>
            </a:r>
          </a:p>
          <a:p>
            <a:pPr algn="ctr"/>
            <a:endParaRPr lang="ru-RU" b="1" dirty="0" smtClean="0">
              <a:solidFill>
                <a:srgbClr val="008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8000"/>
                </a:solidFill>
              </a:rPr>
              <a:t>для  детей 5-7 лет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559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7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768258" y="2492896"/>
            <a:ext cx="3828077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ru-RU" sz="2400" b="1" i="1" kern="0" dirty="0">
                <a:solidFill>
                  <a:srgbClr val="002060"/>
                </a:solidFill>
              </a:rPr>
              <a:t>Он главный на дороге.</a:t>
            </a:r>
          </a:p>
          <a:p>
            <a:pPr lvl="0">
              <a:spcBef>
                <a:spcPct val="20000"/>
              </a:spcBef>
              <a:defRPr/>
            </a:pPr>
            <a:r>
              <a:rPr lang="ru-RU" sz="2400" b="1" i="1" kern="0" dirty="0">
                <a:solidFill>
                  <a:srgbClr val="002060"/>
                </a:solidFill>
              </a:rPr>
              <a:t> Он важный, как директор.</a:t>
            </a:r>
          </a:p>
          <a:p>
            <a:pPr lvl="0">
              <a:spcBef>
                <a:spcPct val="20000"/>
              </a:spcBef>
              <a:defRPr/>
            </a:pPr>
            <a:r>
              <a:rPr lang="ru-RU" sz="2400" b="1" i="1" kern="0" dirty="0">
                <a:solidFill>
                  <a:srgbClr val="002060"/>
                </a:solidFill>
              </a:rPr>
              <a:t> И смотри взглядом строгим</a:t>
            </a:r>
          </a:p>
          <a:p>
            <a:pPr lvl="0">
              <a:spcBef>
                <a:spcPct val="20000"/>
              </a:spcBef>
              <a:defRPr/>
            </a:pPr>
            <a:r>
              <a:rPr lang="ru-RU" sz="2400" b="1" i="1" kern="0" dirty="0">
                <a:solidFill>
                  <a:srgbClr val="002060"/>
                </a:solidFill>
              </a:rPr>
              <a:t> На всех </a:t>
            </a:r>
            <a:r>
              <a:rPr lang="ru-RU" sz="2400" b="1" i="1" kern="0" dirty="0" smtClean="0"/>
              <a:t>(автоинспектор)</a:t>
            </a:r>
            <a:endParaRPr kumimoji="0" lang="ru-RU" sz="2400" b="1" i="1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5" name="Солнце 4"/>
          <p:cNvSpPr/>
          <p:nvPr/>
        </p:nvSpPr>
        <p:spPr>
          <a:xfrm>
            <a:off x="7121964" y="132046"/>
            <a:ext cx="1914532" cy="1928802"/>
          </a:xfrm>
          <a:prstGeom prst="su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Ответ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44" y="1556792"/>
            <a:ext cx="3600400" cy="367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pic>
        <p:nvPicPr>
          <p:cNvPr id="10" name="Рисунок 9" descr="9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79912" y="910460"/>
            <a:ext cx="3342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Автоинспектор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12" name="Объект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702" y="1916832"/>
            <a:ext cx="3612610" cy="40789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50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7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79912" y="2348880"/>
            <a:ext cx="37444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Мне сошьют матроску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В синюю полоску,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Пусть моя рубашка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Будет как тельняшка!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На погонах якоря,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Потому что я – </a:t>
            </a: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(моряк)</a:t>
            </a: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!</a:t>
            </a:r>
            <a:endParaRPr kumimoji="0" lang="ru-RU" sz="24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4" name="Содержимое 4" descr="моряк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3851920" y="1629280"/>
            <a:ext cx="3467559" cy="432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олнце 6"/>
          <p:cNvSpPr/>
          <p:nvPr/>
        </p:nvSpPr>
        <p:spPr>
          <a:xfrm>
            <a:off x="7121964" y="132046"/>
            <a:ext cx="1914532" cy="1928802"/>
          </a:xfrm>
          <a:prstGeom prst="su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Ответ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44" y="1556792"/>
            <a:ext cx="3600400" cy="367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pic>
        <p:nvPicPr>
          <p:cNvPr id="10" name="Рисунок 9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40380" y="892872"/>
            <a:ext cx="1671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Моряк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44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7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2" y="2541365"/>
            <a:ext cx="3952482" cy="223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Мастерица на все руки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Нам сошьёт  пиджак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и брюки,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Не закройщик, не ткачиха,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Кто она, скажи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(портниха)</a:t>
            </a:r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402311"/>
            <a:ext cx="3744416" cy="45125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олнце 6"/>
          <p:cNvSpPr/>
          <p:nvPr/>
        </p:nvSpPr>
        <p:spPr>
          <a:xfrm>
            <a:off x="7121964" y="132046"/>
            <a:ext cx="1914532" cy="1928802"/>
          </a:xfrm>
          <a:prstGeom prst="su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Ответ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44" y="1556792"/>
            <a:ext cx="3600400" cy="367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pic>
        <p:nvPicPr>
          <p:cNvPr id="10" name="Рисунок 9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67944" y="773281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Портниха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88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6"/>
            <a:ext cx="9178958" cy="687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07904" y="2356699"/>
            <a:ext cx="3816425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На витрине все продукты: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Овощи, орехи, фрукты.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Помидор и огурец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Предлагает </a:t>
            </a: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(продавец)</a:t>
            </a:r>
            <a:endParaRPr kumimoji="0" lang="ru-RU" sz="2400" b="1" i="1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7" name="Солнце 6"/>
          <p:cNvSpPr/>
          <p:nvPr/>
        </p:nvSpPr>
        <p:spPr>
          <a:xfrm>
            <a:off x="7121964" y="132046"/>
            <a:ext cx="1914532" cy="1928802"/>
          </a:xfrm>
          <a:prstGeom prst="su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Ответ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44" y="1556792"/>
            <a:ext cx="3600400" cy="367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pic>
        <p:nvPicPr>
          <p:cNvPr id="10" name="Рисунок 9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5"/>
          <a:stretch/>
        </p:blipFill>
        <p:spPr bwMode="auto">
          <a:xfrm>
            <a:off x="3530193" y="1764688"/>
            <a:ext cx="3591771" cy="41845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TextBox 10"/>
          <p:cNvSpPr txBox="1"/>
          <p:nvPr/>
        </p:nvSpPr>
        <p:spPr>
          <a:xfrm>
            <a:off x="3872454" y="933115"/>
            <a:ext cx="2491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Продавец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15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7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48447" y="2707324"/>
            <a:ext cx="3730487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Летит птица-небылица,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А внутри неё народ,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А ведёт её </a:t>
            </a: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(</a:t>
            </a: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пилот).</a:t>
            </a:r>
          </a:p>
        </p:txBody>
      </p:sp>
      <p:pic>
        <p:nvPicPr>
          <p:cNvPr id="5" name="Содержимое 4" descr="лётчик.jpg"/>
          <p:cNvPicPr>
            <a:picLocks noChangeAspect="1"/>
          </p:cNvPicPr>
          <p:nvPr/>
        </p:nvPicPr>
        <p:blipFill>
          <a:blip r:embed="rId3" cstate="print">
            <a:lum bright="-10000" contrast="30000"/>
          </a:blip>
          <a:stretch>
            <a:fillRect/>
          </a:stretch>
        </p:blipFill>
        <p:spPr>
          <a:xfrm>
            <a:off x="3696729" y="1605562"/>
            <a:ext cx="3467559" cy="432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олнце 6"/>
          <p:cNvSpPr/>
          <p:nvPr/>
        </p:nvSpPr>
        <p:spPr>
          <a:xfrm>
            <a:off x="7121964" y="132046"/>
            <a:ext cx="1914532" cy="1928802"/>
          </a:xfrm>
          <a:prstGeom prst="su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Ответ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44" y="1556792"/>
            <a:ext cx="3600400" cy="367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8532440" y="6174535"/>
            <a:ext cx="648000" cy="648000"/>
          </a:xfrm>
          <a:prstGeom prst="rect">
            <a:avLst/>
          </a:prstGeom>
        </p:spPr>
      </p:pic>
      <p:pic>
        <p:nvPicPr>
          <p:cNvPr id="10" name="Рисунок 9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H="1">
            <a:off x="7992440" y="6318000"/>
            <a:ext cx="540000" cy="54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39506" y="910461"/>
            <a:ext cx="141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Пилот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56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5"/>
            <a:ext cx="9141143" cy="686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847" y="512806"/>
            <a:ext cx="5440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Булки нам и калачи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Каждый день пекут .</a:t>
            </a:r>
            <a:r>
              <a:rPr lang="ru-RU" sz="2400" b="1" dirty="0" smtClean="0">
                <a:solidFill>
                  <a:srgbClr val="C00000"/>
                </a:solidFill>
              </a:rPr>
              <a:t>..  </a:t>
            </a:r>
            <a:r>
              <a:rPr lang="ru-RU" sz="2400" b="1" dirty="0">
                <a:solidFill>
                  <a:srgbClr val="C00000"/>
                </a:solidFill>
              </a:rPr>
              <a:t>в</a:t>
            </a:r>
            <a:r>
              <a:rPr lang="ru-RU" sz="2400" b="1" dirty="0" smtClean="0">
                <a:solidFill>
                  <a:srgbClr val="C00000"/>
                </a:solidFill>
              </a:rPr>
              <a:t>рачи?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Солнце 5"/>
          <p:cNvSpPr/>
          <p:nvPr/>
        </p:nvSpPr>
        <p:spPr>
          <a:xfrm>
            <a:off x="6948264" y="152324"/>
            <a:ext cx="1914532" cy="1928802"/>
          </a:xfrm>
          <a:prstGeom prst="sun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Ответ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7" name="Рисунок 6" descr="d386bd753aa1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491880" y="1757686"/>
            <a:ext cx="3162082" cy="4743124"/>
          </a:xfrm>
          <a:prstGeom prst="rect">
            <a:avLst/>
          </a:prstGeom>
        </p:spPr>
      </p:pic>
      <p:pic>
        <p:nvPicPr>
          <p:cNvPr id="5" name="Рисунок 4" descr="78888-Caucasian-Cartoon-Bread-Maker-Man-Poster-Art-Prin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8795" y="1690705"/>
            <a:ext cx="4448252" cy="448779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371" l="1676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32"/>
          <a:stretch/>
        </p:blipFill>
        <p:spPr bwMode="auto">
          <a:xfrm>
            <a:off x="539847" y="3372010"/>
            <a:ext cx="270313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101610-Elf-Pushing-A-Cart-Of-Bread-In-A-Bakery-Poster-Art-Print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7032751" y="2343295"/>
            <a:ext cx="1643705" cy="38344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95894" y="532007"/>
            <a:ext cx="1761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Пекари</a:t>
            </a:r>
            <a:endParaRPr lang="ru-RU" sz="3600" b="1" dirty="0">
              <a:solidFill>
                <a:srgbClr val="C0000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 flipV="1">
            <a:off x="3766384" y="861054"/>
            <a:ext cx="714380" cy="5000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16200000" flipH="1">
            <a:off x="3837822" y="795254"/>
            <a:ext cx="642942" cy="6429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pic>
        <p:nvPicPr>
          <p:cNvPr id="14" name="Рисунок 13" descr="94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8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5"/>
            <a:ext cx="9141143" cy="686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8269" y="576452"/>
            <a:ext cx="6572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Говорят про звуки парные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В школе нам с тобой ...</a:t>
            </a:r>
            <a:r>
              <a:rPr lang="ru-RU" sz="2400" b="1" dirty="0" smtClean="0">
                <a:solidFill>
                  <a:srgbClr val="C00000"/>
                </a:solidFill>
              </a:rPr>
              <a:t>пожарные?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14942" y="500042"/>
            <a:ext cx="2132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Учитель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7" name="Солнце 6"/>
          <p:cNvSpPr/>
          <p:nvPr/>
        </p:nvSpPr>
        <p:spPr>
          <a:xfrm>
            <a:off x="6948264" y="152324"/>
            <a:ext cx="1914532" cy="1928802"/>
          </a:xfrm>
          <a:prstGeom prst="sun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Ответ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76" y="5025000"/>
            <a:ext cx="587912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73679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1552454" y="1412776"/>
            <a:ext cx="1944216" cy="2539257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57" b="96468" l="0" r="481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20" r="50000" b="3584"/>
          <a:stretch/>
        </p:blipFill>
        <p:spPr bwMode="auto">
          <a:xfrm flipH="1">
            <a:off x="1552454" y="2054995"/>
            <a:ext cx="2771357" cy="368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Куб 12"/>
          <p:cNvSpPr/>
          <p:nvPr/>
        </p:nvSpPr>
        <p:spPr>
          <a:xfrm>
            <a:off x="653077" y="3952033"/>
            <a:ext cx="3000396" cy="1785950"/>
          </a:xfrm>
          <a:prstGeom prst="cube">
            <a:avLst/>
          </a:prstGeom>
          <a:blipFill>
            <a:blip r:embed="rId7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4249100" y="824902"/>
            <a:ext cx="642942" cy="6429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10800000" flipV="1">
            <a:off x="4183288" y="866692"/>
            <a:ext cx="714380" cy="5000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pic>
        <p:nvPicPr>
          <p:cNvPr id="17" name="Рисунок 16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6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251" y="2665333"/>
            <a:ext cx="3596322" cy="217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906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5"/>
            <a:ext cx="9141143" cy="686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4808" y="653365"/>
            <a:ext cx="52938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Складки, карманы и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 ровненький кант -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Платье красивое сшил ...</a:t>
            </a:r>
            <a:r>
              <a:rPr lang="ru-RU" sz="2400" b="1" dirty="0" smtClean="0">
                <a:solidFill>
                  <a:srgbClr val="C00000"/>
                </a:solidFill>
              </a:rPr>
              <a:t>музыкант?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5" name="Солнце 4"/>
          <p:cNvSpPr/>
          <p:nvPr/>
        </p:nvSpPr>
        <p:spPr>
          <a:xfrm>
            <a:off x="6948264" y="152324"/>
            <a:ext cx="1914532" cy="1928802"/>
          </a:xfrm>
          <a:prstGeom prst="sun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Ответ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8" name="Picture 3" descr="D:\Каталог картинок\С\BIT04~17 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355828"/>
            <a:ext cx="3071834" cy="3071834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3217" r="816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96" r="16682"/>
          <a:stretch/>
        </p:blipFill>
        <p:spPr bwMode="auto">
          <a:xfrm>
            <a:off x="4932040" y="2132293"/>
            <a:ext cx="2347415" cy="3959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портниха_копия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283820" y="1622826"/>
            <a:ext cx="3340903" cy="47268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0571" y="653365"/>
            <a:ext cx="2098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Портниха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6200000" flipH="1">
            <a:off x="4249100" y="1253529"/>
            <a:ext cx="642942" cy="6429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10800000" flipV="1">
            <a:off x="4213381" y="1407661"/>
            <a:ext cx="714380" cy="5000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pic>
        <p:nvPicPr>
          <p:cNvPr id="14" name="Рисунок 13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4" b="100000" l="0" r="993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84093"/>
            <a:ext cx="2351754" cy="151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463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5"/>
            <a:ext cx="9141143" cy="686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3772" y="549156"/>
            <a:ext cx="66437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Варит кашу и бульон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 Добрый, толстый ...</a:t>
            </a:r>
            <a:r>
              <a:rPr lang="en-US" sz="2400" b="1" dirty="0" smtClean="0">
                <a:solidFill>
                  <a:srgbClr val="002060"/>
                </a:solidFill>
              </a:rPr>
              <a:t>  </a:t>
            </a:r>
            <a:r>
              <a:rPr lang="ru-RU" sz="2400" b="1" dirty="0" smtClean="0">
                <a:solidFill>
                  <a:srgbClr val="C00000"/>
                </a:solidFill>
              </a:rPr>
              <a:t>почтальон?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5" name="Солнце 4"/>
          <p:cNvSpPr/>
          <p:nvPr/>
        </p:nvSpPr>
        <p:spPr>
          <a:xfrm>
            <a:off x="6948264" y="152324"/>
            <a:ext cx="1914532" cy="1928802"/>
          </a:xfrm>
          <a:prstGeom prst="sun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Ответ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0072" y="733822"/>
            <a:ext cx="1500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/>
              </a:rPr>
              <a:t>Повар</a:t>
            </a:r>
            <a:endParaRPr lang="ru-RU" sz="3600" b="1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08738"/>
            <a:ext cx="6541740" cy="403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POSTM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0776" y="2173811"/>
            <a:ext cx="3241264" cy="4173540"/>
          </a:xfrm>
          <a:prstGeom prst="rect">
            <a:avLst/>
          </a:prstGeom>
          <a:noFill/>
        </p:spPr>
      </p:pic>
      <p:pic>
        <p:nvPicPr>
          <p:cNvPr id="6" name="Рисунок 5" descr="2a511eeb0c2a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763432" y="1809588"/>
            <a:ext cx="2958075" cy="4437112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3759637" y="793559"/>
            <a:ext cx="642942" cy="6429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10800000" flipV="1">
            <a:off x="3688199" y="850139"/>
            <a:ext cx="714380" cy="5000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 descr="6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8552095" y="6210000"/>
            <a:ext cx="648000" cy="648000"/>
          </a:xfrm>
          <a:prstGeom prst="rect">
            <a:avLst/>
          </a:prstGeom>
        </p:spPr>
      </p:pic>
      <p:pic>
        <p:nvPicPr>
          <p:cNvPr id="13" name="Рисунок 12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8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" y="23095"/>
            <a:ext cx="9180512" cy="686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73870" y="1470380"/>
            <a:ext cx="66967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FF0000"/>
                </a:solidFill>
              </a:rPr>
              <a:t>    ПРОФЕССИЯ </a:t>
            </a:r>
          </a:p>
          <a:p>
            <a:r>
              <a:rPr lang="ru-RU" sz="4400" b="1" i="1" dirty="0">
                <a:solidFill>
                  <a:srgbClr val="FF0000"/>
                </a:solidFill>
              </a:rPr>
              <a:t> </a:t>
            </a:r>
            <a:r>
              <a:rPr lang="ru-RU" sz="4400" b="1" i="1" dirty="0" smtClean="0">
                <a:solidFill>
                  <a:srgbClr val="FF0000"/>
                </a:solidFill>
              </a:rPr>
              <a:t>                ПАРИКМАХЕР</a:t>
            </a:r>
            <a:endParaRPr lang="ru-RU" sz="4400" b="1" i="1" dirty="0">
              <a:solidFill>
                <a:srgbClr val="FF0000"/>
              </a:solidFill>
            </a:endParaRPr>
          </a:p>
        </p:txBody>
      </p:sp>
      <p:pic>
        <p:nvPicPr>
          <p:cNvPr id="7" name="Picture 4" descr="D:\MD\картинки\профессии)\daa8cda102cc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10220" y="2382015"/>
            <a:ext cx="3285715" cy="3999313"/>
          </a:xfrm>
          <a:prstGeom prst="rect">
            <a:avLst/>
          </a:prstGeom>
          <a:noFill/>
        </p:spPr>
      </p:pic>
      <p:pic>
        <p:nvPicPr>
          <p:cNvPr id="8" name="Рисунок 7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88677" y="345559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i="1" dirty="0">
                <a:solidFill>
                  <a:srgbClr val="FF0066"/>
                </a:solidFill>
              </a:rPr>
              <a:t>Дайте ножницы, расчёску,</a:t>
            </a:r>
          </a:p>
          <a:p>
            <a:r>
              <a:rPr lang="ru-RU" sz="2400" i="1" dirty="0">
                <a:solidFill>
                  <a:srgbClr val="FF0066"/>
                </a:solidFill>
              </a:rPr>
              <a:t> Он вам сделает причёску.</a:t>
            </a:r>
          </a:p>
          <a:p>
            <a:r>
              <a:rPr lang="ru-RU" sz="2400" i="1" dirty="0">
                <a:solidFill>
                  <a:srgbClr val="FF0066"/>
                </a:solidFill>
              </a:rPr>
              <a:t> Парикмахер непременно</a:t>
            </a:r>
          </a:p>
          <a:p>
            <a:r>
              <a:rPr lang="ru-RU" sz="2400" i="1" dirty="0">
                <a:solidFill>
                  <a:srgbClr val="FF0066"/>
                </a:solidFill>
              </a:rPr>
              <a:t> Подстрижёт вас современно.</a:t>
            </a:r>
          </a:p>
        </p:txBody>
      </p:sp>
      <p:pic>
        <p:nvPicPr>
          <p:cNvPr id="9" name="Рисунок 8" descr="9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3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8" y="-31653"/>
            <a:ext cx="9144000" cy="6890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45235" y="2458630"/>
            <a:ext cx="49909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«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Столько есть профессий разных,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Все их нам не перечесть…»</a:t>
            </a:r>
            <a:endParaRPr lang="ru-RU" sz="2000" b="1" dirty="0">
              <a:solidFill>
                <a:srgbClr val="0070C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250" b="90250" l="44090" r="600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4" t="57851" r="39649" b="9641"/>
          <a:stretch/>
        </p:blipFill>
        <p:spPr bwMode="auto">
          <a:xfrm>
            <a:off x="689849" y="4229824"/>
            <a:ext cx="1483913" cy="217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5" b="37375" l="19512" r="361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70" t="8761" r="63979" b="62032"/>
          <a:stretch/>
        </p:blipFill>
        <p:spPr bwMode="auto">
          <a:xfrm>
            <a:off x="7036790" y="4176357"/>
            <a:ext cx="1609471" cy="222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4351" y="5466049"/>
            <a:ext cx="2081695" cy="156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586" y="305463"/>
            <a:ext cx="1601755" cy="120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33" b="31500" l="40125" r="5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49" t="8866" r="41403" b="68130"/>
          <a:stretch/>
        </p:blipFill>
        <p:spPr bwMode="auto">
          <a:xfrm>
            <a:off x="10334188" y="5444311"/>
            <a:ext cx="1503910" cy="140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54" b="100000" l="1429" r="98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13" y="580522"/>
            <a:ext cx="1633700" cy="148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70" b="92464" l="52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438"/>
          <a:stretch/>
        </p:blipFill>
        <p:spPr bwMode="auto">
          <a:xfrm>
            <a:off x="7036223" y="2617083"/>
            <a:ext cx="1596319" cy="128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781" y="4132678"/>
            <a:ext cx="1277497" cy="1710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118" y="3356992"/>
            <a:ext cx="2234964" cy="130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r="6008" b="8762"/>
          <a:stretch/>
        </p:blipFill>
        <p:spPr bwMode="auto">
          <a:xfrm>
            <a:off x="10052395" y="2392870"/>
            <a:ext cx="1964135" cy="130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1502" r="957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4824" y="1116771"/>
            <a:ext cx="1383247" cy="135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882" l="0" r="992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49" y="547338"/>
            <a:ext cx="1364669" cy="182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460" b="83046" l="1187" r="946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42" b="18470"/>
          <a:stretch/>
        </p:blipFill>
        <p:spPr bwMode="auto">
          <a:xfrm>
            <a:off x="2698392" y="4787453"/>
            <a:ext cx="1887176" cy="15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pic>
        <p:nvPicPr>
          <p:cNvPr id="21" name="Рисунок 20" descr="73679.png"/>
          <p:cNvPicPr>
            <a:picLocks noChangeAspect="1"/>
          </p:cNvPicPr>
          <p:nvPr/>
        </p:nvPicPr>
        <p:blipFill>
          <a:blip r:embed="rId24" cstate="email"/>
          <a:srcRect/>
          <a:stretch>
            <a:fillRect/>
          </a:stretch>
        </p:blipFill>
        <p:spPr>
          <a:xfrm>
            <a:off x="5200179" y="613261"/>
            <a:ext cx="1157787" cy="1512136"/>
          </a:xfrm>
          <a:prstGeom prst="rect">
            <a:avLst/>
          </a:prstGeom>
        </p:spPr>
      </p:pic>
      <p:sp>
        <p:nvSpPr>
          <p:cNvPr id="23" name="Прямоугольник 22">
            <a:hlinkClick r:id="rId25" action="ppaction://hlinksldjump"/>
          </p:cNvPr>
          <p:cNvSpPr/>
          <p:nvPr/>
        </p:nvSpPr>
        <p:spPr>
          <a:xfrm>
            <a:off x="8563112" y="3176"/>
            <a:ext cx="580887" cy="6243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67" b="100000" l="0" r="984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21" y="2512719"/>
            <a:ext cx="1560561" cy="1619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 bwMode="auto">
          <a:xfrm>
            <a:off x="-2628800" y="2925009"/>
            <a:ext cx="1773727" cy="119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98824" l="0" r="984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520" y="4824578"/>
            <a:ext cx="1629011" cy="147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740" b="90508" l="0" r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94" r="50000" b="11771"/>
          <a:stretch/>
        </p:blipFill>
        <p:spPr bwMode="auto">
          <a:xfrm>
            <a:off x="2922842" y="472544"/>
            <a:ext cx="1438275" cy="179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hlinkClick r:id="rId25" action="ppaction://hlinksldjump"/>
          </p:cNvPr>
          <p:cNvSpPr/>
          <p:nvPr/>
        </p:nvSpPr>
        <p:spPr>
          <a:xfrm>
            <a:off x="0" y="3174"/>
            <a:ext cx="8563111" cy="685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олнце 23"/>
          <p:cNvSpPr>
            <a:spLocks noChangeAspect="1"/>
          </p:cNvSpPr>
          <p:nvPr/>
        </p:nvSpPr>
        <p:spPr>
          <a:xfrm>
            <a:off x="8590676" y="6309376"/>
            <a:ext cx="500271" cy="504000"/>
          </a:xfrm>
          <a:prstGeom prst="su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2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6" y="-4289"/>
            <a:ext cx="9144000" cy="686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97" y="960348"/>
            <a:ext cx="1692088" cy="167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D:\MD\картинки\профессии)\daa8cda102cc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379941" y="960348"/>
            <a:ext cx="2151260" cy="2618474"/>
          </a:xfrm>
          <a:prstGeom prst="rect">
            <a:avLst/>
          </a:prstGeom>
          <a:noFill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892305"/>
            <a:ext cx="1546418" cy="154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688" y="3933056"/>
            <a:ext cx="1787352" cy="178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2" y="907242"/>
            <a:ext cx="1455452" cy="145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1" y="2910079"/>
            <a:ext cx="1711203" cy="171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9" t="-2145" r="18689"/>
          <a:stretch/>
        </p:blipFill>
        <p:spPr bwMode="auto">
          <a:xfrm>
            <a:off x="3800731" y="4060794"/>
            <a:ext cx="1569674" cy="167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3167" r="97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651" y="4333371"/>
            <a:ext cx="2270170" cy="227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5" r="6004"/>
          <a:stretch/>
        </p:blipFill>
        <p:spPr bwMode="auto">
          <a:xfrm>
            <a:off x="684496" y="4773036"/>
            <a:ext cx="2121554" cy="1430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72865" y="498683"/>
            <a:ext cx="3829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Игра </a:t>
            </a:r>
            <a:r>
              <a:rPr lang="ru-RU" sz="2400" b="1" dirty="0" smtClean="0">
                <a:solidFill>
                  <a:srgbClr val="FF0000"/>
                </a:solidFill>
              </a:rPr>
              <a:t>«</a:t>
            </a:r>
            <a:r>
              <a:rPr lang="ru-RU" sz="2400" b="1" dirty="0" smtClean="0">
                <a:solidFill>
                  <a:srgbClr val="FF0000"/>
                </a:solidFill>
              </a:rPr>
              <a:t>Кому </a:t>
            </a:r>
            <a:r>
              <a:rPr lang="ru-RU" sz="2400" b="1" dirty="0" smtClean="0">
                <a:solidFill>
                  <a:srgbClr val="FF0000"/>
                </a:solidFill>
              </a:rPr>
              <a:t>что нужно?»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7" name="Рисунок 16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pic>
        <p:nvPicPr>
          <p:cNvPr id="20" name="Рисунок 19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3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2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2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22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22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2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2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2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22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2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8" y="-27384"/>
            <a:ext cx="9144000" cy="686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1" y="739920"/>
            <a:ext cx="29523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Всё </a:t>
            </a:r>
            <a:r>
              <a:rPr lang="ru-RU" sz="2000" b="1" dirty="0">
                <a:solidFill>
                  <a:srgbClr val="FF0000"/>
                </a:solidFill>
              </a:rPr>
              <a:t>она по </a:t>
            </a:r>
            <a:r>
              <a:rPr lang="ru-RU" sz="2000" b="1" dirty="0" smtClean="0">
                <a:solidFill>
                  <a:srgbClr val="FF0000"/>
                </a:solidFill>
              </a:rPr>
              <a:t>волосам</a:t>
            </a:r>
            <a:endParaRPr lang="ru-RU" sz="2000" b="1" dirty="0">
              <a:solidFill>
                <a:srgbClr val="FF0000"/>
              </a:solidFill>
            </a:endParaRPr>
          </a:p>
          <a:p>
            <a:r>
              <a:rPr lang="ru-RU" sz="2000" b="1" dirty="0" smtClean="0">
                <a:solidFill>
                  <a:srgbClr val="FF0000"/>
                </a:solidFill>
              </a:rPr>
              <a:t>Ходит </a:t>
            </a:r>
            <a:r>
              <a:rPr lang="ru-RU" sz="2000" b="1" dirty="0">
                <a:solidFill>
                  <a:srgbClr val="FF0000"/>
                </a:solidFill>
              </a:rPr>
              <a:t>тут и ходит там,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Где </a:t>
            </a:r>
            <a:r>
              <a:rPr lang="ru-RU" sz="2000" b="1" dirty="0" smtClean="0">
                <a:solidFill>
                  <a:srgbClr val="FF0000"/>
                </a:solidFill>
              </a:rPr>
              <a:t>проходит </a:t>
            </a:r>
            <a:r>
              <a:rPr lang="ru-RU" sz="2000" b="1" dirty="0">
                <a:solidFill>
                  <a:srgbClr val="FF0000"/>
                </a:solidFill>
              </a:rPr>
              <a:t>не </a:t>
            </a:r>
            <a:r>
              <a:rPr lang="ru-RU" sz="2000" b="1" dirty="0" smtClean="0">
                <a:solidFill>
                  <a:srgbClr val="FF0000"/>
                </a:solidFill>
              </a:rPr>
              <a:t>спеша,</a:t>
            </a:r>
            <a:endParaRPr lang="ru-RU" sz="2000" b="1" dirty="0">
              <a:solidFill>
                <a:srgbClr val="FF0000"/>
              </a:solidFill>
            </a:endParaRPr>
          </a:p>
          <a:p>
            <a:r>
              <a:rPr lang="ru-RU" sz="2000" b="1" dirty="0" smtClean="0">
                <a:solidFill>
                  <a:srgbClr val="FF0000"/>
                </a:solidFill>
              </a:rPr>
              <a:t>Там </a:t>
            </a:r>
            <a:r>
              <a:rPr lang="ru-RU" sz="2000" b="1" dirty="0" smtClean="0">
                <a:solidFill>
                  <a:srgbClr val="FF0000"/>
                </a:solidFill>
              </a:rPr>
              <a:t>причёска </a:t>
            </a:r>
            <a:r>
              <a:rPr lang="ru-RU" sz="2000" b="1" dirty="0">
                <a:solidFill>
                  <a:srgbClr val="FF0000"/>
                </a:solidFill>
              </a:rPr>
              <a:t>хороша!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999832"/>
            <a:ext cx="201622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252" y="2219936"/>
            <a:ext cx="1981026" cy="196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pic>
        <p:nvPicPr>
          <p:cNvPr id="9" name="Рисунок 8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325492" y="4346224"/>
            <a:ext cx="34625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Много делать мы умеем: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Стричь, кроить и вырезать.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Не играйте с нами, дети: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Можем больно наказать!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76672"/>
            <a:ext cx="2051347" cy="205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417240" y="2708920"/>
            <a:ext cx="370473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FF0000"/>
                </a:solidFill>
              </a:rPr>
              <a:t>В этом маленьком предмете</a:t>
            </a:r>
          </a:p>
          <a:p>
            <a:pPr lvl="0"/>
            <a:r>
              <a:rPr lang="ru-RU" sz="2000" b="1" dirty="0">
                <a:solidFill>
                  <a:srgbClr val="FF0000"/>
                </a:solidFill>
              </a:rPr>
              <a:t>Поселился </a:t>
            </a:r>
            <a:r>
              <a:rPr lang="ru-RU" sz="2000" b="1" dirty="0" smtClean="0">
                <a:solidFill>
                  <a:srgbClr val="FF0000"/>
                </a:solidFill>
              </a:rPr>
              <a:t>тёплый ветер.</a:t>
            </a:r>
            <a:endParaRPr lang="ru-RU" sz="2000" b="1" dirty="0">
              <a:solidFill>
                <a:srgbClr val="FF0000"/>
              </a:solidFill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63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8" y="-27384"/>
            <a:ext cx="9144000" cy="686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988" y="1176234"/>
            <a:ext cx="1705668" cy="1172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58" y="1133066"/>
            <a:ext cx="1663717" cy="1143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D:\MD\картинки\профессии)\daa8cda102cc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505448" y="1139092"/>
            <a:ext cx="2002656" cy="2437596"/>
          </a:xfrm>
          <a:prstGeom prst="rect">
            <a:avLst/>
          </a:prstGeom>
          <a:noFill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341" y="3177299"/>
            <a:ext cx="1619315" cy="121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347" y="4122828"/>
            <a:ext cx="1119351" cy="165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70" y="3061591"/>
            <a:ext cx="1422768" cy="1445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396" y="4641941"/>
            <a:ext cx="1561207" cy="160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92" y="4706217"/>
            <a:ext cx="1401469" cy="1448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04075" y="404664"/>
            <a:ext cx="3021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solidFill>
                  <a:srgbClr val="FF0000"/>
                </a:solidFill>
              </a:rPr>
              <a:t>Игра «Кто лишний?»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6" name="Рисунок 15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pic>
        <p:nvPicPr>
          <p:cNvPr id="14" name="Рисунок 13" descr="6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8553588" y="6179719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3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3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3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3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33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33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3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133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33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74"/>
            <a:ext cx="9146465" cy="68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D:\MD\картинки\профессии)\мал с тортом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71600" y="1916832"/>
            <a:ext cx="2232248" cy="37493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71800" y="980728"/>
            <a:ext cx="54726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FF0000"/>
                </a:solidFill>
              </a:rPr>
              <a:t>    </a:t>
            </a:r>
            <a:r>
              <a:rPr lang="ru-RU" sz="4400" b="1" i="1" dirty="0" smtClean="0">
                <a:solidFill>
                  <a:srgbClr val="0070C0"/>
                </a:solidFill>
              </a:rPr>
              <a:t>ПРОФЕССИЯ </a:t>
            </a:r>
          </a:p>
          <a:p>
            <a:r>
              <a:rPr lang="ru-RU" sz="4400" b="1" i="1" dirty="0" smtClean="0">
                <a:solidFill>
                  <a:srgbClr val="0070C0"/>
                </a:solidFill>
              </a:rPr>
              <a:t>                         ПОВАР</a:t>
            </a:r>
            <a:endParaRPr lang="ru-RU" sz="4400" b="1" i="1" dirty="0">
              <a:solidFill>
                <a:srgbClr val="0070C0"/>
              </a:solidFill>
            </a:endParaRPr>
          </a:p>
        </p:txBody>
      </p:sp>
      <p:pic>
        <p:nvPicPr>
          <p:cNvPr id="6" name="Рисунок 5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95936" y="3437636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</a:rPr>
              <a:t>Дайте повару продукты:</a:t>
            </a:r>
          </a:p>
          <a:p>
            <a:r>
              <a:rPr lang="ru-RU" sz="2400" b="1" i="1" dirty="0">
                <a:solidFill>
                  <a:srgbClr val="002060"/>
                </a:solidFill>
              </a:rPr>
              <a:t> Мясо птицы, сухофрукты,</a:t>
            </a:r>
          </a:p>
          <a:p>
            <a:r>
              <a:rPr lang="ru-RU" sz="2400" b="1" i="1" dirty="0">
                <a:solidFill>
                  <a:srgbClr val="002060"/>
                </a:solidFill>
              </a:rPr>
              <a:t> Рис, картофель… И тогда</a:t>
            </a:r>
          </a:p>
          <a:p>
            <a:r>
              <a:rPr lang="ru-RU" sz="2400" b="1" i="1" dirty="0">
                <a:solidFill>
                  <a:srgbClr val="002060"/>
                </a:solidFill>
              </a:rPr>
              <a:t> Ждёт вас вкусная еда.</a:t>
            </a:r>
          </a:p>
        </p:txBody>
      </p:sp>
      <p:pic>
        <p:nvPicPr>
          <p:cNvPr id="7" name="Рисунок 6" descr="94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3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74"/>
            <a:ext cx="9146465" cy="68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88211" y="476672"/>
            <a:ext cx="36349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70C0"/>
                </a:solidFill>
              </a:rPr>
              <a:t>Игра </a:t>
            </a:r>
            <a:r>
              <a:rPr lang="ru-RU" sz="2400" b="1" dirty="0">
                <a:solidFill>
                  <a:srgbClr val="0070C0"/>
                </a:solidFill>
              </a:rPr>
              <a:t>«</a:t>
            </a:r>
            <a:r>
              <a:rPr lang="ru-RU" sz="2400" b="1" dirty="0" smtClean="0">
                <a:solidFill>
                  <a:srgbClr val="0070C0"/>
                </a:solidFill>
              </a:rPr>
              <a:t>Кому </a:t>
            </a:r>
            <a:r>
              <a:rPr lang="ru-RU" sz="2400" b="1" dirty="0">
                <a:solidFill>
                  <a:srgbClr val="0070C0"/>
                </a:solidFill>
              </a:rPr>
              <a:t>что нужно?»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182" y="1289609"/>
            <a:ext cx="1561356" cy="156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:\MD\картинки\профессии)\мал с тортом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635896" y="1052736"/>
            <a:ext cx="1737263" cy="2917940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14" y="3970676"/>
            <a:ext cx="2016224" cy="134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22" y="1628799"/>
            <a:ext cx="1371366" cy="130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27"/>
          <a:stretch/>
        </p:blipFill>
        <p:spPr bwMode="auto">
          <a:xfrm>
            <a:off x="3244975" y="4054709"/>
            <a:ext cx="1328257" cy="250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999749"/>
            <a:ext cx="2485318" cy="128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pic>
        <p:nvPicPr>
          <p:cNvPr id="13" name="Рисунок 12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3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0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0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74"/>
            <a:ext cx="9146465" cy="68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04075" y="404664"/>
            <a:ext cx="3021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70C0"/>
                </a:solidFill>
              </a:rPr>
              <a:t>Игра </a:t>
            </a:r>
            <a:r>
              <a:rPr lang="ru-RU" sz="2400" b="1" dirty="0">
                <a:solidFill>
                  <a:srgbClr val="0070C0"/>
                </a:solidFill>
              </a:rPr>
              <a:t>«</a:t>
            </a:r>
            <a:r>
              <a:rPr lang="ru-RU" sz="2400" b="1" dirty="0" smtClean="0">
                <a:solidFill>
                  <a:srgbClr val="0070C0"/>
                </a:solidFill>
              </a:rPr>
              <a:t>Кто лишний?»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412776"/>
            <a:ext cx="1801192" cy="165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134960"/>
            <a:ext cx="1899587" cy="195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MD\картинки\профессии)\мал с тортом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563888" y="1052736"/>
            <a:ext cx="1872208" cy="3144596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9" y="1276847"/>
            <a:ext cx="1313054" cy="179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4" r="14381"/>
          <a:stretch/>
        </p:blipFill>
        <p:spPr bwMode="auto">
          <a:xfrm>
            <a:off x="982639" y="4186014"/>
            <a:ext cx="1528549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271" y="4368315"/>
            <a:ext cx="2034808" cy="172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pic>
        <p:nvPicPr>
          <p:cNvPr id="12" name="Рисунок 11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0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0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74"/>
            <a:ext cx="9146465" cy="68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7" y="1800485"/>
            <a:ext cx="2651475" cy="163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01899"/>
            <a:ext cx="2232248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34" y="4144395"/>
            <a:ext cx="2093218" cy="209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894" y="1501899"/>
            <a:ext cx="2780242" cy="324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8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258" y="4295310"/>
            <a:ext cx="2149666" cy="179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804075" y="404664"/>
            <a:ext cx="4491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70C0"/>
                </a:solidFill>
              </a:rPr>
              <a:t>Игра </a:t>
            </a:r>
            <a:r>
              <a:rPr lang="ru-RU" sz="2400" b="1" dirty="0" smtClean="0">
                <a:solidFill>
                  <a:srgbClr val="0070C0"/>
                </a:solidFill>
              </a:rPr>
              <a:t>«Подбери головной убор»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1" name="Рисунок 10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pic>
        <p:nvPicPr>
          <p:cNvPr id="12" name="Рисунок 11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0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74"/>
            <a:ext cx="9146465" cy="68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90006" y="404664"/>
            <a:ext cx="26452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70C0"/>
                </a:solidFill>
              </a:rPr>
              <a:t>Игра </a:t>
            </a:r>
            <a:r>
              <a:rPr lang="ru-RU" sz="2400" b="1" dirty="0" smtClean="0">
                <a:solidFill>
                  <a:srgbClr val="0070C0"/>
                </a:solidFill>
              </a:rPr>
              <a:t>«Варим щи»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552" y="866329"/>
            <a:ext cx="2392768" cy="246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58" y="1124744"/>
            <a:ext cx="157605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69" y="3218552"/>
            <a:ext cx="1244618" cy="121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718" y="5257785"/>
            <a:ext cx="1528353" cy="103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182" y="1039395"/>
            <a:ext cx="1057178" cy="109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864" y="4819312"/>
            <a:ext cx="1304873" cy="1304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44" y="5257784"/>
            <a:ext cx="1387476" cy="103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9692" r="96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952" y="2780928"/>
            <a:ext cx="21621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054" y="3200063"/>
            <a:ext cx="24288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pic>
        <p:nvPicPr>
          <p:cNvPr id="17" name="Рисунок 16" descr="6.png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8517127" y="6165376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7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0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5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D:\MD\картинки\профессии)\6a11c92917e7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436656" y="1196752"/>
            <a:ext cx="3113333" cy="417646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83568" y="1207217"/>
            <a:ext cx="54726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FF0000"/>
                </a:solidFill>
              </a:rPr>
              <a:t>    </a:t>
            </a:r>
            <a:r>
              <a:rPr lang="ru-RU" sz="4400" b="1" i="1" dirty="0" smtClean="0">
                <a:solidFill>
                  <a:srgbClr val="7030A0"/>
                </a:solidFill>
              </a:rPr>
              <a:t>ПРОФЕССИЯ </a:t>
            </a:r>
          </a:p>
          <a:p>
            <a:r>
              <a:rPr lang="ru-RU" sz="4400" b="1" i="1" dirty="0" smtClean="0">
                <a:solidFill>
                  <a:srgbClr val="7030A0"/>
                </a:solidFill>
              </a:rPr>
              <a:t>                    ДОКТОР</a:t>
            </a:r>
            <a:endParaRPr lang="ru-RU" sz="4400" b="1" i="1" dirty="0">
              <a:solidFill>
                <a:srgbClr val="7030A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684568" y="422763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Я врачом, наверно, буду</a:t>
            </a:r>
            <a:r>
              <a:rPr lang="ru-RU" dirty="0" smtClean="0"/>
              <a:t>,</a:t>
            </a:r>
          </a:p>
          <a:p>
            <a:r>
              <a:rPr lang="ru-RU" dirty="0" smtClean="0"/>
              <a:t>Стану </a:t>
            </a:r>
            <a:r>
              <a:rPr lang="ru-RU" dirty="0"/>
              <a:t>я лечить людей</a:t>
            </a:r>
            <a:r>
              <a:rPr lang="ru-RU" dirty="0" smtClean="0"/>
              <a:t>!</a:t>
            </a:r>
          </a:p>
          <a:p>
            <a:r>
              <a:rPr lang="ru-RU" dirty="0" smtClean="0"/>
              <a:t>Буду </a:t>
            </a:r>
            <a:r>
              <a:rPr lang="ru-RU" dirty="0"/>
              <a:t>ездить я </a:t>
            </a:r>
            <a:r>
              <a:rPr lang="ru-RU" dirty="0" smtClean="0"/>
              <a:t>повсюду</a:t>
            </a:r>
          </a:p>
          <a:p>
            <a:r>
              <a:rPr lang="ru-RU" dirty="0" smtClean="0"/>
              <a:t>И </a:t>
            </a:r>
            <a:r>
              <a:rPr lang="ru-RU" dirty="0"/>
              <a:t>спасать больных детей! Оригинал :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64656" y="2924944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i="1" dirty="0">
                <a:solidFill>
                  <a:srgbClr val="002060"/>
                </a:solidFill>
              </a:rPr>
              <a:t>Простудился мальчик Шура</a:t>
            </a:r>
            <a:r>
              <a:rPr lang="ru-RU" sz="2400" i="1" dirty="0" smtClean="0">
                <a:solidFill>
                  <a:srgbClr val="002060"/>
                </a:solidFill>
              </a:rPr>
              <a:t>.</a:t>
            </a:r>
            <a:endParaRPr lang="ru-RU" sz="2400" i="1" dirty="0">
              <a:solidFill>
                <a:srgbClr val="002060"/>
              </a:solidFill>
            </a:endParaRPr>
          </a:p>
          <a:p>
            <a:r>
              <a:rPr lang="ru-RU" sz="2400" i="1" dirty="0">
                <a:solidFill>
                  <a:srgbClr val="002060"/>
                </a:solidFill>
              </a:rPr>
              <a:t>Поднялась температура</a:t>
            </a:r>
            <a:r>
              <a:rPr lang="ru-RU" sz="2400" i="1" dirty="0" smtClean="0">
                <a:solidFill>
                  <a:srgbClr val="002060"/>
                </a:solidFill>
              </a:rPr>
              <a:t>.</a:t>
            </a:r>
            <a:endParaRPr lang="ru-RU" sz="2400" i="1" dirty="0">
              <a:solidFill>
                <a:srgbClr val="002060"/>
              </a:solidFill>
            </a:endParaRPr>
          </a:p>
          <a:p>
            <a:r>
              <a:rPr lang="ru-RU" sz="2400" i="1" dirty="0">
                <a:solidFill>
                  <a:srgbClr val="002060"/>
                </a:solidFill>
              </a:rPr>
              <a:t>У него неважный вид</a:t>
            </a:r>
            <a:r>
              <a:rPr lang="ru-RU" sz="2400" i="1" dirty="0" smtClean="0">
                <a:solidFill>
                  <a:srgbClr val="002060"/>
                </a:solidFill>
              </a:rPr>
              <a:t>…</a:t>
            </a:r>
            <a:endParaRPr lang="ru-RU" sz="2400" i="1" dirty="0">
              <a:solidFill>
                <a:srgbClr val="002060"/>
              </a:solidFill>
            </a:endParaRPr>
          </a:p>
          <a:p>
            <a:r>
              <a:rPr lang="ru-RU" sz="2400" i="1" dirty="0">
                <a:solidFill>
                  <a:srgbClr val="002060"/>
                </a:solidFill>
              </a:rPr>
              <a:t>И на помощь врач спешит</a:t>
            </a:r>
            <a:r>
              <a:rPr lang="ru-RU" sz="2400" i="1" dirty="0" smtClean="0">
                <a:solidFill>
                  <a:srgbClr val="002060"/>
                </a:solidFill>
              </a:rPr>
              <a:t>.</a:t>
            </a:r>
            <a:endParaRPr lang="ru-RU" sz="2400" i="1" dirty="0">
              <a:solidFill>
                <a:srgbClr val="002060"/>
              </a:solidFill>
            </a:endParaRPr>
          </a:p>
          <a:p>
            <a:r>
              <a:rPr lang="ru-RU" sz="2400" i="1" dirty="0">
                <a:solidFill>
                  <a:srgbClr val="002060"/>
                </a:solidFill>
              </a:rPr>
              <a:t>Чтобы снять </a:t>
            </a:r>
            <a:r>
              <a:rPr lang="ru-RU" sz="2400" i="1" dirty="0" smtClean="0">
                <a:solidFill>
                  <a:srgbClr val="002060"/>
                </a:solidFill>
              </a:rPr>
              <a:t>температуру</a:t>
            </a:r>
            <a:endParaRPr lang="ru-RU" sz="2400" i="1" dirty="0">
              <a:solidFill>
                <a:srgbClr val="002060"/>
              </a:solidFill>
            </a:endParaRPr>
          </a:p>
          <a:p>
            <a:r>
              <a:rPr lang="ru-RU" sz="2400" i="1" dirty="0">
                <a:solidFill>
                  <a:srgbClr val="002060"/>
                </a:solidFill>
              </a:rPr>
              <a:t>Доктор выпишет микстуру</a:t>
            </a:r>
            <a:r>
              <a:rPr lang="ru-RU" sz="2400" i="1" dirty="0" smtClean="0">
                <a:solidFill>
                  <a:srgbClr val="002060"/>
                </a:solidFill>
              </a:rPr>
              <a:t>.</a:t>
            </a:r>
            <a:endParaRPr lang="ru-RU" sz="2400" i="1" dirty="0">
              <a:solidFill>
                <a:srgbClr val="002060"/>
              </a:solidFill>
            </a:endParaRPr>
          </a:p>
          <a:p>
            <a:r>
              <a:rPr lang="ru-RU" sz="2400" i="1" dirty="0">
                <a:solidFill>
                  <a:srgbClr val="002060"/>
                </a:solidFill>
              </a:rPr>
              <a:t>Улыбнется: «Будь здоров</a:t>
            </a:r>
            <a:r>
              <a:rPr lang="ru-RU" sz="2400" i="1" dirty="0" smtClean="0">
                <a:solidFill>
                  <a:srgbClr val="002060"/>
                </a:solidFill>
              </a:rPr>
              <a:t>!»</a:t>
            </a:r>
            <a:endParaRPr lang="ru-RU" sz="2400" i="1" dirty="0">
              <a:solidFill>
                <a:srgbClr val="002060"/>
              </a:solidFill>
            </a:endParaRPr>
          </a:p>
          <a:p>
            <a:r>
              <a:rPr lang="ru-RU" sz="2400" i="1" dirty="0">
                <a:solidFill>
                  <a:srgbClr val="002060"/>
                </a:solidFill>
              </a:rPr>
              <a:t>Нам никак без докторов</a:t>
            </a:r>
            <a:r>
              <a:rPr lang="ru-RU" sz="2400" i="1" dirty="0" smtClean="0">
                <a:solidFill>
                  <a:srgbClr val="002060"/>
                </a:solidFill>
              </a:rPr>
              <a:t>!</a:t>
            </a:r>
            <a:endParaRPr lang="ru-RU" sz="2400" i="1" dirty="0">
              <a:solidFill>
                <a:srgbClr val="002060"/>
              </a:solidFill>
            </a:endParaRPr>
          </a:p>
        </p:txBody>
      </p:sp>
      <p:pic>
        <p:nvPicPr>
          <p:cNvPr id="8" name="Рисунок 7" descr="9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pic>
        <p:nvPicPr>
          <p:cNvPr id="9" name="Рисунок 8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5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9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804075" y="404664"/>
            <a:ext cx="48842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70C0"/>
                </a:solidFill>
              </a:rPr>
              <a:t>Игра </a:t>
            </a:r>
            <a:r>
              <a:rPr lang="ru-RU" sz="2400" b="1" dirty="0" smtClean="0">
                <a:solidFill>
                  <a:srgbClr val="0070C0"/>
                </a:solidFill>
              </a:rPr>
              <a:t>«Что у доктора в чемодане?»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681" y="899519"/>
            <a:ext cx="2227506" cy="2227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412777"/>
            <a:ext cx="1602208" cy="140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3399" r="90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85" r="6004"/>
          <a:stretch/>
        </p:blipFill>
        <p:spPr bwMode="auto">
          <a:xfrm>
            <a:off x="901290" y="4530390"/>
            <a:ext cx="2121554" cy="1430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65" y="3284984"/>
            <a:ext cx="2059549" cy="112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30" y="1794100"/>
            <a:ext cx="1666156" cy="133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83" b="100000" l="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386" y="3626738"/>
            <a:ext cx="2034256" cy="1485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24" b="100000" l="50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061" y="5080520"/>
            <a:ext cx="2485318" cy="128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18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0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0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74944" cy="688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7-конечная звезда 19">
            <a:hlinkClick r:id="rId4" action="ppaction://hlinksldjump"/>
          </p:cNvPr>
          <p:cNvSpPr/>
          <p:nvPr/>
        </p:nvSpPr>
        <p:spPr>
          <a:xfrm>
            <a:off x="827584" y="3643560"/>
            <a:ext cx="2448272" cy="2305719"/>
          </a:xfrm>
          <a:prstGeom prst="star7">
            <a:avLst/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9" name="Picture 2" descr="D:\MD\картинки\профессии)\мал с тортом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648355" y="4046691"/>
            <a:ext cx="979161" cy="1644617"/>
          </a:xfrm>
          <a:prstGeom prst="rect">
            <a:avLst/>
          </a:prstGeom>
          <a:noFill/>
        </p:spPr>
      </p:pic>
      <p:sp>
        <p:nvSpPr>
          <p:cNvPr id="21" name="7-конечная звезда 20">
            <a:hlinkClick r:id="rId6" action="ppaction://hlinksldjump"/>
          </p:cNvPr>
          <p:cNvSpPr/>
          <p:nvPr/>
        </p:nvSpPr>
        <p:spPr>
          <a:xfrm>
            <a:off x="3438203" y="3704041"/>
            <a:ext cx="2448272" cy="2305719"/>
          </a:xfrm>
          <a:prstGeom prst="star7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ln w="1905"/>
              <a:solidFill>
                <a:srgbClr val="FF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5" name="Picture 4" descr="D:\MD\картинки\профессии)\daa8cda102cc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995936" y="4036136"/>
            <a:ext cx="1453463" cy="1769128"/>
          </a:xfrm>
          <a:prstGeom prst="rect">
            <a:avLst/>
          </a:prstGeom>
          <a:noFill/>
        </p:spPr>
      </p:pic>
      <p:sp>
        <p:nvSpPr>
          <p:cNvPr id="22" name="7-конечная звезда 21">
            <a:hlinkClick r:id="rId8" action="ppaction://hlinksldjump"/>
          </p:cNvPr>
          <p:cNvSpPr/>
          <p:nvPr/>
        </p:nvSpPr>
        <p:spPr>
          <a:xfrm>
            <a:off x="6084168" y="3716139"/>
            <a:ext cx="2448272" cy="2305719"/>
          </a:xfrm>
          <a:prstGeom prst="star7">
            <a:avLst/>
          </a:prstGeom>
          <a:solidFill>
            <a:srgbClr val="00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</a:t>
            </a:r>
          </a:p>
        </p:txBody>
      </p:sp>
      <p:pic>
        <p:nvPicPr>
          <p:cNvPr id="14" name="Picture 7" descr="D:\MD\картинки\профессии)\6a11c92917e7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516216" y="3933056"/>
            <a:ext cx="1365884" cy="1832302"/>
          </a:xfrm>
          <a:prstGeom prst="rect">
            <a:avLst/>
          </a:prstGeom>
          <a:noFill/>
        </p:spPr>
      </p:pic>
      <p:sp>
        <p:nvSpPr>
          <p:cNvPr id="23" name="7-конечная звезда 22">
            <a:hlinkClick r:id="rId10" action="ppaction://hlinksldjump"/>
          </p:cNvPr>
          <p:cNvSpPr/>
          <p:nvPr/>
        </p:nvSpPr>
        <p:spPr>
          <a:xfrm>
            <a:off x="755576" y="899232"/>
            <a:ext cx="2448272" cy="2305719"/>
          </a:xfrm>
          <a:prstGeom prst="star7">
            <a:avLst/>
          </a:prstGeom>
          <a:solidFill>
            <a:srgbClr val="CCCC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Игра-загадки</a:t>
            </a:r>
          </a:p>
          <a:p>
            <a:pPr algn="ctr"/>
            <a:r>
              <a:rPr lang="ru-RU" sz="1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«Отгадай профессию»</a:t>
            </a:r>
          </a:p>
        </p:txBody>
      </p:sp>
      <p:sp>
        <p:nvSpPr>
          <p:cNvPr id="24" name="7-конечная звезда 23">
            <a:hlinkClick r:id="rId11" action="ppaction://hlinksldjump"/>
          </p:cNvPr>
          <p:cNvSpPr/>
          <p:nvPr/>
        </p:nvSpPr>
        <p:spPr>
          <a:xfrm>
            <a:off x="3419872" y="888085"/>
            <a:ext cx="2448272" cy="2305719"/>
          </a:xfrm>
          <a:prstGeom prst="star7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Загадки-складки</a:t>
            </a:r>
          </a:p>
        </p:txBody>
      </p:sp>
      <p:pic>
        <p:nvPicPr>
          <p:cNvPr id="26" name="Рисунок 25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 flipH="1">
            <a:off x="8604000" y="6344383"/>
            <a:ext cx="540000" cy="540000"/>
          </a:xfrm>
          <a:prstGeom prst="rect">
            <a:avLst/>
          </a:prstGeom>
        </p:spPr>
      </p:pic>
      <p:sp>
        <p:nvSpPr>
          <p:cNvPr id="13" name="7-конечная звезда 12">
            <a:hlinkClick r:id="rId13" action="ppaction://hlinksldjump"/>
          </p:cNvPr>
          <p:cNvSpPr/>
          <p:nvPr/>
        </p:nvSpPr>
        <p:spPr>
          <a:xfrm>
            <a:off x="6162355" y="1040484"/>
            <a:ext cx="2448272" cy="2305719"/>
          </a:xfrm>
          <a:prstGeom prst="star7">
            <a:avLst/>
          </a:prstGeom>
          <a:solidFill>
            <a:srgbClr val="00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Загадки-обманки</a:t>
            </a:r>
          </a:p>
        </p:txBody>
      </p:sp>
    </p:spTree>
    <p:extLst>
      <p:ext uri="{BB962C8B-B14F-4D97-AF65-F5344CB8AC3E}">
        <p14:creationId xmlns:p14="http://schemas.microsoft.com/office/powerpoint/2010/main" val="321171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2" y="0"/>
            <a:ext cx="91382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9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pic>
        <p:nvPicPr>
          <p:cNvPr id="6" name="Рисунок 5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804075" y="404664"/>
            <a:ext cx="3021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70C0"/>
                </a:solidFill>
              </a:rPr>
              <a:t>Игра </a:t>
            </a:r>
            <a:r>
              <a:rPr lang="ru-RU" sz="2400" b="1" dirty="0">
                <a:solidFill>
                  <a:srgbClr val="0070C0"/>
                </a:solidFill>
              </a:rPr>
              <a:t>«</a:t>
            </a:r>
            <a:r>
              <a:rPr lang="ru-RU" sz="2400" b="1" dirty="0" smtClean="0">
                <a:solidFill>
                  <a:srgbClr val="0070C0"/>
                </a:solidFill>
              </a:rPr>
              <a:t>Кто лишний?»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6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26" y="1628800"/>
            <a:ext cx="1839149" cy="153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884" y="866329"/>
            <a:ext cx="1845099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827" y="4111772"/>
            <a:ext cx="1319213" cy="186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676" y="980728"/>
            <a:ext cx="1542985" cy="209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66" y="4034504"/>
            <a:ext cx="1958577" cy="20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514" y="3886944"/>
            <a:ext cx="1708993" cy="216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D:\MD\картинки\профессии)\6a11c92917e7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9771304" y="1044739"/>
            <a:ext cx="1393662" cy="1869566"/>
          </a:xfrm>
          <a:prstGeom prst="rect">
            <a:avLst/>
          </a:prstGeom>
          <a:noFill/>
        </p:spPr>
      </p:pic>
      <p:pic>
        <p:nvPicPr>
          <p:cNvPr id="13" name="Рисунок 12" descr="d386bd753aa1.png"/>
          <p:cNvPicPr>
            <a:picLocks noChangeAspect="1"/>
          </p:cNvPicPr>
          <p:nvPr/>
        </p:nvPicPr>
        <p:blipFill>
          <a:blip r:embed="rId16" cstate="email"/>
          <a:stretch>
            <a:fillRect/>
          </a:stretch>
        </p:blipFill>
        <p:spPr>
          <a:xfrm>
            <a:off x="6790676" y="3886944"/>
            <a:ext cx="1476224" cy="221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5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5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9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691680" y="404664"/>
            <a:ext cx="59779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70C0"/>
                </a:solidFill>
              </a:rPr>
              <a:t>Игра </a:t>
            </a:r>
            <a:r>
              <a:rPr lang="ru-RU" sz="2400" b="1" dirty="0" smtClean="0">
                <a:solidFill>
                  <a:srgbClr val="0070C0"/>
                </a:solidFill>
              </a:rPr>
              <a:t>«На какой машине приедет доктор?»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6" name="Рисунок 5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130" l="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43" y="998265"/>
            <a:ext cx="2624125" cy="148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176" y="998265"/>
            <a:ext cx="1845099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7" b="100000" l="0" r="99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889" y="3101021"/>
            <a:ext cx="2801888" cy="2101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059" l="0" r="99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25" y="4678761"/>
            <a:ext cx="24860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95" b="95851" l="3140" r="960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243" y="570059"/>
            <a:ext cx="2474477" cy="2858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65" b="98235" l="392" r="97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12" y="2767182"/>
            <a:ext cx="2635556" cy="175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21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41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5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94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12" l="16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732" y="1217109"/>
            <a:ext cx="1845099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7" b="96468" l="0" r="481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20" r="50000" b="3584"/>
          <a:stretch/>
        </p:blipFill>
        <p:spPr bwMode="auto">
          <a:xfrm flipH="1">
            <a:off x="899592" y="2049847"/>
            <a:ext cx="2381278" cy="3164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95" b="96923" l="3103" r="99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87165" y="2288219"/>
            <a:ext cx="2203511" cy="2963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6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8552095" y="6210000"/>
            <a:ext cx="648000" cy="64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115616" y="5192857"/>
            <a:ext cx="157767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600" b="1" dirty="0" smtClean="0">
                <a:solidFill>
                  <a:srgbClr val="FF0000"/>
                </a:solidFill>
              </a:rPr>
              <a:t>101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86772" y="5209775"/>
            <a:ext cx="156645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600" b="1" dirty="0" smtClean="0">
                <a:solidFill>
                  <a:srgbClr val="FF0000"/>
                </a:solidFill>
              </a:rPr>
              <a:t>102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82054" y="3809397"/>
            <a:ext cx="156645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600" b="1" dirty="0" smtClean="0">
                <a:solidFill>
                  <a:srgbClr val="FF0000"/>
                </a:solidFill>
              </a:rPr>
              <a:t>103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37152" y="418294"/>
            <a:ext cx="69210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solidFill>
                  <a:srgbClr val="FF0000"/>
                </a:solidFill>
              </a:rPr>
              <a:t>Единый телефон спасения 112</a:t>
            </a:r>
            <a:r>
              <a:rPr lang="ru-RU" sz="1600" b="1" dirty="0" smtClean="0">
                <a:solidFill>
                  <a:srgbClr val="0070C0"/>
                </a:solidFill>
              </a:rPr>
              <a:t> </a:t>
            </a:r>
            <a:endParaRPr lang="ru-RU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83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2276872"/>
            <a:ext cx="3600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Кто нас в садике встречает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И домой нас провожает?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С нами водит хоровод,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С нами пляшет и поёт!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На прогулку с нами ходит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И занятия проводит?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0128"/>
            <a:ext cx="3621724" cy="37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олнце 5"/>
          <p:cNvSpPr/>
          <p:nvPr/>
        </p:nvSpPr>
        <p:spPr>
          <a:xfrm>
            <a:off x="6516216" y="636102"/>
            <a:ext cx="1914532" cy="1928802"/>
          </a:xfrm>
          <a:prstGeom prst="su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Ответ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7" name="Рисунок 6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pic>
        <p:nvPicPr>
          <p:cNvPr id="8" name="Рисунок 7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087" y="1737312"/>
            <a:ext cx="3361137" cy="4500000"/>
          </a:xfrm>
          <a:prstGeom prst="snip2Diag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37483" y="920407"/>
            <a:ext cx="3000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Воспитатель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94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D:\MD\картинки\профессии)\daa8cda102cc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2988840" y="1412776"/>
            <a:ext cx="2839411" cy="345607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203848" y="2283140"/>
            <a:ext cx="35644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 pitchFamily="18" charset="0"/>
                <a:cs typeface="Times New Roman" pitchFamily="18" charset="0"/>
              </a:rPr>
              <a:t>У этой волшебницы,</a:t>
            </a:r>
            <a:endParaRPr lang="ru-RU" sz="2400" b="1" dirty="0">
              <a:solidFill>
                <a:srgbClr val="002060"/>
              </a:solidFill>
              <a:latin typeface="Times New Roman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 pitchFamily="18" charset="0"/>
                <a:cs typeface="Times New Roman" pitchFamily="18" charset="0"/>
              </a:rPr>
              <a:t>Этой художницы,</a:t>
            </a:r>
            <a:endParaRPr lang="ru-RU" sz="2400" b="1" dirty="0">
              <a:solidFill>
                <a:srgbClr val="002060"/>
              </a:solidFill>
              <a:latin typeface="Times New Roman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 pitchFamily="18" charset="0"/>
                <a:cs typeface="Times New Roman" pitchFamily="18" charset="0"/>
              </a:rPr>
              <a:t>Не кисти и краски,</a:t>
            </a:r>
            <a:endParaRPr lang="ru-RU" sz="2400" b="1" dirty="0">
              <a:solidFill>
                <a:srgbClr val="002060"/>
              </a:solidFill>
              <a:latin typeface="Times New Roman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 pitchFamily="18" charset="0"/>
                <a:cs typeface="Times New Roman" pitchFamily="18" charset="0"/>
              </a:rPr>
              <a:t>А гребень и ножницы.</a:t>
            </a:r>
            <a:endParaRPr lang="ru-RU" sz="2400" b="1" dirty="0">
              <a:solidFill>
                <a:srgbClr val="002060"/>
              </a:solidFill>
              <a:latin typeface="Times New Roman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 pitchFamily="18" charset="0"/>
                <a:cs typeface="Times New Roman" pitchFamily="18" charset="0"/>
              </a:rPr>
              <a:t>Она обладает</a:t>
            </a:r>
            <a:endParaRPr lang="ru-RU" sz="2400" b="1" dirty="0">
              <a:solidFill>
                <a:srgbClr val="002060"/>
              </a:solidFill>
              <a:latin typeface="Times New Roman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 pitchFamily="18" charset="0"/>
                <a:cs typeface="Times New Roman" pitchFamily="18" charset="0"/>
              </a:rPr>
              <a:t>Таинственной силой:</a:t>
            </a:r>
            <a:endParaRPr lang="ru-RU" sz="2400" b="1" dirty="0">
              <a:solidFill>
                <a:srgbClr val="002060"/>
              </a:solidFill>
              <a:latin typeface="Times New Roman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 pitchFamily="18" charset="0"/>
                <a:cs typeface="Times New Roman" pitchFamily="18" charset="0"/>
              </a:rPr>
              <a:t>К кому прикоснётся,</a:t>
            </a:r>
            <a:endParaRPr lang="ru-RU" sz="2400" b="1" dirty="0">
              <a:solidFill>
                <a:srgbClr val="002060"/>
              </a:solidFill>
              <a:latin typeface="Times New Roman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 pitchFamily="18" charset="0"/>
                <a:cs typeface="Times New Roman" pitchFamily="18" charset="0"/>
              </a:rPr>
              <a:t>Тот станет красивый.</a:t>
            </a:r>
            <a:endParaRPr lang="ru-RU" sz="2400" b="1" dirty="0">
              <a:solidFill>
                <a:srgbClr val="002060"/>
              </a:solidFill>
              <a:latin typeface="Times New Roman"/>
              <a:cs typeface="Arial" pitchFamily="34" charset="0"/>
            </a:endParaRPr>
          </a:p>
        </p:txBody>
      </p:sp>
      <p:pic>
        <p:nvPicPr>
          <p:cNvPr id="7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192" y="1628800"/>
            <a:ext cx="3612040" cy="45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0128"/>
            <a:ext cx="3621724" cy="37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олнце 10"/>
          <p:cNvSpPr/>
          <p:nvPr/>
        </p:nvSpPr>
        <p:spPr>
          <a:xfrm>
            <a:off x="6516216" y="636102"/>
            <a:ext cx="1914532" cy="1928802"/>
          </a:xfrm>
          <a:prstGeom prst="su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Ответ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2" name="Рисунок 11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pic>
        <p:nvPicPr>
          <p:cNvPr id="13" name="Рисунок 12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77049" y="671703"/>
            <a:ext cx="3000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Парикмахер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99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17506" y="2761498"/>
            <a:ext cx="3614734" cy="2142125"/>
          </a:xfrm>
          <a:prstGeom prst="rect">
            <a:avLst/>
          </a:prstGeom>
        </p:spPr>
        <p:txBody>
          <a:bodyPr wrap="square" lIns="3600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Скажи кто так вкусно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Готовит щи капустные,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Пахучие котлеты,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Салаты, винегреты,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Все завтраки, обеды?</a:t>
            </a:r>
          </a:p>
        </p:txBody>
      </p:sp>
      <p:pic>
        <p:nvPicPr>
          <p:cNvPr id="5" name="Содержимое 4" descr="повар.jpg"/>
          <p:cNvPicPr>
            <a:picLocks noChangeAspect="1"/>
          </p:cNvPicPr>
          <p:nvPr/>
        </p:nvPicPr>
        <p:blipFill rotWithShape="1">
          <a:blip r:embed="rId3" cstate="print">
            <a:lum bright="-10000" contrast="30000"/>
          </a:blip>
          <a:srcRect b="8495"/>
          <a:stretch/>
        </p:blipFill>
        <p:spPr>
          <a:xfrm>
            <a:off x="2987824" y="1600503"/>
            <a:ext cx="3613614" cy="46368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0128"/>
            <a:ext cx="3621724" cy="37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олнце 6"/>
          <p:cNvSpPr/>
          <p:nvPr/>
        </p:nvSpPr>
        <p:spPr>
          <a:xfrm>
            <a:off x="6516216" y="636102"/>
            <a:ext cx="1914532" cy="1928802"/>
          </a:xfrm>
          <a:prstGeom prst="su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Ответ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8" name="Рисунок 7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pic>
        <p:nvPicPr>
          <p:cNvPr id="9" name="Рисунок 8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05600" y="764704"/>
            <a:ext cx="1614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Повар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19872" y="2663262"/>
            <a:ext cx="2932360" cy="1698927"/>
          </a:xfrm>
          <a:prstGeom prst="rect">
            <a:avLst/>
          </a:prstGeom>
        </p:spPr>
        <p:txBody>
          <a:bodyPr wrap="square" lIns="3600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Она учит детишек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Читать и писать,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Природу любить 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Стариков уважать</a:t>
            </a: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</a:t>
            </a:r>
            <a:endParaRPr kumimoji="0" lang="ru-RU" sz="24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4" name="Содержимое 4" descr="учитель.jpg"/>
          <p:cNvPicPr>
            <a:picLocks noChangeAspect="1"/>
          </p:cNvPicPr>
          <p:nvPr/>
        </p:nvPicPr>
        <p:blipFill>
          <a:blip r:embed="rId3" cstate="print">
            <a:lum bright="-10000" contrast="30000"/>
          </a:blip>
          <a:stretch>
            <a:fillRect/>
          </a:stretch>
        </p:blipFill>
        <p:spPr>
          <a:xfrm>
            <a:off x="3080032" y="1665304"/>
            <a:ext cx="3612040" cy="45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олнце 6"/>
          <p:cNvSpPr/>
          <p:nvPr/>
        </p:nvSpPr>
        <p:spPr>
          <a:xfrm>
            <a:off x="6516216" y="636102"/>
            <a:ext cx="1914532" cy="1928802"/>
          </a:xfrm>
          <a:prstGeom prst="su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Ответ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0128"/>
            <a:ext cx="3621724" cy="37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pic>
        <p:nvPicPr>
          <p:cNvPr id="10" name="Рисунок 9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20851" y="764704"/>
            <a:ext cx="1843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Учитель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96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>
            <a:spLocks noChangeAspect="1"/>
          </p:cNvSpPr>
          <p:nvPr/>
        </p:nvSpPr>
        <p:spPr>
          <a:xfrm>
            <a:off x="3059832" y="2663209"/>
            <a:ext cx="3744416" cy="1698927"/>
          </a:xfrm>
          <a:prstGeom prst="rect">
            <a:avLst/>
          </a:prstGeom>
        </p:spPr>
        <p:txBody>
          <a:bodyPr wrap="square" lIns="3600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Рамы, двери, табуреты,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Полки, тумбочки, скамьи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Очень важные предметы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Руки делают мои.</a:t>
            </a:r>
          </a:p>
        </p:txBody>
      </p:sp>
      <p:sp>
        <p:nvSpPr>
          <p:cNvPr id="6" name="Солнце 5"/>
          <p:cNvSpPr/>
          <p:nvPr/>
        </p:nvSpPr>
        <p:spPr>
          <a:xfrm>
            <a:off x="6516216" y="636102"/>
            <a:ext cx="1914532" cy="1928802"/>
          </a:xfrm>
          <a:prstGeom prst="su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Ответ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0128"/>
            <a:ext cx="3621724" cy="37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Содержимое 4" descr="плотник.jpg"/>
          <p:cNvPicPr>
            <a:picLocks noChangeAspect="1"/>
          </p:cNvPicPr>
          <p:nvPr/>
        </p:nvPicPr>
        <p:blipFill>
          <a:blip r:embed="rId4" cstate="print">
            <a:lum bright="-10000" contrast="30000"/>
          </a:blip>
          <a:stretch>
            <a:fillRect/>
          </a:stretch>
        </p:blipFill>
        <p:spPr>
          <a:xfrm>
            <a:off x="3059832" y="1665304"/>
            <a:ext cx="3612040" cy="45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8496000" y="6147926"/>
            <a:ext cx="648000" cy="648000"/>
          </a:xfrm>
          <a:prstGeom prst="rect">
            <a:avLst/>
          </a:prstGeom>
        </p:spPr>
      </p:pic>
      <p:pic>
        <p:nvPicPr>
          <p:cNvPr id="13" name="Рисунок 12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H="1">
            <a:off x="7956376" y="6318001"/>
            <a:ext cx="540000" cy="54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79912" y="764704"/>
            <a:ext cx="1843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Столяр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57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7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109535" y="1884696"/>
            <a:ext cx="3384376" cy="4007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Он принёс нам телеграмму:  «Приезжаю. Ждите. Мама.»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Деду пенсию принёс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Хоть совсем не Дед Мороз.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На ногах с рассвета он. Кто же это? </a:t>
            </a: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(почтальон)</a:t>
            </a:r>
          </a:p>
        </p:txBody>
      </p:sp>
      <p:pic>
        <p:nvPicPr>
          <p:cNvPr id="6" name="Содержимое 4" descr="почтальон.jpg"/>
          <p:cNvPicPr>
            <a:picLocks noChangeAspect="1"/>
          </p:cNvPicPr>
          <p:nvPr/>
        </p:nvPicPr>
        <p:blipFill>
          <a:blip r:embed="rId3" cstate="print">
            <a:lum bright="-10000" contrast="30000"/>
          </a:blip>
          <a:stretch>
            <a:fillRect/>
          </a:stretch>
        </p:blipFill>
        <p:spPr>
          <a:xfrm>
            <a:off x="3779912" y="1628800"/>
            <a:ext cx="3600400" cy="432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Солнце 4"/>
          <p:cNvSpPr/>
          <p:nvPr/>
        </p:nvSpPr>
        <p:spPr>
          <a:xfrm>
            <a:off x="7121964" y="132046"/>
            <a:ext cx="1914532" cy="1928802"/>
          </a:xfrm>
          <a:prstGeom prst="su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Ответ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44" y="1556792"/>
            <a:ext cx="3600400" cy="367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pic>
        <p:nvPicPr>
          <p:cNvPr id="10" name="Рисунок 9" descr="94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42547" y="910460"/>
            <a:ext cx="2477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Почтальон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51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Тема Office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2468</TotalTime>
  <Words>621</Words>
  <Application>Microsoft Office PowerPoint</Application>
  <PresentationFormat>Экран (4:3)</PresentationFormat>
  <Paragraphs>157</Paragraphs>
  <Slides>32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Vika</dc:creator>
  <cp:lastModifiedBy>Пасечникова</cp:lastModifiedBy>
  <cp:revision>174</cp:revision>
  <dcterms:created xsi:type="dcterms:W3CDTF">2015-09-04T19:41:11Z</dcterms:created>
  <dcterms:modified xsi:type="dcterms:W3CDTF">2015-12-21T11:38:50Z</dcterms:modified>
</cp:coreProperties>
</file>