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8" r:id="rId2"/>
    <p:sldId id="279" r:id="rId3"/>
    <p:sldId id="273" r:id="rId4"/>
    <p:sldId id="274" r:id="rId5"/>
    <p:sldId id="277" r:id="rId6"/>
    <p:sldId id="275" r:id="rId7"/>
    <p:sldId id="278" r:id="rId8"/>
    <p:sldId id="281" r:id="rId9"/>
    <p:sldId id="265" r:id="rId10"/>
    <p:sldId id="280" r:id="rId11"/>
    <p:sldId id="285" r:id="rId12"/>
    <p:sldId id="272" r:id="rId13"/>
    <p:sldId id="284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DEDCF2"/>
    <a:srgbClr val="FE7070"/>
    <a:srgbClr val="FFC2BD"/>
    <a:srgbClr val="FFE1E1"/>
    <a:srgbClr val="EAB800"/>
    <a:srgbClr val="F8F8F8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8A11F28-3E00-48A9-9AA5-721E535CA64F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5158F72-6356-4B7F-96BB-254175D1B9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Муравьи тащат лист дерева</a:t>
            </a: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22EC81-DCF2-4CF8-A424-AF135752255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К чему приводят попытки одновременно решать противоположно направленные задчи?</a:t>
            </a: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3A3F7F-8F1F-497A-A820-26C40C6B291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К чему приводят попытки одновременно решать противоположно направленные задчи?</a:t>
            </a: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1E53F0-5791-4A18-A166-E4DB63F5DA8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15F186-C4FE-4FB7-B055-04E17711714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868CF-42A0-4891-AA4E-ABE288B3D171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1BBBE-AAD3-4A53-B311-246045C0D2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897FA-B00A-4F77-9F24-EFA641A578F4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30FE1-A788-456A-8EB9-1A7E805689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905F6-F268-4547-BDAB-DBBBA9D8E25D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76F15-BC77-458D-B9D6-886698C15D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99B01-FEAA-4DEC-8186-6CD289A2027B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F36D8-DA56-4CF4-95EF-3CAB0A098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258F1-3732-4DED-9567-23C4B115D8A0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EB911-6A39-46A7-9D4F-DFB55C04C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09F2F-9C17-42D2-8990-620797E2282C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AFB56-B759-4280-9510-12B9A70AF5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02EEE-223D-4EA0-8BA4-4F8B293DB779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473E7-AFCB-4986-9199-C6B0ABEF95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5268B-4882-45F0-B0D1-055D4A0D1333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38FF6-A762-4F7D-BA64-B6B59FEF2B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998AC-93A1-4520-B0B0-D0BCCDB288FC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EBEA2-1475-435C-933C-C6E210F7DA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A5BFC-5141-4E22-86E3-C35B3D385976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4192B-953F-42EB-86EA-043D10C18B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D0ABB-1E5B-4C2F-9F83-5C6C2E768DE9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43B69-D221-429D-8823-BBF081F369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D950A0-16D7-43D0-9FDC-A7090299A212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990013-A21A-45D8-97BB-BFB3E098FF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iro.r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iro.ru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928688"/>
            <a:ext cx="7772400" cy="1357312"/>
          </a:xfrm>
        </p:spPr>
        <p:txBody>
          <a:bodyPr rtlCol="0">
            <a:noAutofit/>
          </a:bodyPr>
          <a:lstStyle/>
          <a:p>
            <a:pPr fontAlgn="auto">
              <a:spcAft>
                <a:spcPts val="1800"/>
              </a:spcAft>
              <a:defRPr/>
            </a:pP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000066"/>
                </a:solidFill>
              </a:rPr>
              <a:t>Федеральный институт развития образования</a:t>
            </a:r>
            <a:r>
              <a:rPr lang="ru-RU" sz="1050" b="1" dirty="0" smtClean="0">
                <a:solidFill>
                  <a:srgbClr val="000066"/>
                </a:solidFill>
              </a:rPr>
              <a:t/>
            </a:r>
            <a:br>
              <a:rPr lang="ru-RU" sz="1050" b="1" dirty="0" smtClean="0">
                <a:solidFill>
                  <a:srgbClr val="000066"/>
                </a:solidFill>
              </a:rPr>
            </a:br>
            <a:r>
              <a:rPr lang="ru-RU" sz="1050" b="1" dirty="0" smtClean="0">
                <a:solidFill>
                  <a:srgbClr val="000066"/>
                </a:solidFill>
              </a:rPr>
              <a:t/>
            </a:r>
            <a:br>
              <a:rPr lang="ru-RU" sz="1050" b="1" dirty="0" smtClean="0">
                <a:solidFill>
                  <a:srgbClr val="000066"/>
                </a:solidFill>
              </a:rPr>
            </a:br>
            <a:r>
              <a:rPr lang="ru-RU" sz="2400" b="1" dirty="0" smtClean="0">
                <a:solidFill>
                  <a:srgbClr val="000066"/>
                </a:solidFill>
              </a:rPr>
              <a:t>ЦЕНТР ПРОФЕССИОНАЛЬНОГО ОБРАЗОВАНИЯ</a:t>
            </a:r>
            <a:endParaRPr lang="ru-RU" sz="20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4" descr="logo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260350"/>
            <a:ext cx="1728787" cy="151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95288" y="2967038"/>
            <a:ext cx="83534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 ПРОЕКТЕ КОНЦЕПЦИИ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СОПРОВОЖДЕНИЯ ПРОФЕССИОНАЛЬНОГО САМООПРЕДЕЛЕНИЯ ОБУЧАЮЩИХСЯ 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 УСЛОВИЯХ НЕПРЕРЫВНОСТИ ОБРАЗОВАНИЯ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4340" name="Text Box 11"/>
          <p:cNvSpPr txBox="1">
            <a:spLocks noChangeArrowheads="1"/>
          </p:cNvSpPr>
          <p:nvPr/>
        </p:nvSpPr>
        <p:spPr bwMode="auto">
          <a:xfrm>
            <a:off x="3348038" y="5013325"/>
            <a:ext cx="56165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400" b="1">
                <a:latin typeface="Calibri" pitchFamily="34" charset="0"/>
              </a:rPr>
              <a:t>Сергеев Игорь Станиславович,</a:t>
            </a:r>
          </a:p>
          <a:p>
            <a:r>
              <a:rPr lang="ru-RU" altLang="ru-RU" sz="2400">
                <a:latin typeface="Calibri" pitchFamily="34" charset="0"/>
              </a:rPr>
              <a:t>к.п.н., ведущий научный сотрудник ФИРО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Bef>
                <a:spcPts val="18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+mj-lt"/>
              <a:buAutoNum type="romanUcPeriod"/>
              <a:defRPr/>
            </a:pPr>
            <a:r>
              <a:rPr lang="ru-RU" sz="2400" b="1" dirty="0" smtClean="0"/>
              <a:t>Нормативно-правовое, организационно-управленческое обеспечение и социальное партнерство</a:t>
            </a:r>
          </a:p>
          <a:p>
            <a:pPr marL="514350" indent="-514350" fontAlgn="auto">
              <a:spcBef>
                <a:spcPts val="18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+mj-lt"/>
              <a:buAutoNum type="romanUcPeriod"/>
              <a:defRPr/>
            </a:pPr>
            <a:r>
              <a:rPr lang="ru-RU" sz="2400" b="1" dirty="0" smtClean="0"/>
              <a:t>Создание многоуровневой инфраструктуры, обеспечивающей функционирование системы профессионального самоопределения обучающихся</a:t>
            </a:r>
          </a:p>
          <a:p>
            <a:pPr marL="514350" indent="-514350" fontAlgn="auto">
              <a:spcBef>
                <a:spcPts val="18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+mj-lt"/>
              <a:buAutoNum type="romanUcPeriod"/>
              <a:defRPr/>
            </a:pPr>
            <a:r>
              <a:rPr lang="ru-RU" sz="2400" b="1" dirty="0" smtClean="0"/>
              <a:t>Научно-, программно- и учебно-методическое обеспечение</a:t>
            </a:r>
          </a:p>
          <a:p>
            <a:pPr marL="514350" indent="-514350" fontAlgn="auto">
              <a:spcBef>
                <a:spcPts val="18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+mj-lt"/>
              <a:buAutoNum type="romanUcPeriod"/>
              <a:defRPr/>
            </a:pPr>
            <a:r>
              <a:rPr lang="ru-RU" sz="2400" b="1" dirty="0" smtClean="0"/>
              <a:t>Кадровое обеспечение</a:t>
            </a:r>
            <a:endParaRPr lang="ru-RU" sz="2400" b="1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Направления реализации Концепции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Содержимое 2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5113337"/>
          </a:xfrm>
        </p:spPr>
        <p:txBody>
          <a:bodyPr/>
          <a:lstStyle/>
          <a:p>
            <a:pPr>
              <a:spcBef>
                <a:spcPts val="1200"/>
              </a:spcBef>
              <a:buClr>
                <a:srgbClr val="FF0000"/>
              </a:buClr>
              <a:buSzPct val="150000"/>
              <a:buFont typeface="Wingdings" pitchFamily="2" charset="2"/>
              <a:buChar char=""/>
            </a:pPr>
            <a:r>
              <a:rPr lang="ru-RU" sz="2400" b="1" i="1" smtClean="0"/>
              <a:t>Внешний эффект </a:t>
            </a:r>
            <a:r>
              <a:rPr lang="ru-RU" sz="2400" b="1" smtClean="0"/>
              <a:t>– обеспечение </a:t>
            </a:r>
            <a:r>
              <a:rPr lang="ru-RU" sz="2400" b="1" smtClean="0">
                <a:solidFill>
                  <a:srgbClr val="990033"/>
                </a:solidFill>
              </a:rPr>
              <a:t>качества и доступности услуг</a:t>
            </a:r>
            <a:r>
              <a:rPr lang="ru-RU" sz="2400" b="1" smtClean="0"/>
              <a:t> в области сопровождения профессионального самоопределения для различных групп населения</a:t>
            </a:r>
          </a:p>
          <a:p>
            <a:pPr lvl="1">
              <a:spcBef>
                <a:spcPts val="1200"/>
              </a:spcBef>
              <a:buClr>
                <a:srgbClr val="FF0000"/>
              </a:buClr>
              <a:buSzPct val="150000"/>
              <a:buFont typeface="Arial" charset="0"/>
              <a:buNone/>
            </a:pPr>
            <a:r>
              <a:rPr lang="ru-RU" b="1" smtClean="0">
                <a:solidFill>
                  <a:srgbClr val="FF0000"/>
                </a:solidFill>
                <a:sym typeface="Wingdings" pitchFamily="2" charset="2"/>
              </a:rPr>
              <a:t></a:t>
            </a:r>
            <a:r>
              <a:rPr lang="ru-RU" sz="2000" b="1" i="1" smtClean="0"/>
              <a:t>Перспективный внешний эффект </a:t>
            </a:r>
            <a:r>
              <a:rPr lang="ru-RU" sz="2000" b="1" smtClean="0"/>
              <a:t>– повышение удовлетворенности работников своей профессиональной деятельностью, </a:t>
            </a:r>
            <a:r>
              <a:rPr lang="ru-RU" sz="2000" b="1" smtClean="0">
                <a:solidFill>
                  <a:srgbClr val="990033"/>
                </a:solidFill>
              </a:rPr>
              <a:t>рост трудовой мотивации и эффективности труда</a:t>
            </a:r>
            <a:endParaRPr lang="ru-RU" sz="2000" b="1" i="1" smtClean="0">
              <a:solidFill>
                <a:srgbClr val="990033"/>
              </a:solidFill>
            </a:endParaRPr>
          </a:p>
          <a:p>
            <a:pPr>
              <a:spcBef>
                <a:spcPts val="1200"/>
              </a:spcBef>
              <a:buClr>
                <a:srgbClr val="FF0000"/>
              </a:buClr>
              <a:buSzPct val="150000"/>
              <a:buFont typeface="Wingdings" pitchFamily="2" charset="2"/>
              <a:buChar char=""/>
            </a:pPr>
            <a:endParaRPr lang="ru-RU" sz="1200" b="1" smtClean="0"/>
          </a:p>
          <a:p>
            <a:pPr>
              <a:spcBef>
                <a:spcPts val="1200"/>
              </a:spcBef>
              <a:buClr>
                <a:srgbClr val="FF0000"/>
              </a:buClr>
              <a:buSzPct val="150000"/>
              <a:buFont typeface="Wingdings" pitchFamily="2" charset="2"/>
              <a:buChar char=""/>
            </a:pPr>
            <a:r>
              <a:rPr lang="ru-RU" sz="2400" b="1" i="1" smtClean="0"/>
              <a:t>Внутрисистемный эффект </a:t>
            </a:r>
            <a:r>
              <a:rPr lang="ru-RU" sz="2400" b="1" smtClean="0"/>
              <a:t>– формирование условий для </a:t>
            </a:r>
            <a:r>
              <a:rPr lang="ru-RU" sz="2400" b="1" smtClean="0">
                <a:solidFill>
                  <a:srgbClr val="990033"/>
                </a:solidFill>
              </a:rPr>
              <a:t>создания общероссийской системы государственной координации профориентационной деятельности</a:t>
            </a:r>
            <a:r>
              <a:rPr lang="ru-RU" sz="2400" b="1" smtClean="0"/>
              <a:t>, как одной из основ государственной кадровой политики Российской Федерации</a:t>
            </a:r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Ожидаемые системные результаты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Стратегия СПС – 2015-2020: 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прорывные направления</a:t>
            </a:r>
            <a:endParaRPr lang="ru-RU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679950"/>
          </a:xfrm>
        </p:spPr>
        <p:txBody>
          <a:bodyPr rtlCol="0">
            <a:normAutofit/>
          </a:bodyPr>
          <a:lstStyle/>
          <a:p>
            <a:pPr marL="514350" indent="-514350" fontAlgn="auto">
              <a:spcBef>
                <a:spcPts val="1800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sz="2400" dirty="0" smtClean="0"/>
              <a:t>Формирование и развитие механизмов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непосредственного вовлечения работодателей </a:t>
            </a:r>
            <a:r>
              <a:rPr lang="ru-RU" sz="2400" dirty="0" smtClean="0"/>
              <a:t>и их объединений в профориентационную работу (ГЧП)</a:t>
            </a:r>
          </a:p>
          <a:p>
            <a:pPr marL="514350" indent="-514350" fontAlgn="auto">
              <a:spcBef>
                <a:spcPts val="1800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sz="2400" dirty="0" smtClean="0"/>
              <a:t>Разработка и реализация региональных моделей организации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профессиональных проб </a:t>
            </a:r>
            <a:r>
              <a:rPr lang="ru-RU" sz="2400" dirty="0" smtClean="0"/>
              <a:t>для учащихся общеобразовательных школ</a:t>
            </a:r>
          </a:p>
          <a:p>
            <a:pPr marL="514350" indent="-514350" fontAlgn="auto">
              <a:spcBef>
                <a:spcPts val="1800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sz="2400" dirty="0" smtClean="0"/>
              <a:t>Разработка и реализация региональных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моделей оценки результативности </a:t>
            </a:r>
            <a:r>
              <a:rPr lang="ru-RU" sz="2400" dirty="0" smtClean="0"/>
              <a:t>профориентационной работы </a:t>
            </a:r>
          </a:p>
          <a:p>
            <a:pPr marL="514350" indent="-514350" fontAlgn="auto">
              <a:spcBef>
                <a:spcPts val="1800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sz="2400" dirty="0" smtClean="0"/>
              <a:t>Разработка требований  к 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профессиональной ориентации содержания общего образования</a:t>
            </a:r>
          </a:p>
          <a:p>
            <a:pPr marL="514350" indent="-514350" fontAlgn="auto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rgbClr val="009900"/>
              </a:buClr>
              <a:buFont typeface="Wingdings" pitchFamily="2" charset="2"/>
              <a:buChar char="Ø"/>
              <a:defRPr/>
            </a:pPr>
            <a:endParaRPr lang="ru-RU" sz="2200" dirty="0" smtClean="0"/>
          </a:p>
          <a:p>
            <a:pPr marL="514350" indent="-514350" fontAlgn="auto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rgbClr val="800000"/>
              </a:buClr>
              <a:buFont typeface="Wingdings" pitchFamily="2" charset="2"/>
              <a:buChar char="ü"/>
              <a:defRPr/>
            </a:pPr>
            <a:endParaRPr lang="ru-RU" sz="2200" b="1" dirty="0" smtClean="0"/>
          </a:p>
          <a:p>
            <a:pPr marL="514350" indent="-514350" fontAlgn="auto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rgbClr val="800000"/>
              </a:buClr>
              <a:buFont typeface="Wingdings" pitchFamily="2" charset="2"/>
              <a:buChar char="ü"/>
              <a:defRPr/>
            </a:pPr>
            <a:endParaRPr lang="ru-RU" sz="2200" dirty="0" smtClean="0"/>
          </a:p>
          <a:p>
            <a:pPr marL="514350" indent="-514350" fontAlgn="auto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rgbClr val="800000"/>
              </a:buClr>
              <a:buFont typeface="Wingdings" pitchFamily="2" charset="2"/>
              <a:buChar char="ü"/>
              <a:defRPr/>
            </a:pPr>
            <a:endParaRPr lang="ru-RU" sz="1800" dirty="0" smtClean="0"/>
          </a:p>
          <a:p>
            <a:pPr marL="514350" indent="-514350" fontAlgn="auto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2200" dirty="0" smtClean="0"/>
          </a:p>
          <a:p>
            <a:pPr marL="514350" indent="-514350" fontAlgn="auto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2200" dirty="0" smtClean="0"/>
          </a:p>
          <a:p>
            <a:pPr marL="514350" indent="-514350" fontAlgn="auto">
              <a:spcBef>
                <a:spcPts val="700"/>
              </a:spcBef>
              <a:spcAft>
                <a:spcPts val="0"/>
              </a:spcAft>
              <a:buFont typeface="Calibri" pitchFamily="34" charset="0"/>
              <a:buAutoNum type="arabicPeriod"/>
              <a:defRPr/>
            </a:pPr>
            <a:endParaRPr lang="ru-RU" sz="2000" dirty="0" smtClean="0"/>
          </a:p>
          <a:p>
            <a:pPr marL="514350" indent="-514350" fontAlgn="auto">
              <a:spcAft>
                <a:spcPts val="0"/>
              </a:spcAft>
              <a:buFont typeface="Calibri" pitchFamily="34" charset="0"/>
              <a:buAutoNum type="arabicPeriod"/>
              <a:defRPr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39888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bg1">
                  <a:lumMod val="75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800" dirty="0" smtClean="0"/>
              <a:t>Нормативно-правовые документы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bg1">
                  <a:lumMod val="75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800" dirty="0" smtClean="0"/>
              <a:t>Целевые программы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bg1">
                  <a:lumMod val="75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800" dirty="0" smtClean="0"/>
              <a:t>Региональные координаторы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bg1">
                  <a:lumMod val="75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800" dirty="0" smtClean="0"/>
              <a:t>Экспериментальные площадки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bg1">
                  <a:lumMod val="75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800" dirty="0" smtClean="0"/>
              <a:t>Поддержка инициативных проектов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bg1">
                  <a:lumMod val="75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800" dirty="0" smtClean="0"/>
              <a:t>Горизонтальный обмен опытом</a:t>
            </a:r>
          </a:p>
          <a:p>
            <a:pPr fontAlgn="auto">
              <a:spcAft>
                <a:spcPts val="0"/>
              </a:spcAft>
              <a:buClr>
                <a:schemeClr val="bg1">
                  <a:lumMod val="75000"/>
                </a:schemeClr>
              </a:buClr>
              <a:buSzPct val="150000"/>
              <a:buFont typeface="Wingdings" pitchFamily="2" charset="2"/>
              <a:buChar char="ü"/>
              <a:defRPr/>
            </a:pPr>
            <a:endParaRPr lang="ru-RU" sz="2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Стратегия СПС – 2015-2020: 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механизмы реализации</a:t>
            </a:r>
            <a:endParaRPr lang="ru-RU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 descr="ЭП_ФИРО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25538"/>
            <a:ext cx="8899525" cy="4660900"/>
          </a:xfrm>
          <a:prstGeom prst="rect">
            <a:avLst/>
          </a:prstGeom>
          <a:noFill/>
          <a:ln w="635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14375" y="-100013"/>
            <a:ext cx="77724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Экспериментальные площадки</a:t>
            </a:r>
            <a:endParaRPr lang="ru-RU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Центра профессионального образования ФГАУ «ФИРО»</a:t>
            </a:r>
            <a:endParaRPr lang="ru-RU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839913" y="5813425"/>
            <a:ext cx="777240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>
                <a:solidFill>
                  <a:srgbClr val="953735"/>
                </a:solidFill>
                <a:latin typeface="Calibri" pitchFamily="34" charset="0"/>
              </a:rPr>
              <a:t>Тема: </a:t>
            </a:r>
            <a:r>
              <a:rPr lang="ru-RU" sz="2000" b="1">
                <a:solidFill>
                  <a:srgbClr val="953735"/>
                </a:solidFill>
                <a:latin typeface="Calibri" pitchFamily="34" charset="0"/>
              </a:rPr>
              <a:t>Организационно-педагогическое сопровождение профессионального самоопределения обучающихся</a:t>
            </a:r>
          </a:p>
          <a:p>
            <a:endParaRPr lang="ru-RU" sz="2400">
              <a:solidFill>
                <a:srgbClr val="953735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низ 3"/>
          <p:cNvSpPr/>
          <p:nvPr/>
        </p:nvSpPr>
        <p:spPr>
          <a:xfrm>
            <a:off x="0" y="2060575"/>
            <a:ext cx="9180513" cy="4797425"/>
          </a:xfrm>
          <a:prstGeom prst="downArrow">
            <a:avLst>
              <a:gd name="adj1" fmla="val 50000"/>
              <a:gd name="adj2" fmla="val 50583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  <a:alpha val="0"/>
                </a:schemeClr>
              </a:gs>
              <a:gs pos="50000">
                <a:schemeClr val="accent3">
                  <a:lumMod val="75000"/>
                  <a:shade val="67500"/>
                  <a:satMod val="115000"/>
                  <a:alpha val="50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sz="4000" b="1" smtClean="0">
                <a:solidFill>
                  <a:srgbClr val="C00000"/>
                </a:solidFill>
              </a:rPr>
              <a:t>Направление движения</a:t>
            </a:r>
          </a:p>
        </p:txBody>
      </p:sp>
      <p:sp>
        <p:nvSpPr>
          <p:cNvPr id="32771" name="Содержимое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algn="ctr">
              <a:spcBef>
                <a:spcPts val="2400"/>
              </a:spcBef>
              <a:buFont typeface="Arial" charset="0"/>
              <a:buNone/>
            </a:pPr>
            <a:r>
              <a:rPr lang="ru-RU" sz="3600" b="1" smtClean="0"/>
              <a:t>Переход </a:t>
            </a:r>
          </a:p>
          <a:p>
            <a:pPr algn="ctr">
              <a:spcBef>
                <a:spcPts val="2400"/>
              </a:spcBef>
              <a:buFont typeface="Arial" charset="0"/>
              <a:buNone/>
            </a:pPr>
            <a:r>
              <a:rPr lang="ru-RU" sz="3600" b="1" smtClean="0"/>
              <a:t>от идеи реализации профориентационных мероприятий</a:t>
            </a:r>
          </a:p>
          <a:p>
            <a:pPr algn="ctr">
              <a:spcBef>
                <a:spcPts val="2400"/>
              </a:spcBef>
              <a:buFont typeface="Arial" charset="0"/>
              <a:buNone/>
            </a:pPr>
            <a:r>
              <a:rPr lang="ru-RU" sz="3600" b="1" smtClean="0"/>
              <a:t>к идее сопровождения процесса профессионального самоопределения и формирования профориентационных компетенций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188" y="1341438"/>
            <a:ext cx="7848600" cy="1809750"/>
          </a:xfrm>
          <a:prstGeom prst="rect">
            <a:avLst/>
          </a:prstGeom>
          <a:solidFill>
            <a:srgbClr val="F8F8F8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marL="1080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2012</a:t>
            </a:r>
          </a:p>
          <a:p>
            <a:pPr marL="1080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</a:rPr>
              <a:t>Концепция организационно-педагогического сопровождения профессионального самоопределения в условиях непрерывности образования </a:t>
            </a:r>
            <a:r>
              <a:rPr lang="en-US" sz="2400" b="1" dirty="0">
                <a:latin typeface="+mn-lt"/>
              </a:rPr>
              <a:t>[</a:t>
            </a:r>
            <a:r>
              <a:rPr lang="ru-RU" sz="2400" b="1" dirty="0">
                <a:latin typeface="+mn-lt"/>
              </a:rPr>
              <a:t>на 2012-2014 гг.</a:t>
            </a:r>
            <a:r>
              <a:rPr lang="en-US" sz="2400" b="1" dirty="0">
                <a:latin typeface="+mn-lt"/>
              </a:rPr>
              <a:t>]</a:t>
            </a:r>
            <a:endParaRPr lang="ru-RU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188" y="3824288"/>
            <a:ext cx="7848600" cy="1476375"/>
          </a:xfrm>
          <a:prstGeom prst="rect">
            <a:avLst/>
          </a:prstGeom>
          <a:solidFill>
            <a:srgbClr val="F8F8F8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marL="1080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2015</a:t>
            </a:r>
          </a:p>
          <a:p>
            <a:pPr marL="1080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</a:rPr>
              <a:t>Концепция сопровождения профессионального самоопределения в условиях непрерывности образования</a:t>
            </a:r>
            <a:endParaRPr lang="ru-RU" sz="2400" b="1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188" y="5364163"/>
            <a:ext cx="7848600" cy="1089025"/>
          </a:xfrm>
          <a:prstGeom prst="rect">
            <a:avLst/>
          </a:prstGeom>
          <a:solidFill>
            <a:srgbClr val="F8F8F8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marL="10800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</a:rPr>
              <a:t>Стратегия развития системы сопровождения профессионального самоопределения обучающихся в 2015-2020 гг.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9750" y="1268413"/>
            <a:ext cx="7993063" cy="1944687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39750" y="3789363"/>
            <a:ext cx="7993063" cy="273526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3851275" y="3213100"/>
            <a:ext cx="1441450" cy="576263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Заголовок 2"/>
          <p:cNvSpPr txBox="1">
            <a:spLocks/>
          </p:cNvSpPr>
          <p:nvPr/>
        </p:nvSpPr>
        <p:spPr>
          <a:xfrm>
            <a:off x="395288" y="419100"/>
            <a:ext cx="8229600" cy="77787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Преемственность Концепции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5368" name="Picture 4" descr="logo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981075"/>
            <a:ext cx="9858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4" descr="logo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588" y="3500438"/>
            <a:ext cx="100330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-17463"/>
            <a:ext cx="8229600" cy="1143001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Проблема 1</a:t>
            </a:r>
            <a:r>
              <a:rPr lang="ru-RU" sz="2400" b="1" dirty="0" smtClean="0">
                <a:solidFill>
                  <a:srgbClr val="800000"/>
                </a:solidFill>
              </a:rPr>
              <a:t/>
            </a:r>
            <a:br>
              <a:rPr lang="ru-RU" sz="2400" b="1" dirty="0" smtClean="0">
                <a:solidFill>
                  <a:srgbClr val="800000"/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Борьба интересов и «растаскивание» профориентации</a:t>
            </a:r>
          </a:p>
        </p:txBody>
      </p:sp>
      <p:grpSp>
        <p:nvGrpSpPr>
          <p:cNvPr id="16386" name="Группа 23"/>
          <p:cNvGrpSpPr>
            <a:grpSpLocks/>
          </p:cNvGrpSpPr>
          <p:nvPr/>
        </p:nvGrpSpPr>
        <p:grpSpPr bwMode="auto">
          <a:xfrm>
            <a:off x="233363" y="1341438"/>
            <a:ext cx="8731250" cy="4127500"/>
            <a:chOff x="412124" y="1340768"/>
            <a:chExt cx="8731876" cy="4127984"/>
          </a:xfrm>
        </p:grpSpPr>
        <p:sp>
          <p:nvSpPr>
            <p:cNvPr id="5" name="Овал 4"/>
            <p:cNvSpPr/>
            <p:nvPr/>
          </p:nvSpPr>
          <p:spPr>
            <a:xfrm>
              <a:off x="2420455" y="2312432"/>
              <a:ext cx="4599318" cy="212432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latin typeface="Arial" pitchFamily="34" charset="0"/>
                  <a:cs typeface="Arial" pitchFamily="34" charset="0"/>
                </a:rPr>
                <a:t>ПРОФОРИЕНТАЦИЯ</a:t>
              </a:r>
              <a:endParaRPr lang="ru-RU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89" name="TextBox 5"/>
            <p:cNvSpPr txBox="1">
              <a:spLocks noChangeArrowheads="1"/>
            </p:cNvSpPr>
            <p:nvPr/>
          </p:nvSpPr>
          <p:spPr bwMode="auto">
            <a:xfrm>
              <a:off x="3580326" y="1340768"/>
              <a:ext cx="213789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cs typeface="Arial" charset="0"/>
                </a:rPr>
                <a:t>ПРЕДПРИЯТИЯ</a:t>
              </a:r>
            </a:p>
          </p:txBody>
        </p:sp>
        <p:sp>
          <p:nvSpPr>
            <p:cNvPr id="16390" name="TextBox 6"/>
            <p:cNvSpPr txBox="1">
              <a:spLocks noChangeArrowheads="1"/>
            </p:cNvSpPr>
            <p:nvPr/>
          </p:nvSpPr>
          <p:spPr bwMode="auto">
            <a:xfrm>
              <a:off x="412124" y="1377258"/>
              <a:ext cx="2794715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cs typeface="Arial" charset="0"/>
                </a:rPr>
                <a:t>МЕСТНОЕ (МУНИЦИПАЬНОЕ) САМОУПРАВЛЕНИЕ</a:t>
              </a:r>
            </a:p>
          </p:txBody>
        </p:sp>
        <p:sp>
          <p:nvSpPr>
            <p:cNvPr id="16391" name="TextBox 7"/>
            <p:cNvSpPr txBox="1">
              <a:spLocks noChangeArrowheads="1"/>
            </p:cNvSpPr>
            <p:nvPr/>
          </p:nvSpPr>
          <p:spPr bwMode="auto">
            <a:xfrm>
              <a:off x="577403" y="3234073"/>
              <a:ext cx="138018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cs typeface="Arial" charset="0"/>
                </a:rPr>
                <a:t>ВУЗЫ</a:t>
              </a:r>
            </a:p>
          </p:txBody>
        </p:sp>
        <p:sp>
          <p:nvSpPr>
            <p:cNvPr id="16392" name="TextBox 8"/>
            <p:cNvSpPr txBox="1">
              <a:spLocks noChangeArrowheads="1"/>
            </p:cNvSpPr>
            <p:nvPr/>
          </p:nvSpPr>
          <p:spPr bwMode="auto">
            <a:xfrm>
              <a:off x="7817476" y="2852936"/>
              <a:ext cx="105606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cs typeface="Arial" charset="0"/>
                </a:rPr>
                <a:t>СПО</a:t>
              </a:r>
            </a:p>
            <a:p>
              <a:r>
                <a:rPr lang="ru-RU" sz="2000" b="1">
                  <a:cs typeface="Arial" charset="0"/>
                </a:rPr>
                <a:t>(ДПО)</a:t>
              </a:r>
            </a:p>
          </p:txBody>
        </p:sp>
        <p:sp>
          <p:nvSpPr>
            <p:cNvPr id="16393" name="TextBox 9"/>
            <p:cNvSpPr txBox="1">
              <a:spLocks noChangeArrowheads="1"/>
            </p:cNvSpPr>
            <p:nvPr/>
          </p:nvSpPr>
          <p:spPr bwMode="auto">
            <a:xfrm>
              <a:off x="5859888" y="1660593"/>
              <a:ext cx="328411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cs typeface="Arial" charset="0"/>
                </a:rPr>
                <a:t>«ПРОФОРИЕНТАТОРЫ»</a:t>
              </a:r>
            </a:p>
          </p:txBody>
        </p:sp>
        <p:sp>
          <p:nvSpPr>
            <p:cNvPr id="16394" name="TextBox 10"/>
            <p:cNvSpPr txBox="1">
              <a:spLocks noChangeArrowheads="1"/>
            </p:cNvSpPr>
            <p:nvPr/>
          </p:nvSpPr>
          <p:spPr bwMode="auto">
            <a:xfrm>
              <a:off x="1004552" y="4854722"/>
              <a:ext cx="232892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cs typeface="Arial" charset="0"/>
                </a:rPr>
                <a:t>ОБУЧАЮЩИЕСЯ</a:t>
              </a:r>
            </a:p>
          </p:txBody>
        </p:sp>
        <p:sp>
          <p:nvSpPr>
            <p:cNvPr id="16395" name="TextBox 11"/>
            <p:cNvSpPr txBox="1">
              <a:spLocks noChangeArrowheads="1"/>
            </p:cNvSpPr>
            <p:nvPr/>
          </p:nvSpPr>
          <p:spPr bwMode="auto">
            <a:xfrm>
              <a:off x="4157729" y="5099420"/>
              <a:ext cx="167640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cs typeface="Arial" charset="0"/>
                </a:rPr>
                <a:t>РОДИТЕЛИ</a:t>
              </a:r>
            </a:p>
          </p:txBody>
        </p:sp>
        <p:sp>
          <p:nvSpPr>
            <p:cNvPr id="16396" name="TextBox 12"/>
            <p:cNvSpPr txBox="1">
              <a:spLocks noChangeArrowheads="1"/>
            </p:cNvSpPr>
            <p:nvPr/>
          </p:nvSpPr>
          <p:spPr bwMode="auto">
            <a:xfrm>
              <a:off x="6334258" y="4764569"/>
              <a:ext cx="263023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b="1">
                  <a:cs typeface="Arial" charset="0"/>
                </a:rPr>
                <a:t>ШКОЛА (ФГОС ОО)</a:t>
              </a:r>
            </a:p>
          </p:txBody>
        </p:sp>
        <p:sp>
          <p:nvSpPr>
            <p:cNvPr id="14" name="Стрелка вниз 13"/>
            <p:cNvSpPr/>
            <p:nvPr/>
          </p:nvSpPr>
          <p:spPr>
            <a:xfrm rot="19087702">
              <a:off x="2137860" y="2442622"/>
              <a:ext cx="617582" cy="398509"/>
            </a:xfrm>
            <a:prstGeom prst="down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" name="Стрелка вниз 15"/>
            <p:cNvSpPr/>
            <p:nvPr/>
          </p:nvSpPr>
          <p:spPr>
            <a:xfrm rot="1890939">
              <a:off x="6424417" y="2177478"/>
              <a:ext cx="617582" cy="400097"/>
            </a:xfrm>
            <a:prstGeom prst="down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" name="Стрелка вниз 16"/>
            <p:cNvSpPr/>
            <p:nvPr/>
          </p:nvSpPr>
          <p:spPr>
            <a:xfrm rot="21434973">
              <a:off x="4435137" y="1805960"/>
              <a:ext cx="617581" cy="398510"/>
            </a:xfrm>
            <a:prstGeom prst="down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" name="Стрелка вниз 17"/>
            <p:cNvSpPr/>
            <p:nvPr/>
          </p:nvSpPr>
          <p:spPr>
            <a:xfrm rot="16200000">
              <a:off x="1632984" y="3207896"/>
              <a:ext cx="619198" cy="400079"/>
            </a:xfrm>
            <a:prstGeom prst="down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9" name="Стрелка вниз 18"/>
            <p:cNvSpPr/>
            <p:nvPr/>
          </p:nvSpPr>
          <p:spPr>
            <a:xfrm rot="5031551">
              <a:off x="7118984" y="3072149"/>
              <a:ext cx="619198" cy="398491"/>
            </a:xfrm>
            <a:prstGeom prst="down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" name="Стрелка вниз 19"/>
            <p:cNvSpPr/>
            <p:nvPr/>
          </p:nvSpPr>
          <p:spPr>
            <a:xfrm rot="12386420">
              <a:off x="2534763" y="4249409"/>
              <a:ext cx="619169" cy="398509"/>
            </a:xfrm>
            <a:prstGeom prst="down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1" name="Стрелка вниз 20"/>
            <p:cNvSpPr/>
            <p:nvPr/>
          </p:nvSpPr>
          <p:spPr>
            <a:xfrm rot="8617024">
              <a:off x="6435531" y="4220831"/>
              <a:ext cx="617581" cy="400097"/>
            </a:xfrm>
            <a:prstGeom prst="down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2" name="Стрелка вниз 21"/>
            <p:cNvSpPr/>
            <p:nvPr/>
          </p:nvSpPr>
          <p:spPr>
            <a:xfrm rot="10800000">
              <a:off x="4724083" y="4585998"/>
              <a:ext cx="617581" cy="398509"/>
            </a:xfrm>
            <a:prstGeom prst="down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3" name="Заголовок 2"/>
          <p:cNvSpPr txBox="1">
            <a:spLocks/>
          </p:cNvSpPr>
          <p:nvPr/>
        </p:nvSpPr>
        <p:spPr>
          <a:xfrm>
            <a:off x="395288" y="5516563"/>
            <a:ext cx="8569325" cy="1143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u="sng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Решение: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u="sng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государственная координация профориентационной работы </a:t>
            </a:r>
            <a:endParaRPr lang="ru-RU" sz="2400" b="1" u="sng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813" y="1268413"/>
            <a:ext cx="6016625" cy="4000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ПРОФЕССИОНАЛЬНАЯ ОРИЕНТАЦИЯ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9800" y="1916113"/>
            <a:ext cx="3487738" cy="1016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«ОРИЕНТИРОВАНИЕ НА ВОСТРЕБОВАННЫЕ ПРОФЕССИИ»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9338" y="1916113"/>
            <a:ext cx="3408362" cy="101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СОПРОВОЖДЕНИЕ ПРОФЕССИОНАЛЬНОГО САМООПРЕДЕЛЕНИЯ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71550" y="4437063"/>
            <a:ext cx="3024188" cy="1016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Ограничение свободы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сознания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76825" y="4429125"/>
            <a:ext cx="3151188" cy="101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Расширение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свободы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сознания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Двойная стрелка влево/вправо 34"/>
          <p:cNvSpPr/>
          <p:nvPr/>
        </p:nvSpPr>
        <p:spPr>
          <a:xfrm>
            <a:off x="3563938" y="4776788"/>
            <a:ext cx="2049462" cy="498475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Молния 35"/>
          <p:cNvSpPr/>
          <p:nvPr/>
        </p:nvSpPr>
        <p:spPr>
          <a:xfrm>
            <a:off x="4059238" y="4292600"/>
            <a:ext cx="811212" cy="1165225"/>
          </a:xfrm>
          <a:prstGeom prst="lightningBolt">
            <a:avLst/>
          </a:prstGeom>
          <a:solidFill>
            <a:srgbClr val="FFFF00"/>
          </a:solidFill>
          <a:ln>
            <a:solidFill>
              <a:srgbClr val="99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CCFF66"/>
              </a:solidFill>
            </a:endParaRPr>
          </a:p>
        </p:txBody>
      </p:sp>
      <p:sp>
        <p:nvSpPr>
          <p:cNvPr id="26" name="Заголовок 2"/>
          <p:cNvSpPr>
            <a:spLocks noGrp="1"/>
          </p:cNvSpPr>
          <p:nvPr>
            <p:ph type="title"/>
          </p:nvPr>
        </p:nvSpPr>
        <p:spPr>
          <a:xfrm>
            <a:off x="-180975" y="-26988"/>
            <a:ext cx="9469438" cy="1143001"/>
          </a:xfrm>
        </p:spPr>
        <p:txBody>
          <a:bodyPr rtlCol="0"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Проблема 2</a:t>
            </a:r>
            <a:r>
              <a:rPr lang="ru-RU" sz="2400" b="1" dirty="0" smtClean="0">
                <a:solidFill>
                  <a:srgbClr val="800000"/>
                </a:solidFill>
              </a:rPr>
              <a:t/>
            </a:r>
            <a:br>
              <a:rPr lang="ru-RU" sz="2400" b="1" dirty="0" smtClean="0">
                <a:solidFill>
                  <a:srgbClr val="800000"/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Основное противоречие или «проклятый вопрос» 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профориентации</a:t>
            </a:r>
          </a:p>
        </p:txBody>
      </p:sp>
      <p:sp>
        <p:nvSpPr>
          <p:cNvPr id="32" name="Стрелка вниз 31"/>
          <p:cNvSpPr/>
          <p:nvPr/>
        </p:nvSpPr>
        <p:spPr>
          <a:xfrm>
            <a:off x="2887663" y="1689100"/>
            <a:ext cx="617537" cy="227013"/>
          </a:xfrm>
          <a:prstGeom prst="down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5508625" y="1662113"/>
            <a:ext cx="617538" cy="25400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971550" y="3141663"/>
            <a:ext cx="3455988" cy="101441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Реклама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профессий</a:t>
            </a:r>
            <a:endParaRPr lang="ru-RU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87900" y="3148013"/>
            <a:ext cx="3455988" cy="101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Развитие готовности к самостоятельному выбору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Стрелка вниз 41"/>
          <p:cNvSpPr/>
          <p:nvPr/>
        </p:nvSpPr>
        <p:spPr>
          <a:xfrm>
            <a:off x="5537200" y="4149725"/>
            <a:ext cx="619125" cy="28733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2987675" y="2886075"/>
            <a:ext cx="619125" cy="255588"/>
          </a:xfrm>
          <a:prstGeom prst="down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5580063" y="2924175"/>
            <a:ext cx="617537" cy="21748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Стрелка вниз 40"/>
          <p:cNvSpPr/>
          <p:nvPr/>
        </p:nvSpPr>
        <p:spPr>
          <a:xfrm>
            <a:off x="2987675" y="4149725"/>
            <a:ext cx="619125" cy="287338"/>
          </a:xfrm>
          <a:prstGeom prst="down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Заголовок 2"/>
          <p:cNvSpPr txBox="1">
            <a:spLocks/>
          </p:cNvSpPr>
          <p:nvPr/>
        </p:nvSpPr>
        <p:spPr>
          <a:xfrm>
            <a:off x="179388" y="5454650"/>
            <a:ext cx="8785225" cy="1143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u="sng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Решение: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u="sng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ответственность за СПС возлагается на образовательную сферу, работающую в социальном партнерстве с другими институтами</a:t>
            </a:r>
            <a:endParaRPr lang="ru-RU" sz="2400" b="1" u="sng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6" presetClass="emp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6" grpId="1" animBg="1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8842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Проблема 3</a:t>
            </a:r>
            <a:r>
              <a:rPr lang="ru-RU" sz="3600" b="1" dirty="0" smtClean="0">
                <a:solidFill>
                  <a:srgbClr val="800000"/>
                </a:solidFill>
              </a:rPr>
              <a:t/>
            </a:r>
            <a:br>
              <a:rPr lang="ru-RU" sz="3600" b="1" dirty="0" smtClean="0">
                <a:solidFill>
                  <a:srgbClr val="800000"/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Разрывы в процессе СПС между ступенями 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и внутри ступеней образования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0482" name="Группа 22"/>
          <p:cNvGrpSpPr>
            <a:grpSpLocks/>
          </p:cNvGrpSpPr>
          <p:nvPr/>
        </p:nvGrpSpPr>
        <p:grpSpPr bwMode="auto">
          <a:xfrm>
            <a:off x="666750" y="1700213"/>
            <a:ext cx="7445375" cy="3182937"/>
            <a:chOff x="666206" y="1916832"/>
            <a:chExt cx="7445829" cy="3182200"/>
          </a:xfrm>
        </p:grpSpPr>
        <p:grpSp>
          <p:nvGrpSpPr>
            <p:cNvPr id="20484" name="Группа 44"/>
            <p:cNvGrpSpPr>
              <a:grpSpLocks/>
            </p:cNvGrpSpPr>
            <p:nvPr/>
          </p:nvGrpSpPr>
          <p:grpSpPr bwMode="auto">
            <a:xfrm>
              <a:off x="666206" y="1916832"/>
              <a:ext cx="7445829" cy="3182200"/>
              <a:chOff x="666206" y="2255522"/>
              <a:chExt cx="7445829" cy="3182200"/>
            </a:xfrm>
          </p:grpSpPr>
          <p:sp>
            <p:nvSpPr>
              <p:cNvPr id="25" name="Стрелка вправо 24"/>
              <p:cNvSpPr/>
              <p:nvPr/>
            </p:nvSpPr>
            <p:spPr>
              <a:xfrm>
                <a:off x="666206" y="3252241"/>
                <a:ext cx="2900540" cy="419003"/>
              </a:xfrm>
              <a:prstGeom prst="rightArrow">
                <a:avLst/>
              </a:prstGeom>
              <a:solidFill>
                <a:schemeClr val="accent5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8" name="Прямоугольник 37"/>
              <p:cNvSpPr/>
              <p:nvPr/>
            </p:nvSpPr>
            <p:spPr>
              <a:xfrm>
                <a:off x="3265102" y="3174471"/>
                <a:ext cx="457228" cy="57454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6" name="Стрелка вправо 25"/>
              <p:cNvSpPr/>
              <p:nvPr/>
            </p:nvSpPr>
            <p:spPr>
              <a:xfrm rot="1819007">
                <a:off x="2999973" y="3966451"/>
                <a:ext cx="2900540" cy="419003"/>
              </a:xfrm>
              <a:prstGeom prst="rightArrow">
                <a:avLst/>
              </a:prstGeom>
              <a:solidFill>
                <a:schemeClr val="accent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" name="Стрелка вправо 31"/>
              <p:cNvSpPr/>
              <p:nvPr/>
            </p:nvSpPr>
            <p:spPr>
              <a:xfrm rot="20297144">
                <a:off x="3022200" y="2722139"/>
                <a:ext cx="2898952" cy="417415"/>
              </a:xfrm>
              <a:prstGeom prst="rightArrow">
                <a:avLst/>
              </a:prstGeom>
              <a:solidFill>
                <a:schemeClr val="accent5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5363905" y="4502902"/>
                <a:ext cx="457228" cy="57454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4" name="Стрелка вправо 33"/>
              <p:cNvSpPr/>
              <p:nvPr/>
            </p:nvSpPr>
            <p:spPr>
              <a:xfrm rot="20297144">
                <a:off x="5211496" y="3983909"/>
                <a:ext cx="2900539" cy="419003"/>
              </a:xfrm>
              <a:prstGeom prst="rightArrow">
                <a:avLst/>
              </a:prstGeom>
              <a:solidFill>
                <a:schemeClr val="accent5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7" name="Стрелка вправо 36"/>
              <p:cNvSpPr/>
              <p:nvPr/>
            </p:nvSpPr>
            <p:spPr>
              <a:xfrm rot="1819007">
                <a:off x="5090839" y="5012371"/>
                <a:ext cx="2248037" cy="419003"/>
              </a:xfrm>
              <a:prstGeom prst="rightArrow">
                <a:avLst/>
              </a:prstGeom>
              <a:solidFill>
                <a:schemeClr val="accent5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0498" name="TextBox 39"/>
              <p:cNvSpPr txBox="1">
                <a:spLocks noChangeArrowheads="1"/>
              </p:cNvSpPr>
              <p:nvPr/>
            </p:nvSpPr>
            <p:spPr bwMode="auto">
              <a:xfrm>
                <a:off x="770709" y="2634345"/>
                <a:ext cx="1828799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ru-RU" sz="2000" b="1">
                    <a:cs typeface="Arial" charset="0"/>
                  </a:rPr>
                  <a:t>ОСНОВНАЯ ШКОЛА</a:t>
                </a:r>
              </a:p>
            </p:txBody>
          </p:sp>
          <p:sp>
            <p:nvSpPr>
              <p:cNvPr id="20499" name="TextBox 40"/>
              <p:cNvSpPr txBox="1">
                <a:spLocks noChangeArrowheads="1"/>
              </p:cNvSpPr>
              <p:nvPr/>
            </p:nvSpPr>
            <p:spPr bwMode="auto">
              <a:xfrm>
                <a:off x="2555970" y="4119155"/>
                <a:ext cx="1828799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ru-RU" sz="2000" b="1">
                    <a:cs typeface="Arial" charset="0"/>
                  </a:rPr>
                  <a:t>СТАРШАЯ ШКОЛА</a:t>
                </a:r>
              </a:p>
            </p:txBody>
          </p:sp>
          <p:sp>
            <p:nvSpPr>
              <p:cNvPr id="20500" name="TextBox 41"/>
              <p:cNvSpPr txBox="1">
                <a:spLocks noChangeArrowheads="1"/>
              </p:cNvSpPr>
              <p:nvPr/>
            </p:nvSpPr>
            <p:spPr bwMode="auto">
              <a:xfrm>
                <a:off x="3391273" y="2255522"/>
                <a:ext cx="1828799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ru-RU" sz="2000" b="1">
                    <a:cs typeface="Arial" charset="0"/>
                  </a:rPr>
                  <a:t>СПО-9</a:t>
                </a:r>
              </a:p>
            </p:txBody>
          </p:sp>
          <p:sp>
            <p:nvSpPr>
              <p:cNvPr id="20501" name="TextBox 42"/>
              <p:cNvSpPr txBox="1">
                <a:spLocks noChangeArrowheads="1"/>
              </p:cNvSpPr>
              <p:nvPr/>
            </p:nvSpPr>
            <p:spPr bwMode="auto">
              <a:xfrm>
                <a:off x="5521234" y="3609704"/>
                <a:ext cx="182879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ru-RU" sz="2000" b="1">
                    <a:cs typeface="Arial" charset="0"/>
                  </a:rPr>
                  <a:t>СПО-11</a:t>
                </a:r>
              </a:p>
            </p:txBody>
          </p:sp>
          <p:sp>
            <p:nvSpPr>
              <p:cNvPr id="20502" name="TextBox 43"/>
              <p:cNvSpPr txBox="1">
                <a:spLocks noChangeArrowheads="1"/>
              </p:cNvSpPr>
              <p:nvPr/>
            </p:nvSpPr>
            <p:spPr bwMode="auto">
              <a:xfrm>
                <a:off x="4950822" y="5068390"/>
                <a:ext cx="979715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ru-RU" sz="2000" b="1">
                    <a:cs typeface="Arial" charset="0"/>
                  </a:rPr>
                  <a:t>ВУЗ</a:t>
                </a:r>
              </a:p>
            </p:txBody>
          </p:sp>
        </p:grpSp>
        <p:grpSp>
          <p:nvGrpSpPr>
            <p:cNvPr id="20485" name="Группа 47"/>
            <p:cNvGrpSpPr>
              <a:grpSpLocks/>
            </p:cNvGrpSpPr>
            <p:nvPr/>
          </p:nvGrpSpPr>
          <p:grpSpPr bwMode="auto">
            <a:xfrm>
              <a:off x="3448594" y="2652704"/>
              <a:ext cx="535577" cy="496389"/>
              <a:chOff x="3448594" y="2991394"/>
              <a:chExt cx="535577" cy="496389"/>
            </a:xfrm>
          </p:grpSpPr>
          <p:sp>
            <p:nvSpPr>
              <p:cNvPr id="46" name="Овал 45"/>
              <p:cNvSpPr/>
              <p:nvPr/>
            </p:nvSpPr>
            <p:spPr>
              <a:xfrm>
                <a:off x="3449264" y="2991952"/>
                <a:ext cx="535020" cy="495185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>
                <a:off x="3566746" y="3174472"/>
                <a:ext cx="300055" cy="13014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20486" name="Группа 49"/>
            <p:cNvGrpSpPr>
              <a:grpSpLocks/>
            </p:cNvGrpSpPr>
            <p:nvPr/>
          </p:nvGrpSpPr>
          <p:grpSpPr bwMode="auto">
            <a:xfrm>
              <a:off x="5573486" y="3889321"/>
              <a:ext cx="535577" cy="496389"/>
              <a:chOff x="3448594" y="2991394"/>
              <a:chExt cx="535577" cy="496389"/>
            </a:xfrm>
          </p:grpSpPr>
          <p:sp>
            <p:nvSpPr>
              <p:cNvPr id="51" name="Овал 50"/>
              <p:cNvSpPr/>
              <p:nvPr/>
            </p:nvSpPr>
            <p:spPr>
              <a:xfrm>
                <a:off x="3448576" y="2991710"/>
                <a:ext cx="535020" cy="496773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52" name="Прямоугольник 51"/>
              <p:cNvSpPr/>
              <p:nvPr/>
            </p:nvSpPr>
            <p:spPr>
              <a:xfrm>
                <a:off x="3566058" y="3174231"/>
                <a:ext cx="300055" cy="1317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sp>
        <p:nvSpPr>
          <p:cNvPr id="24" name="Заголовок 2"/>
          <p:cNvSpPr txBox="1">
            <a:spLocks/>
          </p:cNvSpPr>
          <p:nvPr/>
        </p:nvSpPr>
        <p:spPr>
          <a:xfrm>
            <a:off x="395288" y="5300663"/>
            <a:ext cx="8569325" cy="1143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u="sng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Решение: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u="sng" dirty="0">
                <a:solidFill>
                  <a:srgbClr val="800000"/>
                </a:solidFill>
                <a:latin typeface="+mj-lt"/>
                <a:ea typeface="+mj-ea"/>
                <a:cs typeface="+mj-cs"/>
              </a:rPr>
              <a:t>организационно-педагогическое сопровождение профессионального самоопределения на региональном и муниципальном уровнях управления образованием</a:t>
            </a:r>
            <a:endParaRPr lang="ru-RU" sz="2400" b="1" u="sng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Сопровождение 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профессионального самоопределения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" name="Группа 20"/>
          <p:cNvGrpSpPr>
            <a:grpSpLocks/>
          </p:cNvGrpSpPr>
          <p:nvPr/>
        </p:nvGrpSpPr>
        <p:grpSpPr bwMode="auto">
          <a:xfrm>
            <a:off x="541338" y="1404938"/>
            <a:ext cx="8135937" cy="4827587"/>
            <a:chOff x="541176" y="1405027"/>
            <a:chExt cx="8136291" cy="4827822"/>
          </a:xfrm>
        </p:grpSpPr>
        <p:sp>
          <p:nvSpPr>
            <p:cNvPr id="8" name="Выгнутая вниз стрелка 7"/>
            <p:cNvSpPr/>
            <p:nvPr/>
          </p:nvSpPr>
          <p:spPr>
            <a:xfrm>
              <a:off x="2052542" y="4640509"/>
              <a:ext cx="5132610" cy="1592340"/>
            </a:xfrm>
            <a:prstGeom prst="curvedUp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Поле 1"/>
            <p:cNvSpPr txBox="1"/>
            <p:nvPr/>
          </p:nvSpPr>
          <p:spPr>
            <a:xfrm>
              <a:off x="541176" y="3197401"/>
              <a:ext cx="3564092" cy="143040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2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4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ОРГАНИЗАЦИОННО-ПЕДАГОГИЧЕСКОЕ СОПРОВОЖДЕНИЕ</a:t>
              </a:r>
            </a:p>
          </p:txBody>
        </p:sp>
        <p:sp>
          <p:nvSpPr>
            <p:cNvPr id="10" name="Поле 4"/>
            <p:cNvSpPr txBox="1"/>
            <p:nvPr/>
          </p:nvSpPr>
          <p:spPr>
            <a:xfrm>
              <a:off x="541176" y="5110432"/>
              <a:ext cx="8136291" cy="850941"/>
            </a:xfrm>
            <a:prstGeom prst="rect">
              <a:avLst/>
            </a:prstGeom>
            <a:solidFill>
              <a:srgbClr val="FFFFFF">
                <a:alpha val="45882"/>
              </a:srgb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0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Управление, в т.ч. нормативно-правовое, организационно-методическое, кадровое, информационное обеспечение</a:t>
              </a:r>
            </a:p>
          </p:txBody>
        </p:sp>
        <p:sp>
          <p:nvSpPr>
            <p:cNvPr id="17" name="Стрелка вниз 16"/>
            <p:cNvSpPr/>
            <p:nvPr/>
          </p:nvSpPr>
          <p:spPr>
            <a:xfrm rot="1437628">
              <a:off x="3063823" y="1405027"/>
              <a:ext cx="385780" cy="1598690"/>
            </a:xfrm>
            <a:prstGeom prst="down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2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endParaRPr lang="ru-RU" sz="2400" b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</p:grpSp>
      <p:grpSp>
        <p:nvGrpSpPr>
          <p:cNvPr id="4" name="Группа 21"/>
          <p:cNvGrpSpPr>
            <a:grpSpLocks/>
          </p:cNvGrpSpPr>
          <p:nvPr/>
        </p:nvGrpSpPr>
        <p:grpSpPr bwMode="auto">
          <a:xfrm>
            <a:off x="4935538" y="1404938"/>
            <a:ext cx="3741737" cy="3235325"/>
            <a:chOff x="4934796" y="1405708"/>
            <a:chExt cx="3742671" cy="3234948"/>
          </a:xfrm>
        </p:grpSpPr>
        <p:sp>
          <p:nvSpPr>
            <p:cNvPr id="23" name="Поле 2"/>
            <p:cNvSpPr txBox="1"/>
            <p:nvPr/>
          </p:nvSpPr>
          <p:spPr>
            <a:xfrm>
              <a:off x="4934796" y="3197786"/>
              <a:ext cx="3742671" cy="144287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ru-RU"/>
              </a:defPPr>
              <a:lvl1pPr algn="ctr">
                <a:lnSpc>
                  <a:spcPct val="115000"/>
                </a:lnSpc>
                <a:spcAft>
                  <a:spcPts val="1000"/>
                </a:spcAft>
                <a:defRPr sz="1100">
                  <a:effectLst/>
                  <a:latin typeface="Times New Roman"/>
                  <a:ea typeface="Times New Roman"/>
                  <a:cs typeface="Times New Roman"/>
                </a:defRPr>
              </a:lvl1pPr>
            </a:lstStyle>
            <a:p>
              <a:pPr fontAlgn="auto">
                <a:spcBef>
                  <a:spcPts val="0"/>
                </a:spcBef>
                <a:defRPr/>
              </a:pPr>
              <a:r>
                <a:rPr lang="ru-RU" sz="2400" b="1" dirty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ПСИХОЛОГО-ПЕДАГОГИЧЕСКОЕ СОПРОВОЖДЕНИЕ</a:t>
              </a:r>
            </a:p>
          </p:txBody>
        </p:sp>
        <p:grpSp>
          <p:nvGrpSpPr>
            <p:cNvPr id="22533" name="Группа 23"/>
            <p:cNvGrpSpPr>
              <a:grpSpLocks/>
            </p:cNvGrpSpPr>
            <p:nvPr/>
          </p:nvGrpSpPr>
          <p:grpSpPr bwMode="auto">
            <a:xfrm>
              <a:off x="6492747" y="1634207"/>
              <a:ext cx="1736855" cy="1357405"/>
              <a:chOff x="6492747" y="1634207"/>
              <a:chExt cx="1736855" cy="1357405"/>
            </a:xfrm>
          </p:grpSpPr>
          <p:sp>
            <p:nvSpPr>
              <p:cNvPr id="26" name="Равнобедренный треугольник 25"/>
              <p:cNvSpPr/>
              <p:nvPr/>
            </p:nvSpPr>
            <p:spPr>
              <a:xfrm>
                <a:off x="6500462" y="2135873"/>
                <a:ext cx="431908" cy="855562"/>
              </a:xfrm>
              <a:prstGeom prst="triangl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7" name="Овал 26"/>
              <p:cNvSpPr/>
              <p:nvPr/>
            </p:nvSpPr>
            <p:spPr>
              <a:xfrm>
                <a:off x="7858112" y="2204127"/>
                <a:ext cx="371568" cy="34444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8" name="Овал 27"/>
              <p:cNvSpPr/>
              <p:nvPr/>
            </p:nvSpPr>
            <p:spPr>
              <a:xfrm>
                <a:off x="6492522" y="1634281"/>
                <a:ext cx="431908" cy="455559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9" name="Равнобедренный треугольник 28"/>
              <p:cNvSpPr/>
              <p:nvPr/>
            </p:nvSpPr>
            <p:spPr>
              <a:xfrm>
                <a:off x="7831119" y="2566035"/>
                <a:ext cx="390622" cy="385718"/>
              </a:xfrm>
              <a:prstGeom prst="triangl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0" name="Двойная стрелка влево/вправо 29"/>
              <p:cNvSpPr/>
              <p:nvPr/>
            </p:nvSpPr>
            <p:spPr>
              <a:xfrm>
                <a:off x="6976831" y="2377145"/>
                <a:ext cx="711377" cy="346035"/>
              </a:xfrm>
              <a:prstGeom prst="left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25" name="Стрелка вниз 24"/>
            <p:cNvSpPr/>
            <p:nvPr/>
          </p:nvSpPr>
          <p:spPr>
            <a:xfrm rot="20133406">
              <a:off x="5247611" y="1405708"/>
              <a:ext cx="377919" cy="1596839"/>
            </a:xfrm>
            <a:prstGeom prst="down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Цели сопровождения профессионального самоопределения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3554" name="Группа 31"/>
          <p:cNvGrpSpPr>
            <a:grpSpLocks/>
          </p:cNvGrpSpPr>
          <p:nvPr/>
        </p:nvGrpSpPr>
        <p:grpSpPr bwMode="auto">
          <a:xfrm>
            <a:off x="323850" y="1557338"/>
            <a:ext cx="8532813" cy="4967287"/>
            <a:chOff x="323528" y="1556792"/>
            <a:chExt cx="8532440" cy="4968552"/>
          </a:xfrm>
        </p:grpSpPr>
        <p:sp>
          <p:nvSpPr>
            <p:cNvPr id="9" name="Поле 1"/>
            <p:cNvSpPr txBox="1"/>
            <p:nvPr/>
          </p:nvSpPr>
          <p:spPr>
            <a:xfrm>
              <a:off x="323528" y="2493656"/>
              <a:ext cx="3384402" cy="123856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2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800" b="1" dirty="0">
                  <a:solidFill>
                    <a:schemeClr val="accent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Times New Roman"/>
                  <a:cs typeface="Arial" pitchFamily="34" charset="0"/>
                </a:rPr>
                <a:t>МАКРОУРОВЕНЬ</a:t>
              </a:r>
            </a:p>
            <a:p>
              <a:pPr algn="ctr"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4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(ОРГ.-ПЕД.)</a:t>
              </a:r>
              <a:endParaRPr lang="ru-RU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10" name="Поле 4"/>
            <p:cNvSpPr txBox="1"/>
            <p:nvPr/>
          </p:nvSpPr>
          <p:spPr>
            <a:xfrm>
              <a:off x="323528" y="4737364"/>
              <a:ext cx="3097078" cy="85111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БАЛАНС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«СПРОСА И ПРЕДЛОЖЕНИЯ» НА РЫНКЕ ТРУДА</a:t>
              </a:r>
              <a:endParaRPr lang="ru-RU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23" name="Поле 2"/>
            <p:cNvSpPr txBox="1"/>
            <p:nvPr/>
          </p:nvSpPr>
          <p:spPr>
            <a:xfrm>
              <a:off x="3923821" y="2493656"/>
              <a:ext cx="4751180" cy="122268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ru-RU"/>
              </a:defPPr>
              <a:lvl1pPr algn="ctr">
                <a:lnSpc>
                  <a:spcPct val="115000"/>
                </a:lnSpc>
                <a:spcAft>
                  <a:spcPts val="1000"/>
                </a:spcAft>
                <a:defRPr sz="1100">
                  <a:effectLst/>
                  <a:latin typeface="Times New Roman"/>
                  <a:ea typeface="Times New Roman"/>
                  <a:cs typeface="Times New Roman"/>
                </a:defRPr>
              </a:lvl1pPr>
            </a:lstStyle>
            <a:p>
              <a:pPr fontAlgn="auto">
                <a:spcBef>
                  <a:spcPts val="0"/>
                </a:spcBef>
                <a:defRPr/>
              </a:pPr>
              <a:r>
                <a:rPr lang="ru-RU" sz="2800" b="1" dirty="0" smtClean="0">
                  <a:solidFill>
                    <a:schemeClr val="accent5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МИКРОУРОВЕНЬ</a:t>
              </a:r>
            </a:p>
            <a:p>
              <a:pPr fontAlgn="auto">
                <a:spcBef>
                  <a:spcPts val="0"/>
                </a:spcBef>
                <a:defRPr/>
              </a:pPr>
              <a:r>
                <a:rPr lang="ru-RU" sz="2400" b="1" dirty="0" smtClean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(ПСИХ.-ПЕД.)</a:t>
              </a:r>
              <a:endParaRPr lang="ru-RU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Стрелка вниз 17"/>
            <p:cNvSpPr/>
            <p:nvPr/>
          </p:nvSpPr>
          <p:spPr>
            <a:xfrm>
              <a:off x="1547437" y="3967231"/>
              <a:ext cx="812764" cy="614518"/>
            </a:xfrm>
            <a:prstGeom prst="down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2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endParaRPr lang="ru-RU" sz="2400" b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19" name="Стрелка вниз 18"/>
            <p:cNvSpPr/>
            <p:nvPr/>
          </p:nvSpPr>
          <p:spPr>
            <a:xfrm>
              <a:off x="3923821" y="3860841"/>
              <a:ext cx="781016" cy="1727640"/>
            </a:xfrm>
            <a:prstGeom prst="down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7824138" y="3860841"/>
              <a:ext cx="781016" cy="658981"/>
            </a:xfrm>
            <a:prstGeom prst="down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1" name="Поле 4"/>
            <p:cNvSpPr txBox="1"/>
            <p:nvPr/>
          </p:nvSpPr>
          <p:spPr>
            <a:xfrm>
              <a:off x="3853974" y="5674227"/>
              <a:ext cx="2158906" cy="85111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400" b="1" dirty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ПОДДЕРЖКА ВЫБОРА</a:t>
              </a:r>
              <a:endParaRPr lang="ru-RU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22" name="Поле 4"/>
            <p:cNvSpPr txBox="1"/>
            <p:nvPr/>
          </p:nvSpPr>
          <p:spPr>
            <a:xfrm>
              <a:off x="4571492" y="4521409"/>
              <a:ext cx="4284476" cy="85111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r"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400" b="1" dirty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ПРОФОРИЕНТАЦИОННЫЕ КОМПЕТЕНЦИИ</a:t>
              </a:r>
              <a:endParaRPr lang="ru-RU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24" name="Стрелка вниз 23"/>
            <p:cNvSpPr/>
            <p:nvPr/>
          </p:nvSpPr>
          <p:spPr>
            <a:xfrm>
              <a:off x="1547437" y="1556792"/>
              <a:ext cx="812764" cy="614518"/>
            </a:xfrm>
            <a:prstGeom prst="down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2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endParaRPr lang="ru-RU" sz="2400" b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31" name="Стрелка вниз 30"/>
            <p:cNvSpPr/>
            <p:nvPr/>
          </p:nvSpPr>
          <p:spPr>
            <a:xfrm>
              <a:off x="6023992" y="1556792"/>
              <a:ext cx="781016" cy="658980"/>
            </a:xfrm>
            <a:prstGeom prst="down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3" name="Овал 32"/>
          <p:cNvSpPr/>
          <p:nvPr/>
        </p:nvSpPr>
        <p:spPr>
          <a:xfrm>
            <a:off x="4427538" y="4149725"/>
            <a:ext cx="4537075" cy="165576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Компетенция ориентировки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 pitchFamily="34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готовность самостоятельно ориентироваться в профориентационно значимом информационном поле</a:t>
            </a: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Компетенция выбора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 pitchFamily="34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готовность совершать самостоятельный, осознанный и ответственный профессиональный выбор и воплощать его</a:t>
            </a: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Компетенция проектирования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 pitchFamily="34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готовность проектировать собственную жизненно-профессиональную и карьерную перспективу</a:t>
            </a:r>
          </a:p>
          <a:p>
            <a:pPr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Компетенция совершенствования</a:t>
            </a:r>
          </a:p>
          <a:p>
            <a:pPr lvl="1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 pitchFamily="34" charset="0"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готовность совершенствовать собственное профессиональное мастерство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8842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Компетенции профессионального самоопределения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(«профориентационные компетенции»)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Группа 16"/>
          <p:cNvGrpSpPr>
            <a:grpSpLocks/>
          </p:cNvGrpSpPr>
          <p:nvPr/>
        </p:nvGrpSpPr>
        <p:grpSpPr bwMode="auto">
          <a:xfrm>
            <a:off x="395288" y="1700213"/>
            <a:ext cx="2952750" cy="4752975"/>
            <a:chOff x="395536" y="1700808"/>
            <a:chExt cx="2952328" cy="475252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95536" y="1700808"/>
              <a:ext cx="2952328" cy="47525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730450" y="1810335"/>
              <a:ext cx="2041233" cy="25540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b="1" dirty="0">
                  <a:solidFill>
                    <a:schemeClr val="accent5">
                      <a:lumMod val="75000"/>
                    </a:schemeClr>
                  </a:solidFill>
                  <a:latin typeface="+mn-lt"/>
                  <a:sym typeface="Webdings"/>
                </a:rPr>
                <a:t>школьник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b="1" dirty="0">
                  <a:solidFill>
                    <a:schemeClr val="accent5">
                      <a:lumMod val="75000"/>
                    </a:schemeClr>
                  </a:solidFill>
                  <a:latin typeface="+mn-lt"/>
                  <a:sym typeface="Webdings"/>
                </a:rPr>
                <a:t>(семья)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9600" dirty="0">
                  <a:solidFill>
                    <a:schemeClr val="accent5">
                      <a:lumMod val="75000"/>
                    </a:schemeClr>
                  </a:solidFill>
                  <a:latin typeface="+mn-lt"/>
                  <a:sym typeface="Webdings"/>
                </a:rPr>
                <a:t></a:t>
              </a:r>
              <a:endParaRPr lang="ru-RU" sz="9600" dirty="0">
                <a:solidFill>
                  <a:schemeClr val="accent5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06636" y="5300919"/>
              <a:ext cx="1609495" cy="70795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solidFill>
                    <a:schemeClr val="accent5">
                      <a:lumMod val="75000"/>
                    </a:schemeClr>
                  </a:solidFill>
                  <a:latin typeface="+mn-lt"/>
                  <a:sym typeface="Webdings"/>
                </a:rPr>
                <a:t>школа</a:t>
              </a:r>
              <a:endParaRPr lang="ru-RU" sz="13800" dirty="0">
                <a:solidFill>
                  <a:schemeClr val="accent5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8" name="Двойная стрелка вверх/вниз 7"/>
            <p:cNvSpPr/>
            <p:nvPr/>
          </p:nvSpPr>
          <p:spPr>
            <a:xfrm>
              <a:off x="1474882" y="4077072"/>
              <a:ext cx="576180" cy="1296866"/>
            </a:xfrm>
            <a:prstGeom prst="upDownArrow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5602" name="Группа 15"/>
          <p:cNvGrpSpPr>
            <a:grpSpLocks/>
          </p:cNvGrpSpPr>
          <p:nvPr/>
        </p:nvGrpSpPr>
        <p:grpSpPr bwMode="auto">
          <a:xfrm>
            <a:off x="5867400" y="1628775"/>
            <a:ext cx="2881313" cy="4824413"/>
            <a:chOff x="5868144" y="1628800"/>
            <a:chExt cx="2880320" cy="482453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868144" y="1628800"/>
              <a:ext cx="2880320" cy="4824536"/>
            </a:xfrm>
            <a:prstGeom prst="rect">
              <a:avLst/>
            </a:prstGeom>
            <a:solidFill>
              <a:srgbClr val="DEDCF2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977644" y="2014573"/>
              <a:ext cx="2626407" cy="206221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b="1" dirty="0">
                  <a:solidFill>
                    <a:schemeClr val="accent4">
                      <a:lumMod val="50000"/>
                    </a:schemeClr>
                  </a:solidFill>
                  <a:latin typeface="+mn-lt"/>
                  <a:sym typeface="Webdings"/>
                </a:rPr>
                <a:t>работодатель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9600" dirty="0">
                  <a:solidFill>
                    <a:schemeClr val="accent4">
                      <a:lumMod val="50000"/>
                    </a:schemeClr>
                  </a:solidFill>
                  <a:latin typeface="+mn-lt"/>
                  <a:sym typeface="Webdings"/>
                </a:rPr>
                <a:t></a:t>
              </a:r>
              <a:endParaRPr lang="ru-RU" sz="9600" dirty="0">
                <a:solidFill>
                  <a:schemeClr val="accent4">
                    <a:lumMod val="50000"/>
                  </a:schemeClr>
                </a:solidFill>
                <a:latin typeface="+mn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228383" y="5129327"/>
              <a:ext cx="2375668" cy="132400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solidFill>
                    <a:schemeClr val="accent4">
                      <a:lumMod val="50000"/>
                    </a:schemeClr>
                  </a:solidFill>
                  <a:latin typeface="+mn-lt"/>
                  <a:sym typeface="Webdings"/>
                </a:rPr>
                <a:t>колледж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>
                  <a:solidFill>
                    <a:schemeClr val="accent4">
                      <a:lumMod val="50000"/>
                    </a:schemeClr>
                  </a:solidFill>
                  <a:latin typeface="+mn-lt"/>
                  <a:sym typeface="Webdings"/>
                </a:rPr>
                <a:t>(вуз)</a:t>
              </a:r>
              <a:endParaRPr lang="ru-RU" sz="13800" dirty="0">
                <a:solidFill>
                  <a:schemeClr val="accent4">
                    <a:lumMod val="50000"/>
                  </a:schemeClr>
                </a:solidFill>
                <a:latin typeface="+mn-lt"/>
              </a:endParaRPr>
            </a:p>
          </p:txBody>
        </p:sp>
        <p:sp>
          <p:nvSpPr>
            <p:cNvPr id="9" name="Двойная стрелка вверх/вниз 8"/>
            <p:cNvSpPr/>
            <p:nvPr/>
          </p:nvSpPr>
          <p:spPr>
            <a:xfrm>
              <a:off x="7020272" y="4076787"/>
              <a:ext cx="576064" cy="1223994"/>
            </a:xfrm>
            <a:prstGeom prst="upDownArrow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8" name="Группа 17"/>
          <p:cNvGrpSpPr>
            <a:grpSpLocks/>
          </p:cNvGrpSpPr>
          <p:nvPr/>
        </p:nvGrpSpPr>
        <p:grpSpPr bwMode="auto">
          <a:xfrm>
            <a:off x="2700338" y="4011613"/>
            <a:ext cx="3816350" cy="2324100"/>
            <a:chOff x="2699792" y="4011449"/>
            <a:chExt cx="3816423" cy="2323713"/>
          </a:xfrm>
        </p:grpSpPr>
        <p:sp>
          <p:nvSpPr>
            <p:cNvPr id="10" name="TextBox 9"/>
            <p:cNvSpPr txBox="1"/>
            <p:nvPr/>
          </p:nvSpPr>
          <p:spPr>
            <a:xfrm>
              <a:off x="3060161" y="4011449"/>
              <a:ext cx="3024246" cy="232371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accent3">
                  <a:lumMod val="75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b="1" dirty="0">
                <a:solidFill>
                  <a:schemeClr val="accent3">
                    <a:lumMod val="50000"/>
                  </a:schemeClr>
                </a:solidFill>
                <a:latin typeface="+mn-lt"/>
              </a:endParaRPr>
            </a:p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600" b="1" dirty="0">
                <a:solidFill>
                  <a:schemeClr val="accent3">
                    <a:lumMod val="75000"/>
                  </a:schemeClr>
                </a:solidFill>
                <a:latin typeface="+mn-lt"/>
              </a:endParaRPr>
            </a:p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b="1" dirty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региональная (муниципальная ) инфраструктура</a:t>
              </a:r>
            </a:p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b="1" dirty="0">
                  <a:solidFill>
                    <a:schemeClr val="accent3">
                      <a:lumMod val="75000"/>
                    </a:schemeClr>
                  </a:solidFill>
                  <a:latin typeface="+mn-lt"/>
                </a:rPr>
                <a:t>профориентации</a:t>
              </a:r>
              <a:endParaRPr lang="ru-RU" sz="2600" dirty="0">
                <a:solidFill>
                  <a:schemeClr val="accent3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11" name="Двойная стрелка вверх/вниз 10"/>
            <p:cNvSpPr/>
            <p:nvPr/>
          </p:nvSpPr>
          <p:spPr>
            <a:xfrm rot="5400000">
              <a:off x="4319919" y="2529411"/>
              <a:ext cx="576167" cy="3816423"/>
            </a:xfrm>
            <a:prstGeom prst="upDownArrow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2" name="Заголовок 1"/>
          <p:cNvSpPr txBox="1">
            <a:spLocks/>
          </p:cNvSpPr>
          <p:nvPr/>
        </p:nvSpPr>
        <p:spPr>
          <a:xfrm>
            <a:off x="755650" y="269875"/>
            <a:ext cx="7632700" cy="1143000"/>
          </a:xfrm>
          <a:prstGeom prst="rect">
            <a:avLst/>
          </a:prstGeom>
          <a:solidFill>
            <a:srgbClr val="DEDCF2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Региональные (муниципальные)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органы управления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9" name="Группа 18"/>
          <p:cNvGrpSpPr>
            <a:grpSpLocks/>
          </p:cNvGrpSpPr>
          <p:nvPr/>
        </p:nvGrpSpPr>
        <p:grpSpPr bwMode="auto">
          <a:xfrm>
            <a:off x="3348038" y="1412875"/>
            <a:ext cx="2519362" cy="2592388"/>
            <a:chOff x="3347864" y="1412776"/>
            <a:chExt cx="2520280" cy="2592288"/>
          </a:xfrm>
        </p:grpSpPr>
        <p:sp>
          <p:nvSpPr>
            <p:cNvPr id="14" name="Счетверенная стрелка 13"/>
            <p:cNvSpPr/>
            <p:nvPr/>
          </p:nvSpPr>
          <p:spPr>
            <a:xfrm>
              <a:off x="3347864" y="1412776"/>
              <a:ext cx="2520280" cy="2592288"/>
            </a:xfrm>
            <a:prstGeom prst="quadArrow">
              <a:avLst/>
            </a:prstGeom>
            <a:solidFill>
              <a:srgbClr val="FFC2BD"/>
            </a:solidFill>
            <a:ln>
              <a:solidFill>
                <a:srgbClr val="FE70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rgbClr val="FFE1E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47864" y="2309679"/>
              <a:ext cx="2520280" cy="83181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СОЦИАЛЬНЫЙ ДИАЛОГ</a:t>
              </a:r>
              <a:endPara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19">
      <a:dk1>
        <a:sysClr val="windowText" lastClr="000000"/>
      </a:dk1>
      <a:lt1>
        <a:srgbClr val="FFF8DD"/>
      </a:lt1>
      <a:dk2>
        <a:srgbClr val="1F497D"/>
      </a:dk2>
      <a:lt2>
        <a:srgbClr val="FFF1BD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462</Words>
  <Application>Microsoft Office PowerPoint</Application>
  <PresentationFormat>Экран (4:3)</PresentationFormat>
  <Paragraphs>126</Paragraphs>
  <Slides>15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Calibri</vt:lpstr>
      <vt:lpstr>Arial</vt:lpstr>
      <vt:lpstr>Times New Roman</vt:lpstr>
      <vt:lpstr>Wingdings</vt:lpstr>
      <vt:lpstr>Webdings</vt:lpstr>
      <vt:lpstr>Тема Office</vt:lpstr>
      <vt:lpstr> Федеральный институт развития образования  ЦЕНТР ПРОФЕССИОНАЛЬНОГО ОБРАЗОВАНИЯ</vt:lpstr>
      <vt:lpstr>Слайд 2</vt:lpstr>
      <vt:lpstr>Проблема 1 Борьба интересов и «растаскивание» профориентации</vt:lpstr>
      <vt:lpstr>Проблема 2 Основное противоречие или «проклятый вопрос»  профориентации</vt:lpstr>
      <vt:lpstr>Проблема 3 Разрывы в процессе СПС между ступенями  и внутри ступеней образования</vt:lpstr>
      <vt:lpstr>Сопровождение  профессионального самоопределения</vt:lpstr>
      <vt:lpstr>Цели сопровождения профессионального самоопределения</vt:lpstr>
      <vt:lpstr>Компетенции профессионального самоопределения («профориентационные компетенции»)</vt:lpstr>
      <vt:lpstr>Слайд 9</vt:lpstr>
      <vt:lpstr>Направления реализации Концепции</vt:lpstr>
      <vt:lpstr>Ожидаемые системные результаты</vt:lpstr>
      <vt:lpstr>Стратегия СПС – 2015-2020:  прорывные направления</vt:lpstr>
      <vt:lpstr>Стратегия СПС – 2015-2020:  механизмы реализации</vt:lpstr>
      <vt:lpstr>Слайд 14</vt:lpstr>
      <vt:lpstr>Направление движения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Организационно-педагогическое сопровождение профессионального самоопределения детей и молодежи  в муниципальных образованиях:  модели партнерства, механизмы взаимодействия   Научно-практическая конференция  </dc:title>
  <cp:lastModifiedBy>Пасечникова</cp:lastModifiedBy>
  <cp:revision>47</cp:revision>
  <dcterms:modified xsi:type="dcterms:W3CDTF">2015-05-21T10:51:26Z</dcterms:modified>
</cp:coreProperties>
</file>