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4" r:id="rId3"/>
    <p:sldId id="281" r:id="rId4"/>
    <p:sldId id="279" r:id="rId5"/>
    <p:sldId id="256" r:id="rId6"/>
    <p:sldId id="276" r:id="rId7"/>
    <p:sldId id="273" r:id="rId8"/>
    <p:sldId id="264" r:id="rId9"/>
    <p:sldId id="265" r:id="rId10"/>
    <p:sldId id="266" r:id="rId11"/>
    <p:sldId id="267" r:id="rId12"/>
    <p:sldId id="268" r:id="rId13"/>
    <p:sldId id="272" r:id="rId14"/>
    <p:sldId id="277" r:id="rId15"/>
    <p:sldId id="278" r:id="rId16"/>
    <p:sldId id="283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4C7E2-A86F-43E5-BF80-09AF1A2B1D31}" type="datetimeFigureOut">
              <a:rPr lang="ru-RU"/>
              <a:pPr>
                <a:defRPr/>
              </a:pPr>
              <a:t>21.05.2015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B6882-DE55-41FC-927E-F2892B0BA4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F2C81-C3D2-43DE-9ED1-F020D64867EB}" type="datetimeFigureOut">
              <a:rPr lang="ru-RU"/>
              <a:pPr>
                <a:defRPr/>
              </a:pPr>
              <a:t>21.05.2015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04AEC-72B5-4C00-874C-9CADD37878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3778E-E8AB-4117-9D77-8DA0569AC805}" type="datetimeFigureOut">
              <a:rPr lang="ru-RU"/>
              <a:pPr>
                <a:defRPr/>
              </a:pPr>
              <a:t>21.05.2015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8785F-5412-46B7-9ADF-89AE5853B9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0BDB-27A7-4EB3-B132-AE5F2BCCAEB4}" type="datetimeFigureOut">
              <a:rPr lang="ru-RU"/>
              <a:pPr>
                <a:defRPr/>
              </a:pPr>
              <a:t>21.05.2015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699D3-C4BB-4F7E-9F88-B208843FC1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5CF92-3AD6-4EEF-A3CC-C3A1A81D1678}" type="datetimeFigureOut">
              <a:rPr lang="ru-RU"/>
              <a:pPr>
                <a:defRPr/>
              </a:pPr>
              <a:t>21.05.2015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51BC3-4CF9-49A2-8FF2-ABCAB52388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32929-4289-44F5-B180-063822B72E48}" type="datetimeFigureOut">
              <a:rPr lang="ru-RU"/>
              <a:pPr>
                <a:defRPr/>
              </a:pPr>
              <a:t>21.05.2015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085B4-57A7-430C-A556-A4E6430741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0C8E2-16BB-4BB2-88AB-1EA57AD65344}" type="datetimeFigureOut">
              <a:rPr lang="ru-RU"/>
              <a:pPr>
                <a:defRPr/>
              </a:pPr>
              <a:t>21.05.2015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A638A-216D-4D0D-88FB-28BBFF5CC9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6A2B3-7F20-40E1-9C04-46DC49CFE403}" type="datetimeFigureOut">
              <a:rPr lang="ru-RU"/>
              <a:pPr>
                <a:defRPr/>
              </a:pPr>
              <a:t>21.05.2015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87103-CD38-4812-A868-6748688D73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9E672-7A10-4CB0-865B-C2791C34C1DD}" type="datetimeFigureOut">
              <a:rPr lang="ru-RU"/>
              <a:pPr>
                <a:defRPr/>
              </a:pPr>
              <a:t>21.05.2015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86E25-AA29-431D-963B-41C75CFF3A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6F1F-7905-4128-80C4-A47D95CF6429}" type="datetimeFigureOut">
              <a:rPr lang="ru-RU"/>
              <a:pPr>
                <a:defRPr/>
              </a:pPr>
              <a:t>21.05.2015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CD4C3-BED9-4F60-B5A6-CA7B7C6384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7836C-A4A2-4F5A-B71E-9A81F1819CEC}" type="datetimeFigureOut">
              <a:rPr lang="ru-RU"/>
              <a:pPr>
                <a:defRPr/>
              </a:pPr>
              <a:t>21.05.2015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12A5F-68F0-4462-9D3E-96CE48101A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39B6AEF-3390-4D6E-AFCA-B283F0285E4F}" type="datetimeFigureOut">
              <a:rPr lang="ru-RU"/>
              <a:pPr>
                <a:defRPr/>
              </a:pPr>
              <a:t>21.05.2015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1B0F8C3-1737-446F-8F6A-191ADF03FF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18.xml"/><Relationship Id="rId13" Type="http://schemas.openxmlformats.org/officeDocument/2006/relationships/image" Target="../media/image13.jpeg"/><Relationship Id="rId3" Type="http://schemas.openxmlformats.org/officeDocument/2006/relationships/tags" Target="../tags/tag13.xml"/><Relationship Id="rId7" Type="http://schemas.openxmlformats.org/officeDocument/2006/relationships/tags" Target="../tags/tag17.xml"/><Relationship Id="rId12" Type="http://schemas.openxmlformats.org/officeDocument/2006/relationships/slideLayout" Target="../slideLayouts/slideLayout1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11" Type="http://schemas.openxmlformats.org/officeDocument/2006/relationships/tags" Target="../tags/tag21.xml"/><Relationship Id="rId5" Type="http://schemas.openxmlformats.org/officeDocument/2006/relationships/tags" Target="../tags/tag15.xml"/><Relationship Id="rId10" Type="http://schemas.openxmlformats.org/officeDocument/2006/relationships/tags" Target="../tags/tag20.xml"/><Relationship Id="rId4" Type="http://schemas.openxmlformats.org/officeDocument/2006/relationships/tags" Target="../tags/tag14.xml"/><Relationship Id="rId9" Type="http://schemas.openxmlformats.org/officeDocument/2006/relationships/tags" Target="../tags/tag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tags" Target="../tags/tag7.xml"/><Relationship Id="rId7" Type="http://schemas.openxmlformats.org/officeDocument/2006/relationships/slideLayout" Target="../slideLayouts/slideLayout8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4"/>
          <p:cNvSpPr>
            <a:spLocks noGrp="1"/>
          </p:cNvSpPr>
          <p:nvPr>
            <p:ph type="title"/>
          </p:nvPr>
        </p:nvSpPr>
        <p:spPr>
          <a:xfrm>
            <a:off x="5500688" y="1628775"/>
            <a:ext cx="3286125" cy="4608513"/>
          </a:xfrm>
        </p:spPr>
        <p:txBody>
          <a:bodyPr/>
          <a:lstStyle/>
          <a:p>
            <a:r>
              <a:rPr lang="ru-RU" sz="2400" b="1" smtClean="0">
                <a:solidFill>
                  <a:srgbClr val="0000FF"/>
                </a:solidFill>
              </a:rPr>
              <a:t>«Нормы» и технологии подготовки обучающихся к   профессиональному самоопределению </a:t>
            </a:r>
            <a:br>
              <a:rPr lang="ru-RU" sz="2400" b="1" smtClean="0">
                <a:solidFill>
                  <a:srgbClr val="0000FF"/>
                </a:solidFill>
              </a:rPr>
            </a:br>
            <a:r>
              <a:rPr lang="ru-RU" sz="2400" b="1" smtClean="0">
                <a:solidFill>
                  <a:srgbClr val="0000FF"/>
                </a:solidFill>
              </a:rPr>
              <a:t> </a:t>
            </a:r>
            <a:r>
              <a:rPr lang="ru-RU" sz="2400" smtClean="0">
                <a:solidFill>
                  <a:srgbClr val="3F14F8"/>
                </a:solidFill>
                <a:latin typeface="Arial" charset="0"/>
              </a:rPr>
              <a:t/>
            </a:r>
            <a:br>
              <a:rPr lang="ru-RU" sz="2400" smtClean="0">
                <a:solidFill>
                  <a:srgbClr val="3F14F8"/>
                </a:solidFill>
                <a:latin typeface="Arial" charset="0"/>
              </a:rPr>
            </a:br>
            <a:r>
              <a:rPr lang="ru-RU" sz="2400" smtClean="0">
                <a:solidFill>
                  <a:srgbClr val="3F14F8"/>
                </a:solidFill>
                <a:latin typeface="Arial" charset="0"/>
              </a:rPr>
              <a:t/>
            </a:r>
            <a:br>
              <a:rPr lang="ru-RU" sz="2400" smtClean="0">
                <a:solidFill>
                  <a:srgbClr val="3F14F8"/>
                </a:solidFill>
                <a:latin typeface="Arial" charset="0"/>
              </a:rPr>
            </a:br>
            <a:r>
              <a:rPr lang="ru-RU" sz="1600" smtClean="0">
                <a:solidFill>
                  <a:srgbClr val="3F14F8"/>
                </a:solidFill>
                <a:latin typeface="Arial" charset="0"/>
              </a:rPr>
              <a:t>Родичев Н.Ф.</a:t>
            </a:r>
            <a:br>
              <a:rPr lang="ru-RU" sz="1600" smtClean="0">
                <a:solidFill>
                  <a:srgbClr val="3F14F8"/>
                </a:solidFill>
                <a:latin typeface="Arial" charset="0"/>
              </a:rPr>
            </a:br>
            <a:r>
              <a:rPr lang="ru-RU" sz="1600" smtClean="0">
                <a:solidFill>
                  <a:srgbClr val="3F14F8"/>
                </a:solidFill>
                <a:latin typeface="Arial" charset="0"/>
              </a:rPr>
              <a:t>апрель 2015 г.</a:t>
            </a:r>
          </a:p>
        </p:txBody>
      </p:sp>
      <p:pic>
        <p:nvPicPr>
          <p:cNvPr id="13314" name="Picture 7" descr="шапка сайта Института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188913"/>
            <a:ext cx="8218488" cy="1079500"/>
          </a:xfrm>
        </p:spPr>
      </p:pic>
      <p:pic>
        <p:nvPicPr>
          <p:cNvPr id="13315" name="Содержимое 5" descr="10511371-large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28625" y="1500188"/>
            <a:ext cx="5022850" cy="45005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smtClean="0"/>
              <a:t>Норма 3</a:t>
            </a:r>
          </a:p>
        </p:txBody>
      </p:sp>
      <p:pic>
        <p:nvPicPr>
          <p:cNvPr id="22530" name="Содержимое 8" descr="пять размерностей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1731963"/>
            <a:ext cx="4038600" cy="4262437"/>
          </a:xfrm>
        </p:spPr>
      </p:pic>
      <p:pic>
        <p:nvPicPr>
          <p:cNvPr id="22531" name="Содержимое 7" descr="норма3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814888" y="1801813"/>
            <a:ext cx="3705225" cy="41243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smtClean="0"/>
              <a:t>Норма 4</a:t>
            </a:r>
          </a:p>
        </p:txBody>
      </p:sp>
      <p:pic>
        <p:nvPicPr>
          <p:cNvPr id="23554" name="Содержимое 8" descr="пять размерностей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1731963"/>
            <a:ext cx="4038600" cy="4262437"/>
          </a:xfrm>
        </p:spPr>
      </p:pic>
      <p:pic>
        <p:nvPicPr>
          <p:cNvPr id="23555" name="Содержимое 9" descr="норма4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905375" y="1658938"/>
            <a:ext cx="3524250" cy="44100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smtClean="0"/>
              <a:t>Норма 5</a:t>
            </a:r>
          </a:p>
        </p:txBody>
      </p:sp>
      <p:pic>
        <p:nvPicPr>
          <p:cNvPr id="24578" name="Содержимое 8" descr="пять размерностей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1731963"/>
            <a:ext cx="4038600" cy="4262437"/>
          </a:xfrm>
        </p:spPr>
      </p:pic>
      <p:pic>
        <p:nvPicPr>
          <p:cNvPr id="24579" name="Содержимое 7" descr="норма5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886325" y="2144713"/>
            <a:ext cx="3562350" cy="34385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Скругленный прямоугольник 44"/>
          <p:cNvSpPr/>
          <p:nvPr/>
        </p:nvSpPr>
        <p:spPr>
          <a:xfrm>
            <a:off x="571500" y="3429000"/>
            <a:ext cx="3000375" cy="2857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Школьная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профориентация</a:t>
            </a:r>
            <a:endParaRPr lang="ru-RU" dirty="0"/>
          </a:p>
        </p:txBody>
      </p:sp>
      <p:sp>
        <p:nvSpPr>
          <p:cNvPr id="63" name="Прямоугольная выноска 62"/>
          <p:cNvSpPr/>
          <p:nvPr/>
        </p:nvSpPr>
        <p:spPr>
          <a:xfrm>
            <a:off x="142875" y="357188"/>
            <a:ext cx="5357813" cy="2349500"/>
          </a:xfrm>
          <a:prstGeom prst="wedgeRectCallout">
            <a:avLst>
              <a:gd name="adj1" fmla="val -14124"/>
              <a:gd name="adj2" fmla="val 9700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Образовательные </a:t>
            </a:r>
            <a:r>
              <a:rPr lang="ru-RU" sz="2400" b="1" dirty="0"/>
              <a:t>организации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 </a:t>
            </a:r>
            <a:r>
              <a:rPr lang="ru-RU" sz="2400" b="1" dirty="0"/>
              <a:t>находятся в ситуации </a:t>
            </a:r>
            <a:endParaRPr lang="ru-RU" sz="24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иерархического </a:t>
            </a:r>
            <a:r>
              <a:rPr lang="ru-RU" sz="2400" b="1" dirty="0"/>
              <a:t>управления </a:t>
            </a:r>
            <a:endParaRPr lang="ru-RU" sz="24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решением </a:t>
            </a:r>
            <a:r>
              <a:rPr lang="ru-RU" sz="2400" b="1" dirty="0"/>
              <a:t>задач, </a:t>
            </a:r>
            <a:endParaRPr lang="ru-RU" sz="24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поставленных </a:t>
            </a:r>
            <a:r>
              <a:rPr lang="ru-RU" sz="2400" b="1" dirty="0"/>
              <a:t>перед ними</a:t>
            </a:r>
            <a:r>
              <a:rPr lang="ru-RU" sz="2400" b="1" dirty="0"/>
              <a:t>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 </a:t>
            </a:r>
            <a:r>
              <a:rPr lang="ru-RU" sz="2400" b="1" dirty="0"/>
              <a:t>в </a:t>
            </a:r>
            <a:r>
              <a:rPr lang="ru-RU" sz="2400" b="1" dirty="0" err="1"/>
              <a:t>т.ч.профориентационных</a:t>
            </a:r>
            <a:r>
              <a:rPr lang="ru-RU" sz="1400" b="1" dirty="0"/>
              <a:t> </a:t>
            </a:r>
          </a:p>
        </p:txBody>
      </p:sp>
      <p:sp>
        <p:nvSpPr>
          <p:cNvPr id="12" name="Прямоугольная выноска 11"/>
          <p:cNvSpPr/>
          <p:nvPr/>
        </p:nvSpPr>
        <p:spPr>
          <a:xfrm>
            <a:off x="3924300" y="4714875"/>
            <a:ext cx="5005388" cy="1809750"/>
          </a:xfrm>
          <a:prstGeom prst="wedgeRectCallout">
            <a:avLst>
              <a:gd name="adj1" fmla="val -56819"/>
              <a:gd name="adj2" fmla="val -4436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/>
          </a:p>
        </p:txBody>
      </p:sp>
      <p:sp>
        <p:nvSpPr>
          <p:cNvPr id="14" name="Прямоугольная выноска 13"/>
          <p:cNvSpPr/>
          <p:nvPr/>
        </p:nvSpPr>
        <p:spPr>
          <a:xfrm>
            <a:off x="6011863" y="357188"/>
            <a:ext cx="2927350" cy="3935412"/>
          </a:xfrm>
          <a:prstGeom prst="wedgeRectCallout">
            <a:avLst>
              <a:gd name="adj1" fmla="val -133797"/>
              <a:gd name="adj2" fmla="val 6340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Остальные субъекты деятельности выстраивают </a:t>
            </a:r>
            <a:r>
              <a:rPr lang="ru-RU" sz="2000" b="1" dirty="0" err="1"/>
              <a:t>разноуровневые</a:t>
            </a:r>
            <a:r>
              <a:rPr lang="ru-RU" sz="2000" b="1" dirty="0"/>
              <a:t> сетевые отношения в ходе преодоления проблем, имеющих прямое или опосредованное отношение к профессиональной ориентации </a:t>
            </a:r>
            <a:r>
              <a:rPr lang="ru-RU" sz="2000" b="1" dirty="0"/>
              <a:t>молодежи</a:t>
            </a:r>
            <a:endParaRPr lang="ru-RU" sz="2000" b="1" dirty="0"/>
          </a:p>
        </p:txBody>
      </p:sp>
      <p:sp>
        <p:nvSpPr>
          <p:cNvPr id="7" name="AutoShape 33"/>
          <p:cNvSpPr>
            <a:spLocks noChangeArrowheads="1"/>
          </p:cNvSpPr>
          <p:nvPr/>
        </p:nvSpPr>
        <p:spPr bwMode="auto">
          <a:xfrm>
            <a:off x="4211638" y="4868863"/>
            <a:ext cx="4681537" cy="151288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1400">
                <a:latin typeface="Calibri" pitchFamily="34" charset="0"/>
              </a:rPr>
              <a:t>В ходе становления таких сетевых отношений возникает </a:t>
            </a:r>
            <a:r>
              <a:rPr lang="ru-RU" sz="2400" b="1">
                <a:latin typeface="Calibri" pitchFamily="34" charset="0"/>
              </a:rPr>
              <a:t>новая норма</a:t>
            </a:r>
            <a:r>
              <a:rPr lang="ru-RU" sz="2400">
                <a:latin typeface="Calibri" pitchFamily="34" charset="0"/>
              </a:rPr>
              <a:t>, </a:t>
            </a:r>
            <a:r>
              <a:rPr lang="ru-RU" sz="1400">
                <a:latin typeface="Calibri" pitchFamily="34" charset="0"/>
              </a:rPr>
              <a:t>определяющая характер и длительность отношений между субъектами, выбор технологий, возможность институционального оформления данной практики</a:t>
            </a:r>
            <a:endParaRPr lang="ru-RU" sz="14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3"/>
          <p:cNvSpPr>
            <a:spLocks noChangeArrowheads="1"/>
          </p:cNvSpPr>
          <p:nvPr/>
        </p:nvSpPr>
        <p:spPr bwMode="auto">
          <a:xfrm>
            <a:off x="107950" y="6497638"/>
            <a:ext cx="83534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Wingdings" pitchFamily="2" charset="2"/>
              <a:buNone/>
            </a:pPr>
            <a:r>
              <a:rPr lang="ru-RU" b="1">
                <a:solidFill>
                  <a:srgbClr val="000066"/>
                </a:solidFill>
                <a:latin typeface="Calibri" pitchFamily="34" charset="0"/>
              </a:rPr>
              <a:t>  </a:t>
            </a:r>
          </a:p>
          <a:p>
            <a:pPr>
              <a:spcBef>
                <a:spcPct val="20000"/>
              </a:spcBef>
              <a:buFont typeface="Wingdings" pitchFamily="2" charset="2"/>
              <a:buChar char="q"/>
            </a:pPr>
            <a:endParaRPr lang="ru-RU">
              <a:solidFill>
                <a:srgbClr val="000066"/>
              </a:solidFill>
              <a:latin typeface="Calibri" pitchFamily="34" charset="0"/>
            </a:endParaRPr>
          </a:p>
        </p:txBody>
      </p:sp>
      <p:pic>
        <p:nvPicPr>
          <p:cNvPr id="26626" name="Picture 35" descr="Диаграмма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258888" y="2419350"/>
            <a:ext cx="96837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Picture 36" descr="Диаграмма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258888" y="2563813"/>
            <a:ext cx="96837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37" descr="Диаграмма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258888" y="2276475"/>
            <a:ext cx="96837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38" descr="Диаграмма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258888" y="2060575"/>
            <a:ext cx="96837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39" descr="Диаграмма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258888" y="1844675"/>
            <a:ext cx="96837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68" name="Rectangle 40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1196975"/>
            <a:ext cx="2771775" cy="547211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algn="ctr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ru-RU" sz="1400" dirty="0">
              <a:solidFill>
                <a:schemeClr val="bg1"/>
              </a:solidFill>
              <a:latin typeface="+mn-lt"/>
            </a:endParaRP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ru-RU" sz="1400" dirty="0">
              <a:solidFill>
                <a:schemeClr val="bg1"/>
              </a:solidFill>
              <a:latin typeface="+mn-lt"/>
            </a:endParaRP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ru-RU" sz="1400" dirty="0">
              <a:solidFill>
                <a:schemeClr val="bg1"/>
              </a:solidFill>
              <a:latin typeface="+mn-lt"/>
            </a:endParaRP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ru-RU" sz="1400" dirty="0">
              <a:solidFill>
                <a:schemeClr val="bg1"/>
              </a:solidFill>
              <a:latin typeface="+mn-lt"/>
            </a:endParaRP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bg1"/>
                </a:solidFill>
                <a:latin typeface="+mn-lt"/>
              </a:rPr>
              <a:t>     </a:t>
            </a: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600" dirty="0">
                <a:solidFill>
                  <a:schemeClr val="bg1"/>
                </a:solidFill>
                <a:latin typeface="+mn-lt"/>
              </a:rPr>
              <a:t>    </a:t>
            </a:r>
            <a:r>
              <a:rPr lang="ru-RU" sz="2600" dirty="0">
                <a:solidFill>
                  <a:schemeClr val="bg1"/>
                </a:solidFill>
                <a:latin typeface="+mn-lt"/>
              </a:rPr>
              <a:t>Возможно ли достижение</a:t>
            </a: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+mn-lt"/>
              </a:rPr>
              <a:t>    «нормы»</a:t>
            </a: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3200" dirty="0">
                <a:solidFill>
                  <a:schemeClr val="bg1"/>
                </a:solidFill>
                <a:latin typeface="+mn-lt"/>
              </a:rPr>
              <a:t>  </a:t>
            </a:r>
            <a:r>
              <a:rPr lang="ru-RU" sz="2400" dirty="0">
                <a:solidFill>
                  <a:schemeClr val="bg1"/>
                </a:solidFill>
                <a:latin typeface="+mn-lt"/>
              </a:rPr>
              <a:t>в поддержке</a:t>
            </a: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3200" dirty="0">
                <a:solidFill>
                  <a:schemeClr val="bg1"/>
                </a:solidFill>
                <a:latin typeface="+mn-lt"/>
              </a:rPr>
              <a:t>  </a:t>
            </a:r>
            <a:r>
              <a:rPr lang="ru-RU" sz="2000" dirty="0">
                <a:solidFill>
                  <a:schemeClr val="bg1"/>
                </a:solidFill>
                <a:latin typeface="+mn-lt"/>
              </a:rPr>
              <a:t>самоопределения?</a:t>
            </a:r>
            <a:r>
              <a:rPr lang="ru-RU" sz="3200" dirty="0">
                <a:solidFill>
                  <a:schemeClr val="bg1"/>
                </a:solidFill>
                <a:latin typeface="+mn-lt"/>
              </a:rPr>
              <a:t> </a:t>
            </a:r>
            <a:endParaRPr lang="ru-RU" sz="3200" dirty="0">
              <a:solidFill>
                <a:schemeClr val="bg1"/>
              </a:solidFill>
              <a:latin typeface="+mn-lt"/>
            </a:endParaRP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ru-RU" sz="3200" dirty="0">
              <a:solidFill>
                <a:schemeClr val="bg1"/>
              </a:solidFill>
              <a:latin typeface="+mn-lt"/>
            </a:endParaRP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ru-RU" sz="2000" dirty="0">
              <a:latin typeface="+mn-lt"/>
            </a:endParaRP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ru-RU" sz="2000" dirty="0">
              <a:latin typeface="+mn-lt"/>
            </a:endParaRP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ru-RU" sz="2000" dirty="0">
              <a:latin typeface="+mn-lt"/>
            </a:endParaRP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ru-RU" sz="3200" dirty="0">
              <a:latin typeface="+mn-lt"/>
            </a:endParaRP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3348038" y="2276475"/>
            <a:ext cx="5543550" cy="1290638"/>
            <a:chOff x="2019" y="1888"/>
            <a:chExt cx="3492" cy="813"/>
          </a:xfrm>
        </p:grpSpPr>
        <p:sp>
          <p:nvSpPr>
            <p:cNvPr id="26652" name="Rectangle 42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2019" y="1888"/>
              <a:ext cx="3492" cy="589"/>
            </a:xfrm>
            <a:prstGeom prst="rect">
              <a:avLst/>
            </a:prstGeom>
            <a:solidFill>
              <a:srgbClr val="A8D2FC"/>
            </a:solidFill>
            <a:ln w="9525" algn="ctr">
              <a:solidFill>
                <a:srgbClr val="CCE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53" name="Rectangle 43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2163" y="1933"/>
              <a:ext cx="3208" cy="7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ru-RU" b="1">
                  <a:latin typeface="Calibri" pitchFamily="34" charset="0"/>
                </a:rPr>
                <a:t>Содержание может быть представлено как механизм использования процесса «нормализации» во время нормоисполнения</a:t>
              </a:r>
            </a:p>
            <a:p>
              <a:pPr>
                <a:spcBef>
                  <a:spcPct val="20000"/>
                </a:spcBef>
              </a:pPr>
              <a:endParaRPr lang="en-US" sz="1600">
                <a:latin typeface="Calibri" pitchFamily="34" charset="0"/>
              </a:endParaRP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3419475" y="3284538"/>
            <a:ext cx="5543550" cy="1290637"/>
            <a:chOff x="2064" y="1888"/>
            <a:chExt cx="3492" cy="813"/>
          </a:xfrm>
        </p:grpSpPr>
        <p:sp>
          <p:nvSpPr>
            <p:cNvPr id="26650" name="Rectangle 45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2064" y="1888"/>
              <a:ext cx="3492" cy="589"/>
            </a:xfrm>
            <a:prstGeom prst="rect">
              <a:avLst/>
            </a:prstGeom>
            <a:solidFill>
              <a:srgbClr val="A8D2FC"/>
            </a:solidFill>
            <a:ln w="9525" algn="ctr">
              <a:solidFill>
                <a:srgbClr val="CCE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51" name="Rectangle 46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2163" y="1933"/>
              <a:ext cx="3208" cy="7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ru-RU" b="1">
                  <a:latin typeface="Calibri" pitchFamily="34" charset="0"/>
                </a:rPr>
                <a:t>Это произойдет через «встречу норм» и нормотворчество и самоопределение, изменение иерархий норм</a:t>
              </a:r>
            </a:p>
            <a:p>
              <a:pPr>
                <a:spcBef>
                  <a:spcPct val="20000"/>
                </a:spcBef>
              </a:pPr>
              <a:endParaRPr lang="en-US" sz="1600" b="1">
                <a:latin typeface="Calibri" pitchFamily="34" charset="0"/>
              </a:endParaRPr>
            </a:p>
          </p:txBody>
        </p:sp>
      </p:grp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3419475" y="4292600"/>
            <a:ext cx="5543550" cy="1006475"/>
            <a:chOff x="2064" y="1888"/>
            <a:chExt cx="3492" cy="589"/>
          </a:xfrm>
        </p:grpSpPr>
        <p:sp>
          <p:nvSpPr>
            <p:cNvPr id="26648" name="Rectangle 51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064" y="1888"/>
              <a:ext cx="3492" cy="589"/>
            </a:xfrm>
            <a:prstGeom prst="rect">
              <a:avLst/>
            </a:prstGeom>
            <a:solidFill>
              <a:srgbClr val="A8D2FC"/>
            </a:solidFill>
            <a:ln w="9525" algn="ctr">
              <a:solidFill>
                <a:srgbClr val="CCE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49" name="Rectangle 52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2163" y="1933"/>
              <a:ext cx="3208" cy="48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b="1">
                  <a:latin typeface="Calibri" pitchFamily="34" charset="0"/>
                </a:rPr>
                <a:t>Для этого нужны институциональные механизмы.</a:t>
              </a:r>
            </a:p>
            <a:p>
              <a:r>
                <a:rPr lang="ru-RU" sz="1600" b="1">
                  <a:latin typeface="Calibri" pitchFamily="34" charset="0"/>
                </a:rPr>
                <a:t>Даже если они декларируются в стандарте и законе, они далеко не всегда работают</a:t>
              </a:r>
              <a:endParaRPr lang="en-US" sz="1600" b="1">
                <a:latin typeface="Calibri" pitchFamily="34" charset="0"/>
              </a:endParaRPr>
            </a:p>
          </p:txBody>
        </p:sp>
      </p:grpSp>
      <p:sp>
        <p:nvSpPr>
          <p:cNvPr id="48181" name="AutoShape 53"/>
          <p:cNvSpPr>
            <a:spLocks noChangeArrowheads="1"/>
          </p:cNvSpPr>
          <p:nvPr/>
        </p:nvSpPr>
        <p:spPr bwMode="auto">
          <a:xfrm>
            <a:off x="2916238" y="2420938"/>
            <a:ext cx="431800" cy="649287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8182" name="AutoShape 54"/>
          <p:cNvSpPr>
            <a:spLocks noChangeArrowheads="1"/>
          </p:cNvSpPr>
          <p:nvPr/>
        </p:nvSpPr>
        <p:spPr bwMode="auto">
          <a:xfrm>
            <a:off x="2916238" y="1412875"/>
            <a:ext cx="431800" cy="649288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0099FF"/>
              </a:solidFill>
              <a:latin typeface="Calibri" pitchFamily="34" charset="0"/>
            </a:endParaRPr>
          </a:p>
        </p:txBody>
      </p:sp>
      <p:sp>
        <p:nvSpPr>
          <p:cNvPr id="48183" name="AutoShape 55"/>
          <p:cNvSpPr>
            <a:spLocks noChangeArrowheads="1"/>
          </p:cNvSpPr>
          <p:nvPr/>
        </p:nvSpPr>
        <p:spPr bwMode="auto">
          <a:xfrm>
            <a:off x="2916238" y="3429000"/>
            <a:ext cx="431800" cy="649288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8185" name="AutoShape 57"/>
          <p:cNvSpPr>
            <a:spLocks noChangeArrowheads="1"/>
          </p:cNvSpPr>
          <p:nvPr/>
        </p:nvSpPr>
        <p:spPr bwMode="auto">
          <a:xfrm>
            <a:off x="2916238" y="4437063"/>
            <a:ext cx="431800" cy="649287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5" name="Group 58"/>
          <p:cNvGrpSpPr>
            <a:grpSpLocks/>
          </p:cNvGrpSpPr>
          <p:nvPr/>
        </p:nvGrpSpPr>
        <p:grpSpPr bwMode="auto">
          <a:xfrm>
            <a:off x="3419475" y="1268413"/>
            <a:ext cx="5543550" cy="1252537"/>
            <a:chOff x="2064" y="1888"/>
            <a:chExt cx="3492" cy="789"/>
          </a:xfrm>
        </p:grpSpPr>
        <p:sp>
          <p:nvSpPr>
            <p:cNvPr id="26646" name="Rectangle 59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064" y="1888"/>
              <a:ext cx="3492" cy="589"/>
            </a:xfrm>
            <a:prstGeom prst="rect">
              <a:avLst/>
            </a:prstGeom>
            <a:solidFill>
              <a:srgbClr val="A8D2FC"/>
            </a:solidFill>
            <a:ln w="9525" algn="ctr">
              <a:solidFill>
                <a:srgbClr val="CCE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47" name="Rectangle 60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2163" y="1933"/>
              <a:ext cx="3208" cy="74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ru-RU" b="1">
                  <a:latin typeface="Calibri" pitchFamily="34" charset="0"/>
                </a:rPr>
                <a:t>Действующий в настоящее время ФГОС стандартизует структуру, результаты, условия. Он не стандартизует содержание (декларация?)</a:t>
              </a:r>
            </a:p>
            <a:p>
              <a:pPr>
                <a:spcBef>
                  <a:spcPct val="20000"/>
                </a:spcBef>
              </a:pPr>
              <a:endParaRPr lang="ru-RU" sz="1400" b="1">
                <a:solidFill>
                  <a:schemeClr val="accent2"/>
                </a:solidFill>
                <a:latin typeface="Calibri" pitchFamily="34" charset="0"/>
              </a:endParaRPr>
            </a:p>
          </p:txBody>
        </p:sp>
      </p:grpSp>
      <p:sp>
        <p:nvSpPr>
          <p:cNvPr id="26640" name="Rectangle 61"/>
          <p:cNvSpPr>
            <a:spLocks noChangeArrowheads="1"/>
          </p:cNvSpPr>
          <p:nvPr/>
        </p:nvSpPr>
        <p:spPr bwMode="auto">
          <a:xfrm>
            <a:off x="684213" y="620713"/>
            <a:ext cx="6911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40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5378" name="Text Box 62"/>
          <p:cNvSpPr txBox="1">
            <a:spLocks noChangeArrowheads="1"/>
          </p:cNvSpPr>
          <p:nvPr/>
        </p:nvSpPr>
        <p:spPr bwMode="auto">
          <a:xfrm>
            <a:off x="395288" y="333375"/>
            <a:ext cx="8367712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Профессиональное самоопределение и стандарт</a:t>
            </a:r>
            <a:endParaRPr lang="ru-RU" sz="22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3419475" y="5373688"/>
            <a:ext cx="5545138" cy="989012"/>
            <a:chOff x="2064" y="1888"/>
            <a:chExt cx="3492" cy="675"/>
          </a:xfrm>
        </p:grpSpPr>
        <p:sp>
          <p:nvSpPr>
            <p:cNvPr id="26644" name="Rectangle 4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2064" y="1888"/>
              <a:ext cx="3492" cy="589"/>
            </a:xfrm>
            <a:prstGeom prst="rect">
              <a:avLst/>
            </a:prstGeom>
            <a:solidFill>
              <a:srgbClr val="A8D2FC"/>
            </a:solidFill>
            <a:ln w="9525" algn="ctr">
              <a:solidFill>
                <a:srgbClr val="CCE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45" name="Rectangle 4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163" y="1933"/>
              <a:ext cx="3208" cy="6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ru-RU" b="1">
                  <a:latin typeface="Calibri" pitchFamily="34" charset="0"/>
                </a:rPr>
                <a:t>Чтобы заработали – нужно согласование с интересами внешнего заказчика и использование его ресурса</a:t>
              </a:r>
              <a:endParaRPr lang="en-US" b="1">
                <a:latin typeface="Calibri" pitchFamily="34" charset="0"/>
              </a:endParaRPr>
            </a:p>
          </p:txBody>
        </p:sp>
      </p:grpSp>
      <p:sp>
        <p:nvSpPr>
          <p:cNvPr id="7" name="AutoShape 57"/>
          <p:cNvSpPr>
            <a:spLocks noChangeArrowheads="1"/>
          </p:cNvSpPr>
          <p:nvPr/>
        </p:nvSpPr>
        <p:spPr bwMode="auto">
          <a:xfrm>
            <a:off x="2916238" y="5445125"/>
            <a:ext cx="431800" cy="7207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16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8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8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8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8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8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8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8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8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68" grpId="0" build="p" animBg="1"/>
      <p:bldP spid="48181" grpId="0" animBg="1"/>
      <p:bldP spid="48182" grpId="0" animBg="1"/>
      <p:bldP spid="48183" grpId="0" animBg="1"/>
      <p:bldP spid="48185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Скругленный прямоугольник 44"/>
          <p:cNvSpPr/>
          <p:nvPr/>
        </p:nvSpPr>
        <p:spPr>
          <a:xfrm>
            <a:off x="571500" y="3429000"/>
            <a:ext cx="3000375" cy="2857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/>
              <a:t>Как согласовать стандарт и «поддержку самоопределения»?</a:t>
            </a:r>
            <a:endParaRPr lang="ru-RU" sz="22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 </a:t>
            </a:r>
          </a:p>
        </p:txBody>
      </p:sp>
      <p:sp>
        <p:nvSpPr>
          <p:cNvPr id="63" name="Прямоугольная выноска 62"/>
          <p:cNvSpPr/>
          <p:nvPr/>
        </p:nvSpPr>
        <p:spPr>
          <a:xfrm>
            <a:off x="142875" y="357188"/>
            <a:ext cx="5508625" cy="2640012"/>
          </a:xfrm>
          <a:prstGeom prst="wedgeRectCallout">
            <a:avLst>
              <a:gd name="adj1" fmla="val 674"/>
              <a:gd name="adj2" fmla="val 8573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Стандарт не изменяется дискретно.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Он содержит  в себе «конструктор изменений»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(</a:t>
            </a:r>
            <a:r>
              <a:rPr lang="ru-RU" b="1" dirty="0" err="1"/>
              <a:t>префигуративность</a:t>
            </a:r>
            <a:r>
              <a:rPr lang="ru-RU" b="1" dirty="0"/>
              <a:t> общества, </a:t>
            </a:r>
            <a:r>
              <a:rPr lang="ru-RU" b="1" dirty="0" err="1"/>
              <a:t>парагогика</a:t>
            </a:r>
            <a:r>
              <a:rPr lang="ru-RU" b="1" dirty="0"/>
              <a:t>, </a:t>
            </a:r>
            <a:r>
              <a:rPr lang="ru-RU" b="1" dirty="0" err="1"/>
              <a:t>коннективизм</a:t>
            </a:r>
            <a:r>
              <a:rPr lang="ru-RU" b="1" dirty="0"/>
              <a:t>, </a:t>
            </a:r>
            <a:r>
              <a:rPr lang="en-US" b="1" dirty="0"/>
              <a:t>MOOC</a:t>
            </a:r>
            <a:r>
              <a:rPr lang="ru-RU" b="1" dirty="0" err="1"/>
              <a:t>изация</a:t>
            </a:r>
            <a:r>
              <a:rPr lang="ru-RU" b="1" dirty="0"/>
              <a:t>, виртуальное пестование, «кадровый пылесос», навигационные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SMART-</a:t>
            </a:r>
            <a:r>
              <a:rPr lang="ru-RU" b="1" dirty="0"/>
              <a:t>решения, публичная демонстрация в сети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когнитивного стиля, «большие данные» в образовании и профориентации,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/>
              <a:t>геймификация</a:t>
            </a:r>
            <a:r>
              <a:rPr lang="ru-RU" b="1" dirty="0"/>
              <a:t>, «новое рабство»)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</p:txBody>
      </p:sp>
      <p:sp>
        <p:nvSpPr>
          <p:cNvPr id="69" name="Номер слайда 6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B1773F-2641-42F2-901B-8131A4857310}" type="slidenum">
              <a:rPr lang="ru-RU"/>
              <a:pPr>
                <a:defRPr/>
              </a:pPr>
              <a:t>15</a:t>
            </a:fld>
            <a:endParaRPr lang="ru-RU"/>
          </a:p>
        </p:txBody>
      </p:sp>
      <p:sp>
        <p:nvSpPr>
          <p:cNvPr id="14" name="Прямоугольная выноска 13"/>
          <p:cNvSpPr/>
          <p:nvPr/>
        </p:nvSpPr>
        <p:spPr>
          <a:xfrm>
            <a:off x="5867400" y="357188"/>
            <a:ext cx="3071813" cy="6096000"/>
          </a:xfrm>
          <a:prstGeom prst="wedgeRectCallout">
            <a:avLst>
              <a:gd name="adj1" fmla="val -124408"/>
              <a:gd name="adj2" fmla="val 2907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Стандарт учитывает доминирование </a:t>
            </a:r>
            <a:r>
              <a:rPr lang="ru-RU" sz="2000" b="1" dirty="0" err="1"/>
              <a:t>внесистемых</a:t>
            </a:r>
            <a:r>
              <a:rPr lang="ru-RU" sz="2000" b="1" dirty="0"/>
              <a:t>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неформальных, </a:t>
            </a:r>
            <a:r>
              <a:rPr lang="ru-RU" sz="2000" b="1" dirty="0" err="1"/>
              <a:t>информальных</a:t>
            </a:r>
            <a:r>
              <a:rPr lang="ru-RU" sz="2000" b="1" dirty="0"/>
              <a:t>, спонтанных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форм </a:t>
            </a:r>
            <a:r>
              <a:rPr lang="ru-RU" sz="2000" b="1" dirty="0"/>
              <a:t>обучения, </a:t>
            </a:r>
            <a:r>
              <a:rPr lang="ru-RU" sz="2000" b="1" dirty="0"/>
              <a:t>обеспечивающих  </a:t>
            </a:r>
            <a:r>
              <a:rPr lang="ru-RU" sz="2000" b="1" dirty="0"/>
              <a:t>оперативную коммуникацию с обучающими «вне системы», а в </a:t>
            </a:r>
            <a:r>
              <a:rPr lang="ru-RU" sz="2000" b="1" dirty="0"/>
              <a:t>дальнейшем– </a:t>
            </a:r>
            <a:r>
              <a:rPr lang="ru-RU" sz="2000" b="1" dirty="0"/>
              <a:t>ситуативное обновление востребованных </a:t>
            </a:r>
            <a:r>
              <a:rPr lang="ru-RU" sz="2000" b="1" dirty="0"/>
              <a:t>компетенций вне «школы для неудачников»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3" descr="шапка сайта Института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188913"/>
            <a:ext cx="8218488" cy="1079500"/>
          </a:xfrm>
        </p:spPr>
      </p:pic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5572125" y="1500188"/>
            <a:ext cx="3176588" cy="4500562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>
                <a:solidFill>
                  <a:srgbClr val="FFFFFF"/>
                </a:solidFill>
                <a:latin typeface="Calibri" pitchFamily="34" charset="0"/>
              </a:rPr>
              <a:t>СПАСИБО ЗА ВНИМАНИЕ И ПОНИМАНИЕ!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28675" name="Содержимое 5" descr="10511371-large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28625" y="1500188"/>
            <a:ext cx="5022850" cy="45005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2987675" y="549275"/>
            <a:ext cx="5545138" cy="2951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>
                <a:latin typeface="Calibri" pitchFamily="34" charset="0"/>
              </a:rPr>
              <a:t> </a:t>
            </a:r>
            <a:r>
              <a:rPr lang="ru-RU" sz="1600" b="1">
                <a:latin typeface="Calibri" pitchFamily="34" charset="0"/>
              </a:rPr>
              <a:t>ст.66 - общее образование направлено на…</a:t>
            </a:r>
          </a:p>
          <a:p>
            <a:pPr algn="ctr"/>
            <a:r>
              <a:rPr lang="ru-RU" sz="1600" b="1">
                <a:latin typeface="Calibri" pitchFamily="34" charset="0"/>
              </a:rPr>
              <a:t>подготовку обучающегося к жизни в обществе,</a:t>
            </a:r>
          </a:p>
          <a:p>
            <a:pPr algn="ctr"/>
            <a:r>
              <a:rPr lang="ru-RU" sz="1600" b="1">
                <a:latin typeface="Calibri" pitchFamily="34" charset="0"/>
              </a:rPr>
              <a:t>самостоятельному жизненному выбору, </a:t>
            </a:r>
          </a:p>
          <a:p>
            <a:pPr algn="ctr"/>
            <a:r>
              <a:rPr lang="ru-RU" sz="1600" b="1">
                <a:latin typeface="Calibri" pitchFamily="34" charset="0"/>
              </a:rPr>
              <a:t>продолжению образования и</a:t>
            </a:r>
            <a:br>
              <a:rPr lang="ru-RU" sz="1600" b="1">
                <a:latin typeface="Calibri" pitchFamily="34" charset="0"/>
              </a:rPr>
            </a:br>
            <a:r>
              <a:rPr lang="ru-RU" sz="1600" b="1">
                <a:latin typeface="Calibri" pitchFamily="34" charset="0"/>
              </a:rPr>
              <a:t>началу профессиональной деятельности</a:t>
            </a:r>
          </a:p>
          <a:p>
            <a:pPr algn="ctr"/>
            <a:endParaRPr lang="ru-RU" sz="1600" b="1">
              <a:latin typeface="Calibri" pitchFamily="34" charset="0"/>
            </a:endParaRPr>
          </a:p>
          <a:p>
            <a:pPr algn="ctr"/>
            <a:r>
              <a:rPr lang="ru-RU" sz="1600" b="1">
                <a:latin typeface="Calibri" pitchFamily="34" charset="0"/>
              </a:rPr>
              <a:t>Ст.42 - Психолого-педагогическая, медицинская </a:t>
            </a:r>
          </a:p>
          <a:p>
            <a:pPr algn="ctr"/>
            <a:r>
              <a:rPr lang="ru-RU" sz="1600" b="1">
                <a:latin typeface="Calibri" pitchFamily="34" charset="0"/>
              </a:rPr>
              <a:t>и социальная помощь включает в себя:</a:t>
            </a:r>
            <a:br>
              <a:rPr lang="ru-RU" sz="1600" b="1">
                <a:latin typeface="Calibri" pitchFamily="34" charset="0"/>
              </a:rPr>
            </a:br>
            <a:r>
              <a:rPr lang="ru-RU" sz="1600" b="1">
                <a:latin typeface="Calibri" pitchFamily="34" charset="0"/>
              </a:rPr>
              <a:t>…помощь обучающимся в профориентации, </a:t>
            </a:r>
          </a:p>
          <a:p>
            <a:pPr algn="ctr"/>
            <a:r>
              <a:rPr lang="ru-RU" sz="1600" b="1">
                <a:latin typeface="Calibri" pitchFamily="34" charset="0"/>
              </a:rPr>
              <a:t>получении профессии и социальной адаптации</a:t>
            </a:r>
            <a:r>
              <a:rPr lang="ru-RU" sz="1600">
                <a:latin typeface="Calibri" pitchFamily="34" charset="0"/>
              </a:rPr>
              <a:t/>
            </a:r>
            <a:br>
              <a:rPr lang="ru-RU" sz="1600">
                <a:latin typeface="Calibri" pitchFamily="34" charset="0"/>
              </a:rPr>
            </a:br>
            <a:endParaRPr lang="ru-RU" sz="1600">
              <a:latin typeface="Calibri" pitchFamily="34" charset="0"/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2987675" y="3644900"/>
            <a:ext cx="5545138" cy="2447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600">
              <a:latin typeface="Calibri" pitchFamily="34" charset="0"/>
            </a:endParaRPr>
          </a:p>
          <a:p>
            <a:pPr algn="ctr"/>
            <a:r>
              <a:rPr lang="ru-RU" sz="1600">
                <a:latin typeface="Calibri" pitchFamily="34" charset="0"/>
              </a:rPr>
              <a:t> </a:t>
            </a:r>
            <a:r>
              <a:rPr lang="ru-RU" sz="1600" b="1">
                <a:latin typeface="Calibri" pitchFamily="34" charset="0"/>
              </a:rPr>
              <a:t>«портрет выпускника школы:</a:t>
            </a:r>
          </a:p>
          <a:p>
            <a:pPr algn="ctr"/>
            <a:r>
              <a:rPr lang="ru-RU" sz="1600" b="1">
                <a:latin typeface="Calibri" pitchFamily="34" charset="0"/>
              </a:rPr>
              <a:t>…социально-активная, ответственная личность,</a:t>
            </a:r>
          </a:p>
          <a:p>
            <a:pPr algn="ctr"/>
            <a:r>
              <a:rPr lang="ru-RU" sz="1600" b="1">
                <a:latin typeface="Calibri" pitchFamily="34" charset="0"/>
              </a:rPr>
              <a:t> подготовленная к осознанному выбору профессии»</a:t>
            </a:r>
          </a:p>
          <a:p>
            <a:pPr algn="ctr"/>
            <a:endParaRPr lang="ru-RU" sz="1600" b="1">
              <a:latin typeface="Calibri" pitchFamily="34" charset="0"/>
            </a:endParaRPr>
          </a:p>
          <a:p>
            <a:pPr algn="ctr"/>
            <a:r>
              <a:rPr lang="ru-RU" sz="1600" b="1">
                <a:latin typeface="Calibri" pitchFamily="34" charset="0"/>
              </a:rPr>
              <a:t>«…фонд дополнительной литературы </a:t>
            </a:r>
          </a:p>
          <a:p>
            <a:pPr algn="ctr"/>
            <a:r>
              <a:rPr lang="ru-RU" sz="1600" b="1">
                <a:latin typeface="Calibri" pitchFamily="34" charset="0"/>
              </a:rPr>
              <a:t>образовательного учреждения </a:t>
            </a:r>
          </a:p>
          <a:p>
            <a:pPr algn="ctr"/>
            <a:r>
              <a:rPr lang="ru-RU" sz="1600" b="1">
                <a:latin typeface="Calibri" pitchFamily="34" charset="0"/>
              </a:rPr>
              <a:t>должен включать… литературу </a:t>
            </a:r>
          </a:p>
          <a:p>
            <a:pPr algn="ctr"/>
            <a:r>
              <a:rPr lang="ru-RU" sz="1600" b="1">
                <a:latin typeface="Calibri" pitchFamily="34" charset="0"/>
              </a:rPr>
              <a:t>по социальному и профессиональному</a:t>
            </a:r>
          </a:p>
          <a:p>
            <a:pPr algn="ctr"/>
            <a:r>
              <a:rPr lang="ru-RU" sz="1600" b="1">
                <a:latin typeface="Calibri" pitchFamily="34" charset="0"/>
              </a:rPr>
              <a:t> самоопределению обучающихся»</a:t>
            </a:r>
          </a:p>
        </p:txBody>
      </p:sp>
      <p:sp>
        <p:nvSpPr>
          <p:cNvPr id="14339" name="Rectangle 10"/>
          <p:cNvSpPr>
            <a:spLocks noChangeArrowheads="1"/>
          </p:cNvSpPr>
          <p:nvPr/>
        </p:nvSpPr>
        <p:spPr bwMode="auto">
          <a:xfrm>
            <a:off x="1619250" y="692150"/>
            <a:ext cx="61214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b="1">
              <a:solidFill>
                <a:schemeClr val="tx2"/>
              </a:solidFill>
              <a:latin typeface="Calibri" pitchFamily="34" charset="0"/>
            </a:endParaRPr>
          </a:p>
          <a:p>
            <a:pPr algn="ctr">
              <a:spcBef>
                <a:spcPct val="50000"/>
              </a:spcBef>
            </a:pPr>
            <a:endParaRPr lang="ru-RU" b="1">
              <a:solidFill>
                <a:schemeClr val="tx2"/>
              </a:solidFill>
              <a:latin typeface="Calibri" pitchFamily="34" charset="0"/>
            </a:endParaRPr>
          </a:p>
          <a:p>
            <a:pPr algn="ctr">
              <a:spcBef>
                <a:spcPct val="50000"/>
              </a:spcBef>
            </a:pPr>
            <a:endParaRPr lang="ru-RU" b="1">
              <a:solidFill>
                <a:schemeClr val="tx2"/>
              </a:solidFill>
              <a:latin typeface="Calibri" pitchFamily="34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50825" y="549275"/>
            <a:ext cx="2592388" cy="2735263"/>
            <a:chOff x="2064" y="1888"/>
            <a:chExt cx="3492" cy="589"/>
          </a:xfrm>
        </p:grpSpPr>
        <p:sp>
          <p:nvSpPr>
            <p:cNvPr id="14344" name="Rectangle 8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064" y="1888"/>
              <a:ext cx="3492" cy="589"/>
            </a:xfrm>
            <a:prstGeom prst="rect">
              <a:avLst/>
            </a:prstGeom>
            <a:solidFill>
              <a:srgbClr val="A8D2FC"/>
            </a:solidFill>
            <a:ln w="9525" algn="ctr">
              <a:solidFill>
                <a:srgbClr val="CCE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8202" name="Rectangle 9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162" y="1931"/>
              <a:ext cx="3208" cy="3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fontAlgn="auto" hangingPunct="0">
                <a:spcBef>
                  <a:spcPct val="20000"/>
                </a:spcBef>
                <a:spcAft>
                  <a:spcPts val="0"/>
                </a:spcAft>
                <a:buClr>
                  <a:schemeClr val="hlink"/>
                </a:buClr>
                <a:buSzPct val="70000"/>
                <a:buFont typeface="Wingdings" pitchFamily="2" charset="2"/>
                <a:buNone/>
                <a:defRPr/>
              </a:pPr>
              <a:endParaRPr lang="ru-RU" sz="2400" b="1" dirty="0">
                <a:solidFill>
                  <a:srgbClr val="000099"/>
                </a:solidFill>
                <a:latin typeface="Calibri" pitchFamily="34" charset="0"/>
              </a:endParaRPr>
            </a:p>
            <a:p>
              <a:pPr algn="ctr" eaLnBrk="0" fontAlgn="auto" hangingPunct="0">
                <a:spcBef>
                  <a:spcPct val="20000"/>
                </a:spcBef>
                <a:spcAft>
                  <a:spcPts val="0"/>
                </a:spcAft>
                <a:buClr>
                  <a:schemeClr val="hlink"/>
                </a:buClr>
                <a:buSzPct val="70000"/>
                <a:buFont typeface="Wingdings" pitchFamily="2" charset="2"/>
                <a:buNone/>
                <a:defRPr/>
              </a:pPr>
              <a:r>
                <a:rPr lang="ru-RU" sz="2400" b="1" dirty="0">
                  <a:solidFill>
                    <a:schemeClr val="accent1">
                      <a:lumMod val="75000"/>
                    </a:schemeClr>
                  </a:solidFill>
                  <a:latin typeface="Calibri" pitchFamily="34" charset="0"/>
                </a:rPr>
                <a:t>Новый закон «Об образовании»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50825" y="3573463"/>
            <a:ext cx="2520950" cy="2663825"/>
            <a:chOff x="2064" y="1888"/>
            <a:chExt cx="3492" cy="589"/>
          </a:xfrm>
        </p:grpSpPr>
        <p:sp>
          <p:nvSpPr>
            <p:cNvPr id="14342" name="Rectangle 8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2064" y="1888"/>
              <a:ext cx="3492" cy="589"/>
            </a:xfrm>
            <a:prstGeom prst="rect">
              <a:avLst/>
            </a:prstGeom>
            <a:solidFill>
              <a:srgbClr val="A8D2FC"/>
            </a:solidFill>
            <a:ln w="9525" algn="ctr">
              <a:solidFill>
                <a:srgbClr val="CCE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8200" name="Rectangle 9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2163" y="1931"/>
              <a:ext cx="3208" cy="29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fontAlgn="auto" hangingPunct="0">
                <a:spcBef>
                  <a:spcPct val="20000"/>
                </a:spcBef>
                <a:spcAft>
                  <a:spcPts val="0"/>
                </a:spcAft>
                <a:buClr>
                  <a:schemeClr val="hlink"/>
                </a:buClr>
                <a:buSzPct val="70000"/>
                <a:buFont typeface="Wingdings" pitchFamily="2" charset="2"/>
                <a:buNone/>
                <a:defRPr/>
              </a:pPr>
              <a:endParaRPr lang="ru-RU" sz="2400" b="1" dirty="0">
                <a:solidFill>
                  <a:srgbClr val="000099"/>
                </a:solidFill>
                <a:latin typeface="Calibri" pitchFamily="34" charset="0"/>
              </a:endParaRPr>
            </a:p>
            <a:p>
              <a:pPr algn="ctr" eaLnBrk="0" fontAlgn="auto" hangingPunct="0">
                <a:spcBef>
                  <a:spcPct val="20000"/>
                </a:spcBef>
                <a:spcAft>
                  <a:spcPts val="0"/>
                </a:spcAft>
                <a:buClr>
                  <a:schemeClr val="hlink"/>
                </a:buClr>
                <a:buSzPct val="70000"/>
                <a:buFont typeface="Wingdings" pitchFamily="2" charset="2"/>
                <a:buNone/>
                <a:defRPr/>
              </a:pPr>
              <a:endParaRPr lang="ru-RU" sz="2400" b="1" dirty="0">
                <a:solidFill>
                  <a:srgbClr val="000099"/>
                </a:solidFill>
                <a:latin typeface="Calibri" pitchFamily="34" charset="0"/>
              </a:endParaRPr>
            </a:p>
            <a:p>
              <a:pPr algn="ctr" eaLnBrk="0" fontAlgn="auto" hangingPunct="0">
                <a:spcBef>
                  <a:spcPct val="20000"/>
                </a:spcBef>
                <a:spcAft>
                  <a:spcPts val="0"/>
                </a:spcAft>
                <a:buClr>
                  <a:schemeClr val="hlink"/>
                </a:buClr>
                <a:buSzPct val="70000"/>
                <a:buFont typeface="Wingdings" pitchFamily="2" charset="2"/>
                <a:buNone/>
                <a:defRPr/>
              </a:pPr>
              <a:r>
                <a:rPr lang="ru-RU" sz="2400" b="1" dirty="0">
                  <a:solidFill>
                    <a:schemeClr val="accent1">
                      <a:lumMod val="75000"/>
                    </a:schemeClr>
                  </a:solidFill>
                  <a:latin typeface="Calibri" pitchFamily="34" charset="0"/>
                </a:rPr>
                <a:t>Новые</a:t>
              </a:r>
              <a:r>
                <a:rPr lang="ru-RU" sz="2400" b="1" dirty="0">
                  <a:solidFill>
                    <a:srgbClr val="000099"/>
                  </a:solidFill>
                  <a:latin typeface="Calibri" pitchFamily="34" charset="0"/>
                </a:rPr>
                <a:t>  </a:t>
              </a:r>
              <a:r>
                <a:rPr lang="ru-RU" sz="2400" b="1" dirty="0">
                  <a:solidFill>
                    <a:schemeClr val="accent1">
                      <a:lumMod val="75000"/>
                    </a:schemeClr>
                  </a:solidFill>
                  <a:latin typeface="Calibri" pitchFamily="34" charset="0"/>
                </a:rPr>
                <a:t>ФГОС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7" grpId="0" animBg="1"/>
      <p:bldP spid="645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Скругленный прямоугольник 44"/>
          <p:cNvSpPr/>
          <p:nvPr/>
        </p:nvSpPr>
        <p:spPr>
          <a:xfrm>
            <a:off x="571500" y="4005263"/>
            <a:ext cx="3000375" cy="22812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Кто и как может участвовать 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реализации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err="1"/>
              <a:t>профориентационных</a:t>
            </a:r>
            <a:endParaRPr lang="ru-RU" sz="20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 технологий</a:t>
            </a:r>
            <a:endParaRPr lang="ru-RU" sz="20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 </a:t>
            </a:r>
          </a:p>
        </p:txBody>
      </p:sp>
      <p:sp>
        <p:nvSpPr>
          <p:cNvPr id="63" name="Прямоугольная выноска 62"/>
          <p:cNvSpPr/>
          <p:nvPr/>
        </p:nvSpPr>
        <p:spPr>
          <a:xfrm>
            <a:off x="142875" y="357188"/>
            <a:ext cx="6445250" cy="3432175"/>
          </a:xfrm>
          <a:prstGeom prst="wedgeRectCallout">
            <a:avLst>
              <a:gd name="adj1" fmla="val 3152"/>
              <a:gd name="adj2" fmla="val 8005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dirty="0"/>
              <a:t>Министерство образования, Министерство здравоохранения, Министерство социальной защиты населения, Министерство культуры,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dirty="0"/>
              <a:t>Министерство физической культуры, спорта и работы с молодежью, органы местного самоуправления,   Главное управление по информационной политике, Телеканал «360», отраслевые ведомства, ГБОУ «Академия социального управления», образовательные организации дополнительного образования, объединения работодателей, предприятия и организации различных отраслей, городские и районные военкоматы, ГУВД, ОВД, Комитет по труду и занятости населения, Центры занятости населения государственной службы занятости, кадровые агентства, профессиональные образовательные организации и организации высшего образования, родительские объединения, общественные организации, производители товаров и услуг для детей, общеобразовательные организации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</p:txBody>
      </p:sp>
      <p:sp>
        <p:nvSpPr>
          <p:cNvPr id="69" name="Номер слайда 6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69472A-73C3-4CC4-AE94-29BBD67536AB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14" name="Прямоугольная выноска 13"/>
          <p:cNvSpPr>
            <a:spLocks noChangeArrowheads="1"/>
          </p:cNvSpPr>
          <p:nvPr/>
        </p:nvSpPr>
        <p:spPr bwMode="auto">
          <a:xfrm>
            <a:off x="6804025" y="357188"/>
            <a:ext cx="2135188" cy="6096000"/>
          </a:xfrm>
          <a:prstGeom prst="wedgeRectCallout">
            <a:avLst>
              <a:gd name="adj1" fmla="val -204426"/>
              <a:gd name="adj2" fmla="val 23829"/>
            </a:avLst>
          </a:prstGeom>
          <a:solidFill>
            <a:schemeClr val="bg1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00FF"/>
                </a:solidFill>
                <a:latin typeface="+mn-lt"/>
              </a:rPr>
              <a:t>Информировать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rgbClr val="0000FF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00FF"/>
                </a:solidFill>
                <a:latin typeface="+mn-lt"/>
              </a:rPr>
              <a:t>Консультировать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rgbClr val="0000FF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00FF"/>
                </a:solidFill>
                <a:latin typeface="+mn-lt"/>
              </a:rPr>
              <a:t>Организовывать пробы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rgbClr val="0000FF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00FF"/>
                </a:solidFill>
                <a:latin typeface="+mn-lt"/>
              </a:rPr>
              <a:t>Обогащать опыт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rgbClr val="0000FF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00FF"/>
                </a:solidFill>
                <a:latin typeface="+mn-lt"/>
              </a:rPr>
              <a:t>Морально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00FF"/>
                </a:solidFill>
                <a:latin typeface="+mn-lt"/>
              </a:rPr>
              <a:t>п</a:t>
            </a:r>
            <a:r>
              <a:rPr lang="ru-RU" sz="2000" b="1" dirty="0">
                <a:solidFill>
                  <a:srgbClr val="0000FF"/>
                </a:solidFill>
                <a:latin typeface="+mn-lt"/>
              </a:rPr>
              <a:t>оддерживать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rgbClr val="0000FF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00FF"/>
                </a:solidFill>
                <a:latin typeface="+mn-lt"/>
              </a:rPr>
              <a:t>Помогать 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00FF"/>
                </a:solidFill>
                <a:latin typeface="+mn-lt"/>
              </a:rPr>
              <a:t>конкретном выборе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rgbClr val="0000FF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00FF"/>
                </a:solidFill>
                <a:latin typeface="+mn-lt"/>
              </a:rPr>
              <a:t>Тренировать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rgbClr val="0000FF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00FF"/>
                </a:solidFill>
                <a:latin typeface="+mn-lt"/>
              </a:rPr>
              <a:t>Кредитовать</a:t>
            </a:r>
            <a:endParaRPr lang="ru-RU" sz="2000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6" name="AutoShape 33"/>
          <p:cNvSpPr>
            <a:spLocks noChangeArrowheads="1"/>
          </p:cNvSpPr>
          <p:nvPr/>
        </p:nvSpPr>
        <p:spPr bwMode="auto">
          <a:xfrm>
            <a:off x="3419475" y="5734050"/>
            <a:ext cx="2952750" cy="79216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2000" b="1">
                <a:latin typeface="Calibri" pitchFamily="34" charset="0"/>
              </a:rPr>
              <a:t>Где гарантированный минимум?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3683000" cy="2651125"/>
          </a:xfrm>
        </p:spPr>
        <p:txBody>
          <a:bodyPr/>
          <a:lstStyle/>
          <a:p>
            <a:r>
              <a:rPr lang="ru-RU" sz="2800" smtClean="0"/>
              <a:t>Новое время – </a:t>
            </a:r>
            <a:br>
              <a:rPr lang="ru-RU" sz="2800" smtClean="0"/>
            </a:br>
            <a:r>
              <a:rPr lang="ru-RU" sz="2800" smtClean="0"/>
              <a:t>новые  формы </a:t>
            </a:r>
            <a:br>
              <a:rPr lang="ru-RU" sz="2800" smtClean="0"/>
            </a:br>
            <a:r>
              <a:rPr lang="ru-RU" sz="2800" smtClean="0"/>
              <a:t>и методы </a:t>
            </a:r>
            <a:br>
              <a:rPr lang="ru-RU" sz="2800" smtClean="0"/>
            </a:br>
            <a:r>
              <a:rPr lang="ru-RU" sz="2800" smtClean="0"/>
              <a:t>профориентации</a:t>
            </a:r>
          </a:p>
        </p:txBody>
      </p:sp>
      <p:pic>
        <p:nvPicPr>
          <p:cNvPr id="16386" name="Содержимое 6" descr="отложенный договор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589338" y="333375"/>
            <a:ext cx="5554662" cy="3975100"/>
          </a:xfrm>
        </p:spPr>
      </p:pic>
      <p:sp>
        <p:nvSpPr>
          <p:cNvPr id="16387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4365625"/>
            <a:ext cx="8291513" cy="2087563"/>
          </a:xfrm>
        </p:spPr>
        <p:txBody>
          <a:bodyPr/>
          <a:lstStyle/>
          <a:p>
            <a:r>
              <a:rPr lang="ru-RU" sz="2000" i="1" smtClean="0"/>
              <a:t>«Подписание отложенного трудового договора избавит Яна от необходимости делать ненужные зигзаги образовательной траектории, свести их к минимуму».</a:t>
            </a:r>
          </a:p>
          <a:p>
            <a:r>
              <a:rPr lang="ru-RU" sz="2000" b="1" smtClean="0">
                <a:solidFill>
                  <a:srgbClr val="0000FF"/>
                </a:solidFill>
              </a:rPr>
              <a:t>Рано или своевременно? Проживание кризисов как этап развития самоопределяющегося субъекта или «ненужные зигзаги»?</a:t>
            </a:r>
          </a:p>
          <a:p>
            <a:r>
              <a:rPr lang="ru-RU" sz="2000" b="1" smtClean="0">
                <a:solidFill>
                  <a:srgbClr val="0000FF"/>
                </a:solidFill>
              </a:rPr>
              <a:t>Науко… культуро… сообразность или удовлетворение заказчика?</a:t>
            </a:r>
          </a:p>
          <a:p>
            <a:endParaRPr lang="ru-RU" sz="2000" smtClean="0">
              <a:solidFill>
                <a:srgbClr val="0000FF"/>
              </a:solidFill>
            </a:endParaRPr>
          </a:p>
          <a:p>
            <a:endParaRPr lang="ru-RU" sz="2000" smtClean="0">
              <a:solidFill>
                <a:srgbClr val="0000FF"/>
              </a:solidFill>
            </a:endParaRPr>
          </a:p>
          <a:p>
            <a:endParaRPr lang="ru-RU" sz="2000" smtClean="0">
              <a:solidFill>
                <a:srgbClr val="0000FF"/>
              </a:solidFill>
            </a:endParaRPr>
          </a:p>
          <a:p>
            <a:endParaRPr lang="ru-RU" sz="2000" smtClean="0">
              <a:solidFill>
                <a:srgbClr val="0000FF"/>
              </a:solidFill>
            </a:endParaRPr>
          </a:p>
          <a:p>
            <a:endParaRPr lang="ru-RU" sz="2000" smtClean="0">
              <a:solidFill>
                <a:srgbClr val="0000FF"/>
              </a:solidFill>
            </a:endParaRPr>
          </a:p>
          <a:p>
            <a:endParaRPr lang="ru-RU" sz="2000" smtClean="0">
              <a:solidFill>
                <a:srgbClr val="0000FF"/>
              </a:solidFill>
            </a:endParaRPr>
          </a:p>
          <a:p>
            <a:endParaRPr lang="ru-RU" sz="2000" smtClean="0">
              <a:solidFill>
                <a:srgbClr val="0000FF"/>
              </a:solidFill>
            </a:endParaRPr>
          </a:p>
          <a:p>
            <a:endParaRPr lang="ru-RU" sz="200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Содержимое 8" descr="phoca_thumb_l_4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476672"/>
            <a:ext cx="5798790" cy="3528392"/>
          </a:xfr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539750" y="4076700"/>
            <a:ext cx="7777163" cy="2376488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b="1" dirty="0" smtClean="0">
              <a:solidFill>
                <a:srgbClr val="0000FF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0000FF"/>
                </a:solidFill>
              </a:rPr>
              <a:t>«Заказчик пришел в себя». И это не государство.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err="1" smtClean="0">
                <a:solidFill>
                  <a:srgbClr val="0000FF"/>
                </a:solidFill>
              </a:rPr>
              <a:t>ф</a:t>
            </a:r>
            <a:r>
              <a:rPr lang="ru-RU" sz="4300" b="1" dirty="0" err="1" smtClean="0">
                <a:solidFill>
                  <a:srgbClr val="FF0000"/>
                </a:solidFill>
              </a:rPr>
              <a:t>Г</a:t>
            </a:r>
            <a:r>
              <a:rPr lang="ru-RU" sz="2400" b="1" dirty="0" err="1" smtClean="0">
                <a:solidFill>
                  <a:srgbClr val="0000FF"/>
                </a:solidFill>
              </a:rPr>
              <a:t>ос</a:t>
            </a:r>
            <a:r>
              <a:rPr lang="ru-RU" sz="2400" b="1" dirty="0" smtClean="0">
                <a:solidFill>
                  <a:srgbClr val="0000FF"/>
                </a:solidFill>
              </a:rPr>
              <a:t> , </a:t>
            </a:r>
            <a:r>
              <a:rPr lang="ru-RU" sz="2400" b="1" dirty="0" err="1" smtClean="0">
                <a:solidFill>
                  <a:srgbClr val="0000FF"/>
                </a:solidFill>
              </a:rPr>
              <a:t>е</a:t>
            </a:r>
            <a:r>
              <a:rPr lang="ru-RU" sz="4300" b="1" dirty="0" err="1" smtClean="0">
                <a:solidFill>
                  <a:srgbClr val="FF0000"/>
                </a:solidFill>
              </a:rPr>
              <a:t>Г</a:t>
            </a:r>
            <a:r>
              <a:rPr lang="ru-RU" sz="2400" b="1" dirty="0" err="1" smtClean="0">
                <a:solidFill>
                  <a:srgbClr val="0000FF"/>
                </a:solidFill>
              </a:rPr>
              <a:t>э</a:t>
            </a:r>
            <a:r>
              <a:rPr lang="ru-RU" sz="2400" b="1" dirty="0" smtClean="0">
                <a:solidFill>
                  <a:srgbClr val="0000FF"/>
                </a:solidFill>
              </a:rPr>
              <a:t>, </a:t>
            </a:r>
            <a:r>
              <a:rPr lang="ru-RU" sz="2400" b="1" dirty="0" err="1" smtClean="0">
                <a:solidFill>
                  <a:srgbClr val="0000FF"/>
                </a:solidFill>
              </a:rPr>
              <a:t>о</a:t>
            </a:r>
            <a:r>
              <a:rPr lang="ru-RU" sz="4300" b="1" dirty="0" err="1" smtClean="0">
                <a:solidFill>
                  <a:srgbClr val="FF0000"/>
                </a:solidFill>
              </a:rPr>
              <a:t>Г</a:t>
            </a:r>
            <a:r>
              <a:rPr lang="ru-RU" sz="2400" b="1" dirty="0" err="1" smtClean="0">
                <a:solidFill>
                  <a:srgbClr val="0000FF"/>
                </a:solidFill>
              </a:rPr>
              <a:t>э</a:t>
            </a:r>
            <a:r>
              <a:rPr lang="ru-RU" sz="2400" b="1" dirty="0" smtClean="0">
                <a:solidFill>
                  <a:srgbClr val="0000FF"/>
                </a:solidFill>
              </a:rPr>
              <a:t> не интересуют этого заказчика.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0000FF"/>
                </a:solidFill>
              </a:rPr>
              <a:t>Эти нормы рождены внутри </a:t>
            </a:r>
            <a:r>
              <a:rPr lang="ru-RU" sz="2400" b="1" dirty="0" err="1" smtClean="0">
                <a:solidFill>
                  <a:srgbClr val="0000FF"/>
                </a:solidFill>
              </a:rPr>
              <a:t>гос.системы</a:t>
            </a:r>
            <a:r>
              <a:rPr lang="ru-RU" sz="2400" b="1" dirty="0" smtClean="0">
                <a:solidFill>
                  <a:srgbClr val="0000FF"/>
                </a:solidFill>
              </a:rPr>
              <a:t> образования.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0000FF"/>
                </a:solidFill>
              </a:rPr>
              <a:t>«Критерий – увеличение нормы выработки».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0000FF"/>
                </a:solidFill>
              </a:rPr>
              <a:t>Профориентация как педагогическая логистика.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b="1" dirty="0">
              <a:solidFill>
                <a:srgbClr val="0000FF"/>
              </a:solidFill>
            </a:endParaRPr>
          </a:p>
        </p:txBody>
      </p:sp>
      <p:sp>
        <p:nvSpPr>
          <p:cNvPr id="10" name="AutoShape 33"/>
          <p:cNvSpPr>
            <a:spLocks noChangeArrowheads="1"/>
          </p:cNvSpPr>
          <p:nvPr/>
        </p:nvSpPr>
        <p:spPr bwMode="auto">
          <a:xfrm>
            <a:off x="395288" y="981075"/>
            <a:ext cx="1873250" cy="259238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2000" b="1">
                <a:latin typeface="Calibri" pitchFamily="34" charset="0"/>
              </a:rPr>
              <a:t>Кто заказчик</a:t>
            </a:r>
          </a:p>
          <a:p>
            <a:pPr algn="ctr"/>
            <a:r>
              <a:rPr lang="ru-RU" sz="2000" b="1">
                <a:latin typeface="Calibri" pitchFamily="34" charset="0"/>
              </a:rPr>
              <a:t>технологий?</a:t>
            </a:r>
          </a:p>
          <a:p>
            <a:pPr algn="ctr"/>
            <a:endParaRPr lang="ru-RU" sz="2000" b="1">
              <a:latin typeface="Calibri" pitchFamily="34" charset="0"/>
            </a:endParaRPr>
          </a:p>
          <a:p>
            <a:pPr algn="ctr"/>
            <a:r>
              <a:rPr lang="ru-RU" sz="2000" b="1">
                <a:latin typeface="Calibri" pitchFamily="34" charset="0"/>
              </a:rPr>
              <a:t>Каковы критерии</a:t>
            </a:r>
          </a:p>
          <a:p>
            <a:pPr algn="ctr"/>
            <a:r>
              <a:rPr lang="ru-RU" sz="2000" b="1">
                <a:latin typeface="Calibri" pitchFamily="34" charset="0"/>
              </a:rPr>
              <a:t>их результа-тивности?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Содержимое 4" descr="заказчики хуторской.jpg"/>
          <p:cNvPicPr>
            <a:picLocks noGrp="1" noChangeAspect="1"/>
          </p:cNvPicPr>
          <p:nvPr>
            <p:ph idx="1"/>
          </p:nvPr>
        </p:nvPicPr>
        <p:blipFill>
          <a:blip r:embed="rId8"/>
          <a:srcRect/>
          <a:stretch>
            <a:fillRect/>
          </a:stretch>
        </p:blipFill>
        <p:spPr>
          <a:xfrm>
            <a:off x="323850" y="836613"/>
            <a:ext cx="8286750" cy="3313112"/>
          </a:xfrm>
        </p:spPr>
      </p:pic>
      <p:sp>
        <p:nvSpPr>
          <p:cNvPr id="6" name="AutoShape 33"/>
          <p:cNvSpPr>
            <a:spLocks noGrp="1" noChangeArrowheads="1"/>
          </p:cNvSpPr>
          <p:nvPr>
            <p:ph type="body" sz="half" idx="2"/>
          </p:nvPr>
        </p:nvSpPr>
        <p:spPr>
          <a:xfrm>
            <a:off x="323850" y="333375"/>
            <a:ext cx="7488238" cy="50323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>
            <a:solidFill>
              <a:srgbClr val="000000"/>
            </a:solidFill>
            <a:round/>
          </a:ln>
        </p:spPr>
        <p:txBody>
          <a:bodyPr/>
          <a:lstStyle/>
          <a:p>
            <a:pPr algn="ctr"/>
            <a:r>
              <a:rPr lang="ru-RU" sz="2000" b="1" smtClean="0"/>
              <a:t>Заказчик на образование и заказчик на профориентацию?</a:t>
            </a:r>
          </a:p>
          <a:p>
            <a:pPr algn="ctr"/>
            <a:endParaRPr lang="ru-RU" sz="2000" b="1" smtClean="0"/>
          </a:p>
        </p:txBody>
      </p:sp>
      <p:grpSp>
        <p:nvGrpSpPr>
          <p:cNvPr id="7" name="Group 44"/>
          <p:cNvGrpSpPr>
            <a:grpSpLocks/>
          </p:cNvGrpSpPr>
          <p:nvPr/>
        </p:nvGrpSpPr>
        <p:grpSpPr bwMode="auto">
          <a:xfrm>
            <a:off x="395288" y="4581525"/>
            <a:ext cx="3240087" cy="2087563"/>
            <a:chOff x="2064" y="1888"/>
            <a:chExt cx="3492" cy="589"/>
          </a:xfrm>
        </p:grpSpPr>
        <p:sp>
          <p:nvSpPr>
            <p:cNvPr id="8" name="Rectangle 45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2064" y="1888"/>
              <a:ext cx="3492" cy="58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algn="ctr">
              <a:solidFill>
                <a:srgbClr val="CCE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Calibri" pitchFamily="34" charset="0"/>
              </a:endParaRPr>
            </a:p>
          </p:txBody>
        </p:sp>
        <p:sp>
          <p:nvSpPr>
            <p:cNvPr id="18443" name="Rectangle 46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163" y="1933"/>
              <a:ext cx="3208" cy="4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ru-RU" sz="2000" b="1">
                  <a:latin typeface="Calibri" pitchFamily="34" charset="0"/>
                </a:rPr>
                <a:t>Общеобразовательная</a:t>
              </a:r>
            </a:p>
            <a:p>
              <a:pPr>
                <a:spcBef>
                  <a:spcPct val="20000"/>
                </a:spcBef>
              </a:pPr>
              <a:r>
                <a:rPr lang="ru-RU" sz="2000" b="1">
                  <a:latin typeface="Calibri" pitchFamily="34" charset="0"/>
                </a:rPr>
                <a:t>организация:</a:t>
              </a:r>
            </a:p>
            <a:p>
              <a:pPr>
                <a:spcBef>
                  <a:spcPct val="20000"/>
                </a:spcBef>
              </a:pPr>
              <a:r>
                <a:rPr lang="ru-RU" sz="2000" b="1">
                  <a:latin typeface="Calibri" pitchFamily="34" charset="0"/>
                </a:rPr>
                <a:t>АРЕНА или</a:t>
              </a:r>
            </a:p>
            <a:p>
              <a:pPr>
                <a:spcBef>
                  <a:spcPct val="20000"/>
                </a:spcBef>
              </a:pPr>
              <a:r>
                <a:rPr lang="ru-RU" sz="2000" b="1">
                  <a:latin typeface="Calibri" pitchFamily="34" charset="0"/>
                </a:rPr>
                <a:t>САНАТОРИЙ </a:t>
              </a:r>
            </a:p>
          </p:txBody>
        </p:sp>
      </p:grpSp>
      <p:grpSp>
        <p:nvGrpSpPr>
          <p:cNvPr id="13" name="Group 44"/>
          <p:cNvGrpSpPr>
            <a:grpSpLocks/>
          </p:cNvGrpSpPr>
          <p:nvPr/>
        </p:nvGrpSpPr>
        <p:grpSpPr bwMode="auto">
          <a:xfrm>
            <a:off x="3851275" y="5949950"/>
            <a:ext cx="4824413" cy="695325"/>
            <a:chOff x="2064" y="1888"/>
            <a:chExt cx="3492" cy="632"/>
          </a:xfrm>
        </p:grpSpPr>
        <p:sp>
          <p:nvSpPr>
            <p:cNvPr id="18440" name="Rectangle 45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064" y="1888"/>
              <a:ext cx="3492" cy="589"/>
            </a:xfrm>
            <a:prstGeom prst="rect">
              <a:avLst/>
            </a:prstGeom>
            <a:solidFill>
              <a:srgbClr val="A8D2FC"/>
            </a:solidFill>
            <a:ln w="9525" algn="ctr">
              <a:solidFill>
                <a:srgbClr val="CCE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8441" name="Rectangle 46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163" y="1933"/>
              <a:ext cx="3208" cy="5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ru-RU" b="1">
                  <a:latin typeface="Calibri" pitchFamily="34" charset="0"/>
                </a:rPr>
                <a:t>Риск передачи влияния на содержание образования реальным «заказчикам» </a:t>
              </a:r>
              <a:endParaRPr lang="en-US" b="1">
                <a:latin typeface="Calibri" pitchFamily="34" charset="0"/>
              </a:endParaRPr>
            </a:p>
          </p:txBody>
        </p:sp>
      </p:grpSp>
      <p:grpSp>
        <p:nvGrpSpPr>
          <p:cNvPr id="16" name="Group 44"/>
          <p:cNvGrpSpPr>
            <a:grpSpLocks/>
          </p:cNvGrpSpPr>
          <p:nvPr/>
        </p:nvGrpSpPr>
        <p:grpSpPr bwMode="auto">
          <a:xfrm>
            <a:off x="3851275" y="4652963"/>
            <a:ext cx="4752975" cy="1079500"/>
            <a:chOff x="2010" y="1888"/>
            <a:chExt cx="3546" cy="631"/>
          </a:xfrm>
        </p:grpSpPr>
        <p:sp>
          <p:nvSpPr>
            <p:cNvPr id="18438" name="Rectangle 45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2010" y="1888"/>
              <a:ext cx="3546" cy="589"/>
            </a:xfrm>
            <a:prstGeom prst="rect">
              <a:avLst/>
            </a:prstGeom>
            <a:solidFill>
              <a:srgbClr val="A8D2FC"/>
            </a:solidFill>
            <a:ln w="9525" algn="ctr">
              <a:solidFill>
                <a:srgbClr val="CCEC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8439" name="Rectangle 46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2163" y="1933"/>
              <a:ext cx="3208" cy="58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ru-RU" sz="2000" b="1">
                  <a:latin typeface="Calibri" pitchFamily="34" charset="0"/>
                </a:rPr>
                <a:t>Риск превращение государства из «заказчика» в «надзирателя»</a:t>
              </a:r>
              <a:endParaRPr lang="en-US" sz="2000" b="1">
                <a:latin typeface="Calibri" pitchFamily="34" charset="0"/>
              </a:endParaRPr>
            </a:p>
            <a:p>
              <a:pPr>
                <a:spcBef>
                  <a:spcPct val="20000"/>
                </a:spcBef>
              </a:pPr>
              <a:endParaRPr lang="ru-RU" sz="1600" b="1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067175" y="5805488"/>
            <a:ext cx="4321175" cy="5032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i="1" dirty="0" smtClean="0"/>
              <a:t>Метафора </a:t>
            </a:r>
            <a:r>
              <a:rPr lang="ru-RU" sz="2200" i="1" dirty="0" smtClean="0"/>
              <a:t>«нормализации»</a:t>
            </a:r>
            <a:r>
              <a:rPr lang="ru-RU" i="1" dirty="0" smtClean="0"/>
              <a:t> Мишеля Фуко, 1974 г.</a:t>
            </a:r>
            <a:endParaRPr lang="ru-RU" i="1" dirty="0"/>
          </a:p>
        </p:txBody>
      </p:sp>
      <p:pic>
        <p:nvPicPr>
          <p:cNvPr id="19458" name="Содержимое 6" descr="мишель фуко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843213" y="765175"/>
            <a:ext cx="6165850" cy="4751388"/>
          </a:xfrm>
        </p:spPr>
      </p:pic>
      <p:sp>
        <p:nvSpPr>
          <p:cNvPr id="19459" name="Текст 5"/>
          <p:cNvSpPr>
            <a:spLocks noGrp="1"/>
          </p:cNvSpPr>
          <p:nvPr>
            <p:ph type="body" sz="half" idx="2"/>
          </p:nvPr>
        </p:nvSpPr>
        <p:spPr>
          <a:xfrm>
            <a:off x="250825" y="620713"/>
            <a:ext cx="2592388" cy="5505450"/>
          </a:xfrm>
        </p:spPr>
        <p:txBody>
          <a:bodyPr/>
          <a:lstStyle/>
          <a:p>
            <a:r>
              <a:rPr lang="ru-RU" sz="2300" smtClean="0">
                <a:solidFill>
                  <a:srgbClr val="0000FF"/>
                </a:solidFill>
              </a:rPr>
              <a:t>С содержательной точки зрения образование, воспитание, обучение есть деятельность педагогов и учащихся по ознакомлению с </a:t>
            </a:r>
            <a:r>
              <a:rPr lang="ru-RU" sz="2300" b="1" smtClean="0">
                <a:solidFill>
                  <a:srgbClr val="0000FF"/>
                </a:solidFill>
              </a:rPr>
              <a:t>НОРМАМИ</a:t>
            </a:r>
            <a:r>
              <a:rPr lang="ru-RU" sz="2300" smtClean="0">
                <a:solidFill>
                  <a:srgbClr val="0000FF"/>
                </a:solidFill>
              </a:rPr>
              <a:t>, по усвоению норм и подчинению им </a:t>
            </a:r>
          </a:p>
          <a:p>
            <a:r>
              <a:rPr lang="ru-RU" sz="2300" smtClean="0">
                <a:solidFill>
                  <a:srgbClr val="0000FF"/>
                </a:solidFill>
              </a:rPr>
              <a:t>(по Бим-Баду Б.М., 2000 г).</a:t>
            </a:r>
          </a:p>
          <a:p>
            <a:endParaRPr lang="ru-RU" sz="2300" smtClean="0">
              <a:solidFill>
                <a:srgbClr val="0000FF"/>
              </a:solidFill>
            </a:endParaRPr>
          </a:p>
          <a:p>
            <a:endParaRPr lang="ru-RU" sz="2300" smtClean="0">
              <a:solidFill>
                <a:srgbClr val="0000FF"/>
              </a:solidFill>
            </a:endParaRP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smtClean="0"/>
              <a:t>Норма 1</a:t>
            </a:r>
          </a:p>
        </p:txBody>
      </p:sp>
      <p:pic>
        <p:nvPicPr>
          <p:cNvPr id="20482" name="Содержимое 8" descr="пять размерностей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1731963"/>
            <a:ext cx="4038600" cy="4262437"/>
          </a:xfrm>
        </p:spPr>
      </p:pic>
      <p:pic>
        <p:nvPicPr>
          <p:cNvPr id="20483" name="Содержимое 7" descr="норма1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648200" y="2071688"/>
            <a:ext cx="4038600" cy="35829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smtClean="0"/>
              <a:t>Норма 2</a:t>
            </a:r>
          </a:p>
        </p:txBody>
      </p:sp>
      <p:pic>
        <p:nvPicPr>
          <p:cNvPr id="21506" name="Содержимое 8" descr="пять размерностей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1731963"/>
            <a:ext cx="4038600" cy="4262437"/>
          </a:xfrm>
        </p:spPr>
      </p:pic>
      <p:pic>
        <p:nvPicPr>
          <p:cNvPr id="21507" name="Содержимое 10" descr="норма2--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133975" y="1600200"/>
            <a:ext cx="3067050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sgOEfBBYzU6G5_ha1V7CuA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qiXeImQlaEaQgFJKoODHO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1vkaYvIXWk2wHp2D2tfEf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sgOEfBBYzU6G5_ha1V7Cu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qiXeImQlaEaQgFJKoODHO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sgOEfBBYzU6G5_ha1V7Cu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qiXeImQlaEaQgFJKoODHO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sgOEfBBYzU6G5_ha1V7Cu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qiXeImQlaEaQgFJKoODHO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sgOEfBBYzU6G5_ha1V7Cu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qiXeImQlaEaQgFJKoODHO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qiXeImQlaEaQgFJKoODHO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sgOEfBBYzU6G5_ha1V7Cu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qiXeImQlaEaQgFJKoODHO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sgOEfBBYzU6G5_ha1V7Cu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qiXeImQlaEaQgFJKoODHO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sgOEfBBYzU6G5_ha1V7Cu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qiXeImQlaEaQgFJKoODHO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sgOEfBBYzU6G5_ha1V7Cu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qiXeImQlaEaQgFJKoODHO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sgOEfBBYzU6G5_ha1V7CuA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557</Words>
  <Application>Microsoft Office PowerPoint</Application>
  <PresentationFormat>Экран (4:3)</PresentationFormat>
  <Paragraphs>138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Calibri</vt:lpstr>
      <vt:lpstr>Arial</vt:lpstr>
      <vt:lpstr>Wingdings</vt:lpstr>
      <vt:lpstr>Тема Office</vt:lpstr>
      <vt:lpstr>«Нормы» и технологии подготовки обучающихся к   профессиональному самоопределению     Родичев Н.Ф. апрель 2015 г.</vt:lpstr>
      <vt:lpstr>Слайд 2</vt:lpstr>
      <vt:lpstr>Слайд 3</vt:lpstr>
      <vt:lpstr>Новое время –  новые  формы  и методы  профориентации</vt:lpstr>
      <vt:lpstr>Слайд 5</vt:lpstr>
      <vt:lpstr>Слайд 6</vt:lpstr>
      <vt:lpstr>Метафора «нормализации» Мишеля Фуко, 1974 г.</vt:lpstr>
      <vt:lpstr>Норма 1</vt:lpstr>
      <vt:lpstr>Норма 2</vt:lpstr>
      <vt:lpstr>Норма 3</vt:lpstr>
      <vt:lpstr>Норма 4</vt:lpstr>
      <vt:lpstr>Норма 5</vt:lpstr>
      <vt:lpstr>Слайд 13</vt:lpstr>
      <vt:lpstr>Слайд 14</vt:lpstr>
      <vt:lpstr>Слайд 15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513</dc:creator>
  <cp:lastModifiedBy>Пасечникова</cp:lastModifiedBy>
  <cp:revision>44</cp:revision>
  <dcterms:created xsi:type="dcterms:W3CDTF">2015-04-20T10:16:14Z</dcterms:created>
  <dcterms:modified xsi:type="dcterms:W3CDTF">2015-05-21T10:55:49Z</dcterms:modified>
</cp:coreProperties>
</file>