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3" r:id="rId2"/>
    <p:sldId id="25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306" r:id="rId12"/>
    <p:sldId id="302" r:id="rId13"/>
    <p:sldId id="303" r:id="rId14"/>
    <p:sldId id="299" r:id="rId15"/>
    <p:sldId id="298" r:id="rId16"/>
    <p:sldId id="300" r:id="rId17"/>
    <p:sldId id="305" r:id="rId18"/>
    <p:sldId id="296" r:id="rId19"/>
    <p:sldId id="307" r:id="rId20"/>
    <p:sldId id="308" r:id="rId21"/>
    <p:sldId id="309" r:id="rId22"/>
    <p:sldId id="310" r:id="rId23"/>
    <p:sldId id="311" r:id="rId24"/>
    <p:sldId id="312" r:id="rId25"/>
    <p:sldId id="297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8080"/>
    <a:srgbClr val="FCFCFC"/>
    <a:srgbClr val="E8E8E8"/>
    <a:srgbClr val="FFD84B"/>
    <a:srgbClr val="FFFFFF"/>
    <a:srgbClr val="CC33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06" autoAdjust="0"/>
    <p:restoredTop sz="94660"/>
  </p:normalViewPr>
  <p:slideViewPr>
    <p:cSldViewPr>
      <p:cViewPr varScale="1">
        <p:scale>
          <a:sx n="73" d="100"/>
          <a:sy n="73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9588A5-6219-4C4B-AE94-67BB4C8A8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99ECD2-6959-4524-94C8-0DF79E8E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21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4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64B9-7AF5-4E9C-B2BB-A7DBD1D8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3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94B9-A403-4F05-9332-79F948CC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9FC5-5AA4-4D39-AE5D-44E3694E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C1CE-3523-4F7E-8EE2-79BA5A642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2E6B-A8E3-44C0-BF91-3D8D4001B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9E52-DDE4-4427-84E3-C0CB14D71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1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2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C7CE-2BB3-4D69-A4B4-936FE59F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3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7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4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0951-8583-4863-9771-43908F89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4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9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3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0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798C-B8A4-4858-BD39-AAB7396E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8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29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9DC1-4140-4B8E-BFA6-F36D50CF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1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2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B9EF-2C09-41CA-8525-57730B64D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1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32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0270-F8EA-4973-8967-5387380A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27" name="Picture 8" descr="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4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2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47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4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37" name="Picture 35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EB77FFB-57B8-44AA-AA5A-73B126846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990000"/>
                </a:solidFill>
                <a:latin typeface="Times New Roman" pitchFamily="18" charset="0"/>
              </a:rPr>
              <a:t>ГБОУ СПО «ЖГК</a:t>
            </a:r>
            <a:r>
              <a:rPr lang="ru-RU" sz="3200" smtClean="0">
                <a:latin typeface="Times New Roman" pitchFamily="18" charset="0"/>
              </a:rPr>
              <a:t>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268413"/>
            <a:ext cx="7416800" cy="3889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smtClean="0">
                <a:solidFill>
                  <a:srgbClr val="990000"/>
                </a:solidFill>
                <a:latin typeface="Times New Roman" pitchFamily="18" charset="0"/>
              </a:rPr>
              <a:t>Тема: Повар – это звучит гордо!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Возраст целевой аудитории: 10-11 класс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Автор: Иванова Галина Анатольевна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                преподаватель спецдисциплин</a:t>
            </a:r>
          </a:p>
          <a:p>
            <a:pPr>
              <a:buFontTx/>
              <a:buNone/>
            </a:pPr>
            <a:endParaRPr lang="ru-RU" sz="2800" b="1" smtClean="0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smtClean="0">
                <a:solidFill>
                  <a:srgbClr val="990000"/>
                </a:solidFill>
                <a:latin typeface="Times New Roman" pitchFamily="18" charset="0"/>
              </a:rPr>
              <a:t>Год создания работы: 2015 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3928" y="1988840"/>
            <a:ext cx="486814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76375" y="836613"/>
            <a:ext cx="626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Какими качествами должен обладать повар 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2133600"/>
            <a:ext cx="4643438" cy="166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cs typeface="+mn-cs"/>
              </a:rPr>
              <a:t>Личные качества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dirty="0">
                <a:cs typeface="+mn-cs"/>
              </a:rPr>
              <a:t> Развитая вкусовая память;</a:t>
            </a:r>
            <a:br>
              <a:rPr lang="ru-RU" dirty="0">
                <a:cs typeface="+mn-cs"/>
              </a:rPr>
            </a:br>
            <a:r>
              <a:rPr lang="ru-RU" dirty="0">
                <a:cs typeface="+mn-cs"/>
              </a:rPr>
              <a:t>- Творческий подход к делу;</a:t>
            </a:r>
            <a:br>
              <a:rPr lang="ru-RU" dirty="0">
                <a:cs typeface="+mn-cs"/>
              </a:rPr>
            </a:br>
            <a:r>
              <a:rPr lang="ru-RU" dirty="0">
                <a:cs typeface="+mn-cs"/>
              </a:rPr>
              <a:t>- Крепкое здоровье;</a:t>
            </a:r>
            <a:br>
              <a:rPr lang="ru-RU" dirty="0">
                <a:cs typeface="+mn-cs"/>
              </a:rPr>
            </a:br>
            <a:r>
              <a:rPr lang="ru-RU" dirty="0">
                <a:cs typeface="+mn-cs"/>
              </a:rPr>
              <a:t>- Аккуратность.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 </a:t>
            </a:r>
          </a:p>
          <a:p>
            <a:pPr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83562" cy="804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противопоказания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4895850" cy="4897437"/>
          </a:xfrm>
        </p:spPr>
        <p:txBody>
          <a:bodyPr>
            <a:normAutofit/>
          </a:bodyPr>
          <a:lstStyle/>
          <a:p>
            <a:pPr marL="0" indent="365125" eaLnBrk="1" hangingPunct="1">
              <a:lnSpc>
                <a:spcPct val="90000"/>
              </a:lnSpc>
              <a:buFontTx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Для работы поваром требуется </a:t>
            </a:r>
            <a:r>
              <a:rPr lang="ru-RU" sz="2600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санитарная книжка.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Медицинскими противопоказаниями являются </a:t>
            </a:r>
            <a:r>
              <a:rPr lang="ru-RU" sz="2600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кожные, венерические, инфекционные заболевания, аллергия на продукты, хронические заболевания легких</a:t>
            </a:r>
            <a:r>
              <a:rPr lang="ru-RU" sz="260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При этом необходимо быть готовым работать при высоких температурах и много времени проводить на ногах</a:t>
            </a:r>
            <a:r>
              <a:rPr lang="ru-RU" sz="3000" smtClean="0"/>
              <a:t>.</a:t>
            </a:r>
          </a:p>
          <a:p>
            <a:pPr marL="0" indent="365125" eaLnBrk="1" hangingPunct="1">
              <a:lnSpc>
                <a:spcPct val="90000"/>
              </a:lnSpc>
            </a:pPr>
            <a:endParaRPr lang="ru-RU" sz="3000" smtClean="0"/>
          </a:p>
        </p:txBody>
      </p:sp>
      <p:pic>
        <p:nvPicPr>
          <p:cNvPr id="4" name="Picture 2" descr="C:\Documents and Settings\Alex\Мои документы\Мои рисунки\прикольные картинки\c0a489db1fc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2060848"/>
            <a:ext cx="3524192" cy="285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из нас не любит сладкое? Любой праздничный стол никогда не обходится без торта или какой-нибудь выпечки. На полках кондитерских магазинов красуются такие внешне аппетитные кондитерские изделия, что даже если человек не голоден у него появляется желание попробовать эту красоту </a:t>
            </a:r>
          </a:p>
        </p:txBody>
      </p:sp>
      <p:pic>
        <p:nvPicPr>
          <p:cNvPr id="144389" name="Picture 5" descr="2010-12-18_4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961011" cy="273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390" name="Picture 6" descr="128255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3212977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эти кондитерские изделия выпекаются как на больших кондитерских фабриках, так и в небольших частных и государственных кондитерских цехах. Люди, работающие в этих цехах и, занимающиеся выпечкой и оформлением уже готовых кондитерских изделий, называются кондитерами. Работа кондитеров очень интересная и творческая, ведь надо так выпечь торт, а тем более его украсить, чтобы человеку очень захотелось его попробовать. Вот именно поэтому каждый хороший кондитер должен обладать фантазией и художественным вкусом, а тем более, если он работает в тех кондитерских цехах, которые в большей степени специализируются на производстве тортов на заказ. </a:t>
            </a:r>
          </a:p>
        </p:txBody>
      </p:sp>
      <p:pic>
        <p:nvPicPr>
          <p:cNvPr id="145413" name="Picture 5" descr="tort_svadebn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3132138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4" name="Picture 6" descr="tort_orzechwokawowy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068960"/>
            <a:ext cx="2843212" cy="314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5" name="Picture 7" descr="konditer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3240087" cy="306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Кондитер</a:t>
            </a:r>
            <a:r>
              <a:rPr lang="ru-RU" sz="2000" b="0" dirty="0">
                <a:solidFill>
                  <a:schemeClr val="tx1"/>
                </a:solidFill>
              </a:rPr>
              <a:t> — это профессиональный повар, создающий кондитерские изделия, десерты, и другую запечённую еду. Представителей этой профессии можно встретить в крупных отелях, ресторанах и пекарнях. Реже кондитером называется человек, чей бизнес связан с продажей кондитерских изделий.</a:t>
            </a:r>
          </a:p>
        </p:txBody>
      </p:sp>
      <p:pic>
        <p:nvPicPr>
          <p:cNvPr id="1026" name="Picture 2" descr="C:\Users\User\Desktop\картинки повар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65400"/>
            <a:ext cx="535622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 descr="Cheryomuskin-dish-site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55529" cy="326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933" name="Picture 5" descr="3_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3563938" cy="32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2296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0" dirty="0">
                <a:solidFill>
                  <a:schemeClr val="tx1"/>
                </a:solidFill>
              </a:rPr>
              <a:t>В основном в учебных заведениях кондитеры получают универсальную подготовку, которая предоставляет возможность выполнять практически всю основную работу, необходимую на производственных фабриках и организациях общественного питания. Однако в отдельных случаях кондитеры специализируются на изготовлении какой-либо конкретной продукции, например, </a:t>
            </a:r>
            <a:r>
              <a:rPr lang="ru-RU" sz="1800" dirty="0" err="1">
                <a:solidFill>
                  <a:schemeClr val="tx1"/>
                </a:solidFill>
              </a:rPr>
              <a:t>шоколадье</a:t>
            </a:r>
            <a:r>
              <a:rPr lang="ru-RU" sz="1800" b="0" dirty="0">
                <a:solidFill>
                  <a:schemeClr val="tx1"/>
                </a:solidFill>
              </a:rPr>
              <a:t> — это профессионалы по приготовлению шоколада и шоколадных изделий. </a:t>
            </a:r>
          </a:p>
        </p:txBody>
      </p:sp>
      <p:pic>
        <p:nvPicPr>
          <p:cNvPr id="2050" name="Picture 2" descr="C:\Users\User\Desktop\шоколад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597524" cy="255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muzey_wokol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744416" cy="261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22367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dirty="0">
                <a:solidFill>
                  <a:schemeClr val="tx1"/>
                </a:solidFill>
              </a:rPr>
              <a:t>Кондитер занимается приготовлением различных видов теста, начинок, кремов по заданной рецептуре, выпекает и украшает продукцию. Это высококачественные, разнообразного вида, вкуса и аромата пищевые продукты. Большая часть работ выполняется вручную с помощью специальных инструментов, превращая профессию кондитера в искусство.</a:t>
            </a:r>
          </a:p>
        </p:txBody>
      </p:sp>
      <p:pic>
        <p:nvPicPr>
          <p:cNvPr id="126982" name="Picture 6" descr="clip_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454110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983" name="Picture 7" descr="t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419797" cy="238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642938" y="1357313"/>
            <a:ext cx="1500187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43313" y="2500313"/>
            <a:ext cx="1500187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43500" y="3071813"/>
            <a:ext cx="1500188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43688" y="3643313"/>
            <a:ext cx="1500187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43125" y="1928813"/>
            <a:ext cx="1500188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858169" y="1642269"/>
            <a:ext cx="5715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358357" y="2213769"/>
            <a:ext cx="571500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358732" y="3356769"/>
            <a:ext cx="571500" cy="15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858544" y="2785269"/>
            <a:ext cx="5715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6643688" y="3786188"/>
            <a:ext cx="1285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разряд </a:t>
            </a:r>
            <a:r>
              <a:rPr lang="ru-RU" sz="1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автоматически,</a:t>
            </a:r>
          </a:p>
          <a:p>
            <a:r>
              <a:rPr lang="ru-RU" sz="1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заканчивая 1 курс училища</a:t>
            </a:r>
          </a:p>
        </p:txBody>
      </p:sp>
      <p:pic>
        <p:nvPicPr>
          <p:cNvPr id="20493" name="Содержимое 3" descr="povell204.gif"/>
          <p:cNvPicPr>
            <a:picLocks noChangeAspect="1"/>
          </p:cNvPicPr>
          <p:nvPr/>
        </p:nvPicPr>
        <p:blipFill>
          <a:blip r:embed="rId2" cstate="print"/>
          <a:srcRect l="11836" t="18063" r="56856" b="69"/>
          <a:stretch>
            <a:fillRect/>
          </a:stretch>
        </p:blipFill>
        <p:spPr bwMode="auto">
          <a:xfrm>
            <a:off x="6786563" y="836712"/>
            <a:ext cx="1385887" cy="277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Содержимое 3" descr="povell204.gif"/>
          <p:cNvPicPr>
            <a:picLocks noChangeAspect="1"/>
          </p:cNvPicPr>
          <p:nvPr/>
        </p:nvPicPr>
        <p:blipFill>
          <a:blip r:embed="rId2" cstate="print"/>
          <a:srcRect l="49867" t="16667" r="7938" b="2380"/>
          <a:stretch>
            <a:fillRect/>
          </a:stretch>
        </p:blipFill>
        <p:spPr bwMode="auto">
          <a:xfrm>
            <a:off x="323528" y="3284984"/>
            <a:ext cx="15716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1" name="Прямоугольник 16"/>
          <p:cNvSpPr>
            <a:spLocks noChangeArrowheads="1"/>
          </p:cNvSpPr>
          <p:nvPr/>
        </p:nvSpPr>
        <p:spPr bwMode="auto">
          <a:xfrm>
            <a:off x="5072063" y="3214688"/>
            <a:ext cx="1500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3-й или 4-й разряд </a:t>
            </a:r>
            <a:r>
              <a:rPr lang="ru-RU" sz="1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присваивается после сдачи выпускного экзамена в (НПО)  </a:t>
            </a:r>
            <a:endParaRPr lang="ru-RU" sz="16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2782" name="Прямоугольник 17"/>
          <p:cNvSpPr>
            <a:spLocks noChangeArrowheads="1"/>
          </p:cNvSpPr>
          <p:nvPr/>
        </p:nvSpPr>
        <p:spPr bwMode="auto">
          <a:xfrm>
            <a:off x="3643313" y="2571750"/>
            <a:ext cx="128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5-й разряд </a:t>
            </a:r>
            <a:r>
              <a:rPr lang="ru-RU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– уровень техникума. (СПО) </a:t>
            </a:r>
            <a:endParaRPr lang="ru-RU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2783" name="Прямоугольник 18"/>
          <p:cNvSpPr>
            <a:spLocks noChangeArrowheads="1"/>
          </p:cNvSpPr>
          <p:nvPr/>
        </p:nvSpPr>
        <p:spPr bwMode="auto">
          <a:xfrm>
            <a:off x="2143125" y="2000250"/>
            <a:ext cx="1357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5-й или 6-й разряд </a:t>
            </a:r>
            <a:r>
              <a:rPr lang="ru-RU" sz="1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позволяет работать поваром-технологом и шеф-поваром</a:t>
            </a:r>
            <a:endParaRPr lang="ru-RU" sz="1600">
              <a:solidFill>
                <a:srgbClr val="3333FF"/>
              </a:solidFill>
              <a:latin typeface="Calibri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7858919" y="3928269"/>
            <a:ext cx="571500" cy="15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5" name="TextBox 20"/>
          <p:cNvSpPr txBox="1">
            <a:spLocks noChangeArrowheads="1"/>
          </p:cNvSpPr>
          <p:nvPr/>
        </p:nvSpPr>
        <p:spPr bwMode="auto">
          <a:xfrm>
            <a:off x="642938" y="1500188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Участие в международных конкурсах</a:t>
            </a:r>
          </a:p>
          <a:p>
            <a:r>
              <a:rPr lang="ru-RU" sz="1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Собственник  заведения</a:t>
            </a:r>
          </a:p>
        </p:txBody>
      </p:sp>
      <p:sp>
        <p:nvSpPr>
          <p:cNvPr id="32786" name="Прямоугольник 21"/>
          <p:cNvSpPr>
            <a:spLocks noChangeArrowheads="1"/>
          </p:cNvSpPr>
          <p:nvPr/>
        </p:nvSpPr>
        <p:spPr bwMode="auto">
          <a:xfrm>
            <a:off x="1979613" y="4149725"/>
            <a:ext cx="3929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Какая может быть карьерная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лестница у повара?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Повар;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хороший повар;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старший повар – главный в смене;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су-шеф – помощник шеф-повара; шеф-повар – лицо  ресторана; владелец ресторана… заведения.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6264275" cy="7334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У поваров всего 6 разрядов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04813"/>
            <a:ext cx="5975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Конкурсы поваров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215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сегодняшний день , по всему миру проводится множество поварских конкурсов от самых низших разрядов до самых высоких.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В этих конкурсах собираются великие мастера поварского дела из разных стран ( в зависимости от масштаба конкурса ) и показывают своё мастерство  на деле.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2780928"/>
            <a:ext cx="3528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100CANON\IMG_9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3744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Кондитерское искусство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одно из направлений кулинарного творчества. В каждой стране существуют свои мастера в этом жанре. Некоторые из них получили широкую известность по всему миру. Расскажем о нескольких самых выдающихся на сегодняшний день кондитерах.</a:t>
            </a:r>
          </a:p>
        </p:txBody>
      </p:sp>
      <p:pic>
        <p:nvPicPr>
          <p:cNvPr id="1026" name="Picture 2" descr="C:\Users\User\Desktop\2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528295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268413"/>
            <a:ext cx="4824412" cy="920750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990000"/>
                </a:solidFill>
                <a:latin typeface="Rockwell Condensed" pitchFamily="18" charset="0"/>
              </a:rPr>
              <a:t>Повар-это звучит гордо!</a:t>
            </a:r>
            <a:endParaRPr lang="en-US" sz="4400" smtClean="0">
              <a:solidFill>
                <a:srgbClr val="990000"/>
              </a:solidFill>
              <a:latin typeface="Rockwell Condensed" pitchFamily="18" charset="0"/>
            </a:endParaRPr>
          </a:p>
        </p:txBody>
      </p:sp>
      <p:pic>
        <p:nvPicPr>
          <p:cNvPr id="8194" name="Picture 2" descr="C:\Users\User\Desktop\1388956968_sweets_che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452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412875"/>
            <a:ext cx="2808288" cy="421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СЕЛЕЗНЕВ, РОССИЯ</a:t>
            </a: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является руководителем кондитерской компании с его именем. Свое мастерство подтвердил несколькими победами на Российских и мировых соревнованиях по кулинарии, обладатель ордена «Знак Достоинства».</a:t>
            </a: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2050" name="Picture 2" descr="C:\Users\User\Desktop\селезн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5562778" cy="416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58007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Знаменитости поварского искусства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3887787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ЭРИК ЛЭНЛАРД, АНГЛИЯ</a:t>
            </a:r>
          </a:p>
          <a:p>
            <a:pPr>
              <a:defRPr/>
            </a:pPr>
            <a:endParaRPr lang="ru-RU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Эрик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Лэнлард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имеет собственную кондитерскую в Лондоне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Cake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Обладает широкой популярностью по всему миру, является звездой в кулинарном телешоу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Baking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Дважды удостаивался звания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Лучший кондитер года на континенте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Поклонники мастерства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Лэнларда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называют его создателем лучших пирожных в мире.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3074" name="Picture 2" descr="C:\Users\User\Desktop\Эр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36712"/>
            <a:ext cx="3761995" cy="564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333375"/>
            <a:ext cx="38893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ЛУКА МОНТЕРСИНО, ИТАЛИЯ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молодой и известный кондитер Италии.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Монтерсино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приверженец здоровых и вкусных десертов, поэтому он работает с продуктами только самого высшего качества. 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Лука разработал целую линейку пирожных для людей, страдающих пищевой аллергией. В настоящее время работает над проектом «Лакомство для здоровья».</a:t>
            </a:r>
          </a:p>
        </p:txBody>
      </p:sp>
      <p:pic>
        <p:nvPicPr>
          <p:cNvPr id="4098" name="Picture 2" descr="C:\Users\User\Desktop\л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412776"/>
            <a:ext cx="4900488" cy="35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4608512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КРИСТОФ МИШАЛАК, ФРАНЦИЯ</a:t>
            </a: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Гордость современной кондитерской школы. Отличительной чертой его мастерства – является тонкое сочетание традиционных французских рецептов с пищевыми культурами других стран и собственной индивидуальностью.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Мишалак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автор книги «Это пирожное», руководитель службы по трудоустройству кондитеров и преподаватель в нескольких кулинарных школах Франции.</a:t>
            </a: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5122" name="Picture 2" descr="C:\Users\User\Desktop\крис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997344" cy="485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4679950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АДРИАНО ЗУМБО, АВСТРАЛИЯ</a:t>
            </a: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Самый популярный и молодой гений кондитерского искусства Австралии. Он выпустил книгу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Zumbo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в которой изложил свои оригинальные, дерзкие и смелые рецепты десертов. Он создает изумительные шедевры и дает им образные названия. Например, «Ангельский торт V8». Аббревиатура V8 означает, что в рецепте использованы 8 различных вариаций использования ванили.</a:t>
            </a: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6146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19"/>
            <a:ext cx="4061232" cy="482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Почему я выбрал именно эту профессию </a:t>
            </a:r>
            <a:r>
              <a:rPr lang="ru-RU" sz="2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96975"/>
            <a:ext cx="48593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выбрал эту профессию, потому что в нашей области она очень востребована, а также эта профессия интересная, здесь можно проявить творчества, проводить эксперименты по приготовлению различных блюд, оформлению и художественному дизайну.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Я очень горжусь тем, что я пришел учиться в колледж на такую замечательную профессию-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повар-кондитер,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 очень нравиться здесь учиться и достигать поставленных целей.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Хочу стать хорошим поваром и замечательным ресторатором.</a:t>
            </a:r>
          </a:p>
        </p:txBody>
      </p:sp>
      <p:pic>
        <p:nvPicPr>
          <p:cNvPr id="4098" name="Picture 2" descr="C:\Users\User\Desktop\100CANON\IMG_9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58" y="1348202"/>
            <a:ext cx="4428492" cy="351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692150"/>
            <a:ext cx="4968875" cy="2622550"/>
          </a:xfrm>
        </p:spPr>
        <p:txBody>
          <a:bodyPr/>
          <a:lstStyle/>
          <a:p>
            <a:pPr eaLnBrk="1" hangingPunct="1"/>
            <a:r>
              <a:rPr lang="ru-RU" sz="5500" smtClean="0">
                <a:solidFill>
                  <a:srgbClr val="6619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5500" smtClean="0">
                <a:solidFill>
                  <a:srgbClr val="661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0" smtClean="0">
                <a:solidFill>
                  <a:srgbClr val="66190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en-US" sz="5500" smtClean="0">
              <a:solidFill>
                <a:srgbClr val="66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шеф-повар-с-шоко-а-ным-тортом-37349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483768" cy="239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547813" y="69215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Кто такой повар ?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0" y="1341438"/>
            <a:ext cx="7027863" cy="448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Повар - это специалист по приготовлению пищи. Хорошего повара иногда называют волшебником, ведь он может из самых обычных продуктов приготовить настоящий шедевр, который доставит радость и наслаждение людям.</a:t>
            </a:r>
          </a:p>
          <a:p>
            <a:pPr algn="r"/>
            <a:r>
              <a:rPr lang="ru-RU" i="1">
                <a:latin typeface="Times New Roman" pitchFamily="18" charset="0"/>
                <a:cs typeface="Times New Roman" pitchFamily="18" charset="0"/>
              </a:rPr>
              <a:t>«Хороший повар – это много характера,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>
                <a:latin typeface="Times New Roman" pitchFamily="18" charset="0"/>
                <a:cs typeface="Times New Roman" pitchFamily="18" charset="0"/>
              </a:rPr>
              <a:t>фантазии и чувства" -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ЭМИЛЬ ЮН, шеф-повар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>
                <a:latin typeface="Times New Roman" pitchFamily="18" charset="0"/>
                <a:cs typeface="Times New Roman" pitchFamily="18" charset="0"/>
              </a:rPr>
              <a:t>страсбургского ресторана «Au Crocodile»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"Даже шедевры кулинарии не могут быть сохранены ни в каких музеях. Они съедаются тем быстрее, чем они прекрасней" -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В.Похлебкин.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Повар готовит блюда по специальным рецептам, но может видоизменять их по своему вкусу, то есть подходить к процессу творчески.</a:t>
            </a:r>
          </a:p>
          <a:p>
            <a:endParaRPr lang="ru-RU" b="1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980728"/>
            <a:ext cx="3528392" cy="474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750" y="404813"/>
            <a:ext cx="3929063" cy="4968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Работа повара состоит из нескольких этапов: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получение исходных продуктов;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поддержание технологии и рецептуры приготовления блюд;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обеспечение процесса приготовления блюд: подготовка необходимого оборудования, заготовка полуфабрикатов;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правильная эксплуатация кухонного оборудования;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обеспечение должного учета и хранения продуктов в соответствии с санитарно–гигиеническими нормами;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реализация продукции.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0" y="333375"/>
            <a:ext cx="49688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России существует классификация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профессии повара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которая отличается от европейской и американской: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41438"/>
            <a:ext cx="54721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Шеф-повар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высшее звено в профессии. Он составляет заявки на необходимые продукты, обеспечивает их своевременное получение со склада, контролирует сроки, ассортимент, количество и качество их поступления и реализации. Изучая спрос покупателей, формирует ассортимент блюд и кулинарных изделий, составляет ежедневное меню. Контролирует технологию приготовления пищи и соблюдение работниками санитарных требований и правил гигиены. Организует учет и составление отчётности о деятельности предприятия.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1026" name="Picture 2" descr="C:\Users\User\Desktop\шеф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690" y="3926706"/>
            <a:ext cx="421196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620713"/>
            <a:ext cx="36734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Повар-кондитер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специализируется на изготовлении кондитерских изделий, для чего необходим изысканный вкус, фантазия и изобретательность.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3" name="Picture 7" descr="t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4176167" cy="312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wedding-cake-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4031878" cy="349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3_1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38678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xit" presetSubtype="8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981075"/>
            <a:ext cx="381635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Повар-технолог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организует процесс приготовления продуктов. Определяет качество сырья, рассчитывает его количество для получения порций готовых продуктов, калорийность суточного рациона. Разрабатывает рецепты новых фирменных блюд и составляет на них технологические карты. Оформляет необходимую документацию, инструктирует поваров.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2050" name="Picture 2" descr="C:\Users\User\Desktop\технол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078" y="1340768"/>
            <a:ext cx="527292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375"/>
            <a:ext cx="4968875" cy="3387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Повар-кулинар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производит расчет сырья и выхода готовой продукции, осуществляет приготовление блюд, выполняет процеживание, замешивание, измельчение, формовку,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фарширование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начинку изделий, регулирует температурный режим, определяет готовность блюд, изделий по контрольно-измерительным приборам, а также по внешнему виду, запаху, цвету, вкусу, производит художественное оформление блюд и кондитерских изделий, делит их на порции.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3074" name="Picture 2" descr="C:\Users\User\Desktop\кулин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5"/>
            <a:ext cx="5904656" cy="364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547813" y="1196975"/>
            <a:ext cx="611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Плюсы и минусы профессии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088" y="1760538"/>
            <a:ext cx="7058025" cy="283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«+» </a:t>
            </a:r>
            <a:r>
              <a:rPr lang="ru-RU" b="1">
                <a:latin typeface="Times New Roman" pitchFamily="18" charset="0"/>
              </a:rPr>
              <a:t>Профессия повара востребованная</a:t>
            </a:r>
            <a:r>
              <a:rPr lang="ru-RU">
                <a:latin typeface="Times New Roman" pitchFamily="18" charset="0"/>
              </a:rPr>
              <a:t> и творческая, в ней есть место фантазии и изобретательности. У хороших поваров высокий уровень оплаты труда.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 - »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Работа требует большой физической выносливости и ответственности. Стоять у горячей плиты полный рабочий день выдержит не каждый человек. При этом постоянное напряжение внимания, когда надо следить за приготовлением многих блюд и нет возможности расслабиться или отвлечься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7TGp_fruit_light_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269</TotalTime>
  <Words>1096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Arial</vt:lpstr>
      <vt:lpstr>Arial Black</vt:lpstr>
      <vt:lpstr>Times New Roman</vt:lpstr>
      <vt:lpstr>Rockwell Condensed</vt:lpstr>
      <vt:lpstr>Calibri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577TGp_fruit_light_ani</vt:lpstr>
      <vt:lpstr>ГБОУ СПО «ЖГК»</vt:lpstr>
      <vt:lpstr>Повар-это звучит гордо!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Медицинские противопоказания</vt:lpstr>
      <vt:lpstr>Кто из нас не любит сладкое? Любой праздничный стол никогда не обходится без торта или какой-нибудь выпечки. На полках кондитерских магазинов красуются такие внешне аппетитные кондитерские изделия, что даже если человек не голоден у него появляется желание попробовать эту красоту </vt:lpstr>
      <vt:lpstr>Все эти кондитерские изделия выпекаются как на больших кондитерских фабриках, так и в небольших частных и государственных кондитерских цехах. Люди, работающие в этих цехах и, занимающиеся выпечкой и оформлением уже готовых кондитерских изделий, называются кондитерами. Работа кондитеров очень интересная и творческая, ведь надо так выпечь торт, а тем более его украсить, чтобы человеку очень захотелось его попробовать. Вот именно поэтому каждый хороший кондитер должен обладать фантазией и художественным вкусом, а тем более, если он работает в тех кондитерских цехах, которые в большей степени специализируются на производстве тортов на заказ. </vt:lpstr>
      <vt:lpstr>Кондитер — это профессиональный повар, создающий кондитерские изделия, десерты, и другую запечённую еду. Представителей этой профессии можно встретить в крупных отелях, ресторанах и пекарнях. Реже кондитером называется человек, чей бизнес связан с продажей кондитерских изделий.</vt:lpstr>
      <vt:lpstr>В основном в учебных заведениях кондитеры получают универсальную подготовку, которая предоставляет возможность выполнять практически всю основную работу, необходимую на производственных фабриках и организациях общественного питания. Однако в отдельных случаях кондитеры специализируются на изготовлении какой-либо конкретной продукции, например, шоколадье — это профессионалы по приготовлению шоколада и шоколадных изделий. </vt:lpstr>
      <vt:lpstr>Кондитер занимается приготовлением различных видов теста, начинок, кремов по заданной рецептуре, выпекает и украшает продукцию. Это высококачественные, разнообразного вида, вкуса и аромата пищевые продукты. Большая часть работ выполняется вручную с помощью специальных инструментов, превращая профессию кондитера в искусство.</vt:lpstr>
      <vt:lpstr>У поваров всего 6 разрядов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777</cp:lastModifiedBy>
  <cp:revision>27</cp:revision>
  <dcterms:created xsi:type="dcterms:W3CDTF">2015-10-13T13:45:43Z</dcterms:created>
  <dcterms:modified xsi:type="dcterms:W3CDTF">2015-10-16T11:05:40Z</dcterms:modified>
</cp:coreProperties>
</file>