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61" r:id="rId3"/>
    <p:sldId id="264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7" autoAdjust="0"/>
  </p:normalViewPr>
  <p:slideViewPr>
    <p:cSldViewPr>
      <p:cViewPr varScale="1"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C5F84-8957-4DC0-936D-7FF4B2233B1E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E3967-0165-4457-8FA6-85A50E528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3967-0165-4457-8FA6-85A50E5283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91;&#1079;&#1101;&#1083;&#1100;\Desktop\71b5d955033516cb9b83f818dd05b414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«Профессия: выбираем вместе.» 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7920552" cy="1912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         (</a:t>
            </a:r>
            <a:r>
              <a:rPr lang="ru-RU" sz="3200" dirty="0" err="1" smtClean="0"/>
              <a:t>Профориентационная</a:t>
            </a:r>
            <a:r>
              <a:rPr lang="ru-RU" sz="3200" dirty="0" smtClean="0"/>
              <a:t> работа </a:t>
            </a:r>
          </a:p>
          <a:p>
            <a:pPr algn="ctr"/>
            <a:r>
              <a:rPr lang="ru-RU" sz="3200" dirty="0" smtClean="0"/>
              <a:t>в 10-11 классах)</a:t>
            </a:r>
          </a:p>
          <a:p>
            <a:pPr algn="ctr"/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620688"/>
            <a:ext cx="757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СОШ  с. Камышла м.р. </a:t>
            </a:r>
            <a:r>
              <a:rPr lang="ru-RU" dirty="0" err="1" smtClean="0"/>
              <a:t>Камышлинский</a:t>
            </a:r>
            <a:r>
              <a:rPr lang="ru-RU" dirty="0" smtClean="0"/>
              <a:t> Самарской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4869160"/>
            <a:ext cx="237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учитель </a:t>
            </a:r>
          </a:p>
          <a:p>
            <a:r>
              <a:rPr lang="ru-RU" dirty="0" smtClean="0"/>
              <a:t>английского языка</a:t>
            </a:r>
          </a:p>
          <a:p>
            <a:r>
              <a:rPr lang="ru-RU" dirty="0" err="1" smtClean="0"/>
              <a:t>Хайретдинова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Гузэль</a:t>
            </a:r>
            <a:r>
              <a:rPr lang="ru-RU" dirty="0" smtClean="0"/>
              <a:t> </a:t>
            </a:r>
            <a:r>
              <a:rPr lang="ru-RU" dirty="0" err="1" smtClean="0"/>
              <a:t>Шагитовна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093296"/>
            <a:ext cx="186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2015 -2016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76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  для обсуждения: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814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профессионально важные качества необходимы в работе</a:t>
            </a:r>
          </a:p>
          <a:p>
            <a:r>
              <a:rPr lang="ru-RU" dirty="0" smtClean="0"/>
              <a:t>ветеринара ,сварщика, строителя</a:t>
            </a:r>
            <a:r>
              <a:rPr lang="ru-RU" smtClean="0"/>
              <a:t>, программиста</a:t>
            </a:r>
            <a:r>
              <a:rPr lang="ru-RU" dirty="0" smtClean="0"/>
              <a:t>, парикмахера?</a:t>
            </a:r>
            <a:endParaRPr lang="ru-RU" dirty="0"/>
          </a:p>
        </p:txBody>
      </p:sp>
      <p:pic>
        <p:nvPicPr>
          <p:cNvPr id="1026" name="Picture 2" descr="C:\Users\Гузэль\Desktop\116-800x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1764704" cy="2448272"/>
          </a:xfrm>
          <a:prstGeom prst="rect">
            <a:avLst/>
          </a:prstGeom>
          <a:noFill/>
        </p:spPr>
      </p:pic>
      <p:pic>
        <p:nvPicPr>
          <p:cNvPr id="1027" name="Picture 3" descr="C:\Users\Гузэль\Desktop\1322145296_f20110903154918-59446775_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2736305" cy="2448272"/>
          </a:xfrm>
          <a:prstGeom prst="rect">
            <a:avLst/>
          </a:prstGeom>
          <a:noFill/>
        </p:spPr>
      </p:pic>
      <p:pic>
        <p:nvPicPr>
          <p:cNvPr id="1028" name="Picture 4" descr="C:\Users\Гузэль\Desktop\8b02b4620b024665a8a8642a51db6c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32856"/>
            <a:ext cx="2952328" cy="2520280"/>
          </a:xfrm>
          <a:prstGeom prst="rect">
            <a:avLst/>
          </a:prstGeom>
          <a:noFill/>
        </p:spPr>
      </p:pic>
      <p:pic>
        <p:nvPicPr>
          <p:cNvPr id="1029" name="Picture 5" descr="C:\Users\Гузэль\Desktop\spisok_professiy_dlya_devush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53136"/>
            <a:ext cx="3384376" cy="2016224"/>
          </a:xfrm>
          <a:prstGeom prst="rect">
            <a:avLst/>
          </a:prstGeom>
          <a:noFill/>
        </p:spPr>
      </p:pic>
      <p:pic>
        <p:nvPicPr>
          <p:cNvPr id="1030" name="Picture 6" descr="C:\Users\Гузэль\Desktop\vacanc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869160"/>
            <a:ext cx="325685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980729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«Надо»</a:t>
            </a:r>
          </a:p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89040"/>
            <a:ext cx="7502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совершения правильного выбора в первую очередь необходимо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как можно больше информации, которая может  помочь в принятии решения .Кроме знаний о своей личности  нужно ещё владеть информацией об окружающей действительности. В ситуации профессионального выбора –о рынке труда. На рынке труда осуществляется купля-продажа рабочей силы  на конкретных рабочих местах. Потребности общества постоянно изменяются. Поэтому для того, чтобы не выбрать профессию, которая окажется потом неприменимой, необходимо регулярно обновлять свои знания о ситуации на рынке труда,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 или иных профессий.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узэль\Desktop\robot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54726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5168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Вопросы для обсуждения: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161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Составьте перечень тех навыков, умений, личностных качеств,  которые у вас есть уже сейчас и которые могут пригодиться в будущей профессиональной деятельности.</a:t>
            </a:r>
          </a:p>
          <a:p>
            <a:pPr marL="457200" indent="-457200"/>
            <a:r>
              <a:rPr lang="ru-RU" sz="2400" dirty="0" smtClean="0"/>
              <a:t>2.  Составьте следующий список : перечень того, что вам</a:t>
            </a:r>
          </a:p>
          <a:p>
            <a:pPr marL="457200" indent="-457200"/>
            <a:r>
              <a:rPr lang="ru-RU" sz="2400" dirty="0" smtClean="0"/>
              <a:t>      нужно приобрести ( в личностном, психологическом,</a:t>
            </a:r>
          </a:p>
          <a:p>
            <a:pPr marL="457200" indent="-457200"/>
            <a:r>
              <a:rPr lang="ru-RU" sz="2400" dirty="0" smtClean="0"/>
              <a:t>      профессиональном смысле) для будущей успешной профессиональной деятельности. </a:t>
            </a:r>
          </a:p>
          <a:p>
            <a:pPr marL="457200" indent="-457200">
              <a:buAutoNum type="arabicPeriod" startAt="2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196752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меня растут года,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мне семнадцать.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работать мне тогда?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заниматься?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узэль\Desktop\Секция_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960440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7251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Ответы на эти два вопроса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каждый из вас должен найти сам!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5508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Тысячи тропок готовит судьба,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Сотни загадок в запасе хранит.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 она будет – тропинка твоя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тебе доказать предстоит.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Будешь ли ты водить корабли,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секреты веков узнавать,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Построишь ли мост от Луны до Земли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Может, ты станешь железо ковать.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Вырастешь клоуном – самым смешным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улыбками мир расцветет.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Клоуны тоже на свете нужны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отправляют наши души в полет.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Выбрать какую тропинку себе –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узнаешь, пока не откроется дверь.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Человеком старайся пройти по тропе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Поверь в свои силы, в победу поверь.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1b5d955033516cb9b83f818dd05b4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340768"/>
            <a:ext cx="83258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профессии – это очень важное событие в жизни каждого человека. Но какую бы профессию вы ни выбрали, вам всегда пригодятся знания, полученные в школе. Поэтому постарайтесь уже сейчас определить область Ваших интересов, больше читайте, набирайтесь опыта и знаний. Для этого нужно  пробовать себя в самых разных областях. Как хорошо заметил один мудрец: « 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ошибаться, нужно иметь опыт. Чтобы иметь опыт,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ошибаться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самое главное помните, какую бы профессию вы не выбрали, вы всегда должны оставаться ЧЕЛОВЕКОМ с большой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буквы!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Успехов вам, ребята!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908720"/>
            <a:ext cx="304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Литература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75690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  Хочу, могу, умею. – М., КСП, 1997.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Орлов Ю.М.    Самопознание и воспитание характера .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М., Просвещение . 1987.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Пряжников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Н.С. Профориентация в школе :игры, упражнения,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М.,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. 2005.</a:t>
            </a:r>
          </a:p>
          <a:p>
            <a:pPr marL="342900" indent="-342900">
              <a:buAutoNum type="arabicPeriod" startAt="4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Я.В.  Проблемные классные часы.10-11 классы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Волгоград, «Учитель» , 2006.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43608" y="4581496"/>
            <a:ext cx="5026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  </a:t>
            </a:r>
            <a:r>
              <a:rPr lang="en-US" sz="2000" dirty="0" smtClean="0"/>
              <a:t>http://navigatum.ru/seriya-1.html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869160"/>
            <a:ext cx="374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Мульт.фильм</a:t>
            </a:r>
            <a:r>
              <a:rPr lang="ru-RU" dirty="0" smtClean="0"/>
              <a:t> о выборе профессии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445224"/>
            <a:ext cx="28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Песня « Дорога добра»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92696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Рабочий? Строитель? Учитель?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нужен стране сейчас?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А, может быть, врач-исцелитель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важнее для нас?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может нужней инженеры?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Возможно, ученый важней?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А, может, нужней офицеры,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армию сделать сильней?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Отбросьте ненужные споры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том, кто важней для страны.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Ответим: для нашего Государства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профессии все нужны.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(Ф.С. Махов )</a:t>
            </a:r>
            <a:endParaRPr lang="ru-RU" sz="2400" dirty="0"/>
          </a:p>
        </p:txBody>
      </p:sp>
      <p:pic>
        <p:nvPicPr>
          <p:cNvPr id="1026" name="Picture 2" descr="C:\Users\Гузэль\Desktop\uzn_1368555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38437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3"/>
            <a:ext cx="92287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профессии – жизненно-важное дело каждого человека.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Любое важное  дело начинается с постановки цели. Алгоритм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постановки целей и  планирование их достижения в профессиональном самоопределении носит название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профессиональный план.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имеет три составные части , которые иногда ещё называют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тремя « китами» выбора профессии.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Называются они    </a:t>
            </a:r>
            <a:r>
              <a:rPr lang="ru-RU" sz="2800" b="1" dirty="0" smtClean="0">
                <a:solidFill>
                  <a:srgbClr val="FF0000"/>
                </a:solidFill>
              </a:rPr>
              <a:t>« Хочу»,  « Могу», « Надо».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узэль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63" y="3717032"/>
            <a:ext cx="447094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704088"/>
            <a:ext cx="253062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 Хочу»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Первое ,что стоит сделать ,приступая к выбору профессии,- задать себе вопросы: что мне по-настоящему интересно? О чём мне нравится читать, смотреть фильмы, разговаривать? </a:t>
            </a:r>
          </a:p>
          <a:p>
            <a:r>
              <a:rPr lang="ru-RU" dirty="0" smtClean="0"/>
              <a:t>Отвечая на эти вопросы, мы очерчиваем круг своих </a:t>
            </a:r>
            <a:r>
              <a:rPr lang="ru-RU" b="1" dirty="0" smtClean="0"/>
              <a:t>интересов.</a:t>
            </a:r>
            <a:endParaRPr lang="ru-RU" b="1" dirty="0"/>
          </a:p>
        </p:txBody>
      </p:sp>
      <p:pic>
        <p:nvPicPr>
          <p:cNvPr id="1026" name="Picture 2" descr="C:\Users\Гузэль\Desktop\groups_138452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256584" cy="3717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2204864"/>
            <a:ext cx="4200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Труд по обязанности –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это работа, а работа по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склонности – это досуг.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Б.Шоу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 </a:t>
            </a:r>
            <a:r>
              <a:rPr lang="ru-RU" dirty="0" smtClean="0"/>
              <a:t>– специфическая направленность личности на определённый предмет, сосредоточенность на нём мыслей, вызывающая стремление ближе познакомиться с ним, глубже в него проникнуть, не упускать его из поля зрения.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зэль\Desktop\Platja_dlja_sportivnyh_tance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922338"/>
            <a:ext cx="1828800" cy="2755900"/>
          </a:xfrm>
          <a:prstGeom prst="rect">
            <a:avLst/>
          </a:prstGeom>
          <a:noFill/>
        </p:spPr>
      </p:pic>
      <p:pic>
        <p:nvPicPr>
          <p:cNvPr id="2" name="Picture 2" descr="C:\Users\Гузэль\Desktop\пре-назначенный-я-по-ростков-спортсмен-ержа-баскетбо-33369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908720"/>
            <a:ext cx="2592287" cy="2664296"/>
          </a:xfrm>
          <a:prstGeom prst="rect">
            <a:avLst/>
          </a:prstGeom>
          <a:noFill/>
        </p:spPr>
      </p:pic>
      <p:pic>
        <p:nvPicPr>
          <p:cNvPr id="3" name="Picture 2" descr="http://www.usaaa.ru/news/2013/pic/kursy-dlya-podrostkov/deti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692696"/>
            <a:ext cx="3240360" cy="2808312"/>
          </a:xfrm>
          <a:prstGeom prst="rect">
            <a:avLst/>
          </a:prstGeom>
          <a:noFill/>
        </p:spPr>
      </p:pic>
      <p:pic>
        <p:nvPicPr>
          <p:cNvPr id="5" name="Picture 2" descr="http://psy-dom.com/wp-content/uploads/podrostkovaja-psihologija/psi-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5004048" cy="2780928"/>
          </a:xfrm>
          <a:prstGeom prst="rect">
            <a:avLst/>
          </a:prstGeom>
          <a:noFill/>
        </p:spPr>
      </p:pic>
      <p:pic>
        <p:nvPicPr>
          <p:cNvPr id="4" name="Picture 2" descr="http://img.happy-giraffe.ru/v2/thumbs/e26e4ffdce15f4bc6711c767ffa68dac/f3/12/9a88f5e59399806dac068db0db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413995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14127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365104"/>
            <a:ext cx="850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Следующий шаг после  определения круга  собственных интересов – </a:t>
            </a:r>
          </a:p>
          <a:p>
            <a:r>
              <a:rPr lang="ru-RU" dirty="0" smtClean="0"/>
              <a:t>определение своих возможностей, ответ на вопрос </a:t>
            </a:r>
            <a:r>
              <a:rPr lang="ru-RU" b="1" dirty="0" smtClean="0">
                <a:solidFill>
                  <a:srgbClr val="FF0000"/>
                </a:solidFill>
              </a:rPr>
              <a:t>«Что я могу? Что у меня получается ?» </a:t>
            </a:r>
            <a:r>
              <a:rPr lang="ru-RU" dirty="0" smtClean="0"/>
              <a:t>Это ответ на вопрос о наличии способностей.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Способности </a:t>
            </a:r>
            <a:r>
              <a:rPr lang="ru-RU" dirty="0" smtClean="0"/>
              <a:t>– индивидуально-психологические  особенности человека,</a:t>
            </a:r>
          </a:p>
          <a:p>
            <a:r>
              <a:rPr lang="ru-RU" dirty="0" smtClean="0"/>
              <a:t>ведущие к успешному овладению определённой деятельностью, но не </a:t>
            </a:r>
          </a:p>
          <a:p>
            <a:r>
              <a:rPr lang="ru-RU" dirty="0" smtClean="0"/>
              <a:t>сводимые к знаниям , умениям и навыкам, которые у него уже есть.</a:t>
            </a:r>
          </a:p>
          <a:p>
            <a:endParaRPr lang="ru-RU" dirty="0"/>
          </a:p>
        </p:txBody>
      </p:sp>
      <p:pic>
        <p:nvPicPr>
          <p:cNvPr id="1026" name="Picture 2" descr="C:\Users\Гузэль\Desktop\683e351fe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332656"/>
            <a:ext cx="2678956" cy="1728191"/>
          </a:xfrm>
          <a:prstGeom prst="rect">
            <a:avLst/>
          </a:prstGeom>
          <a:noFill/>
        </p:spPr>
      </p:pic>
      <p:pic>
        <p:nvPicPr>
          <p:cNvPr id="1027" name="Picture 3" descr="C:\Users\Гузэль\Desktop\18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2880320" cy="1656184"/>
          </a:xfrm>
          <a:prstGeom prst="rect">
            <a:avLst/>
          </a:prstGeom>
          <a:noFill/>
        </p:spPr>
      </p:pic>
      <p:pic>
        <p:nvPicPr>
          <p:cNvPr id="1028" name="Picture 4" descr="C:\Users\Гузэль\Desktop\153948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143125" cy="2006526"/>
          </a:xfrm>
          <a:prstGeom prst="rect">
            <a:avLst/>
          </a:prstGeom>
          <a:noFill/>
        </p:spPr>
      </p:pic>
      <p:pic>
        <p:nvPicPr>
          <p:cNvPr id="1030" name="Picture 6" descr="C:\Users\Гузэль\Desktop\350x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2276872"/>
            <a:ext cx="2880319" cy="1944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16216" y="2204864"/>
            <a:ext cx="2758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Лучше всё же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делать то, что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ты делать мастер.</a:t>
            </a:r>
          </a:p>
          <a:p>
            <a:r>
              <a:rPr lang="ru-RU" dirty="0" smtClean="0"/>
              <a:t>        </a:t>
            </a:r>
            <a:r>
              <a:rPr lang="ru-RU" sz="1600" dirty="0" smtClean="0"/>
              <a:t>Песня из к/</a:t>
            </a:r>
            <a:r>
              <a:rPr lang="ru-RU" sz="1600" dirty="0" err="1" smtClean="0"/>
              <a:t>ф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«Про Красную  шапочку»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2654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Каждый человек имеет потенциальные возможности для развития </a:t>
            </a:r>
          </a:p>
          <a:p>
            <a:r>
              <a:rPr lang="ru-RU" dirty="0" smtClean="0"/>
              <a:t>способностей. Они становятся реальными, когда возникает</a:t>
            </a:r>
          </a:p>
          <a:p>
            <a:r>
              <a:rPr lang="ru-RU" dirty="0" smtClean="0"/>
              <a:t> необходимость  их развивать . В связи с этим выделяют </a:t>
            </a:r>
          </a:p>
          <a:p>
            <a:r>
              <a:rPr lang="ru-RU" dirty="0" smtClean="0"/>
              <a:t>следующие  уровни развития способностей: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Задатки</a:t>
            </a:r>
          </a:p>
          <a:p>
            <a:r>
              <a:rPr lang="ru-RU" dirty="0" smtClean="0"/>
              <a:t>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( природные предпосылки способностей)</a:t>
            </a: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23928" y="314096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3717033"/>
            <a:ext cx="250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23928" y="414908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4725144"/>
            <a:ext cx="173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923928" y="515719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31840" y="5949281"/>
            <a:ext cx="212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6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способностей к определённому виду деятельности </a:t>
            </a:r>
          </a:p>
          <a:p>
            <a:r>
              <a:rPr lang="ru-RU" dirty="0" smtClean="0"/>
              <a:t>является первым компонентом </a:t>
            </a:r>
            <a:r>
              <a:rPr lang="ru-RU" b="1" dirty="0" smtClean="0">
                <a:solidFill>
                  <a:srgbClr val="FF0000"/>
                </a:solidFill>
              </a:rPr>
              <a:t>профессиональной пригодности.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935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Профессиональная пригодность </a:t>
            </a:r>
            <a:r>
              <a:rPr lang="ru-RU" dirty="0" smtClean="0"/>
              <a:t>– соответствие физических и психических</a:t>
            </a:r>
          </a:p>
          <a:p>
            <a:r>
              <a:rPr lang="ru-RU" dirty="0" smtClean="0"/>
              <a:t>показателей человека ( его здоровья, способностей, личностных качеств)</a:t>
            </a:r>
          </a:p>
          <a:p>
            <a:r>
              <a:rPr lang="ru-RU" dirty="0" smtClean="0"/>
              <a:t>требованиям конкретной профессии.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708920"/>
            <a:ext cx="5684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Профессиональная пригодность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645024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5736" y="4437112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Личностные особенности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20072" y="3645024"/>
            <a:ext cx="38164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медицинских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противопоказаний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96136" y="3140968"/>
            <a:ext cx="554360" cy="626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139952" y="3212976"/>
            <a:ext cx="7200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483768" y="3140968"/>
            <a:ext cx="43204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775</Words>
  <Application>Microsoft Office PowerPoint</Application>
  <PresentationFormat>Экран (4:3)</PresentationFormat>
  <Paragraphs>92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«Профессия: выбираем вместе.» </vt:lpstr>
      <vt:lpstr>Слайд 2</vt:lpstr>
      <vt:lpstr>Слайд 3</vt:lpstr>
      <vt:lpstr>« Хочу»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 в 10-11 классах</dc:title>
  <dc:creator>Гузэль</dc:creator>
  <cp:lastModifiedBy>Гузэль</cp:lastModifiedBy>
  <cp:revision>46</cp:revision>
  <dcterms:created xsi:type="dcterms:W3CDTF">2015-10-13T18:18:13Z</dcterms:created>
  <dcterms:modified xsi:type="dcterms:W3CDTF">2015-10-17T20:32:03Z</dcterms:modified>
</cp:coreProperties>
</file>