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06" r:id="rId2"/>
    <p:sldId id="307" r:id="rId3"/>
    <p:sldId id="257" r:id="rId4"/>
    <p:sldId id="277" r:id="rId5"/>
    <p:sldId id="282" r:id="rId6"/>
    <p:sldId id="283" r:id="rId7"/>
    <p:sldId id="259" r:id="rId8"/>
    <p:sldId id="266" r:id="rId9"/>
    <p:sldId id="304" r:id="rId10"/>
    <p:sldId id="287" r:id="rId11"/>
    <p:sldId id="288" r:id="rId12"/>
    <p:sldId id="289" r:id="rId13"/>
    <p:sldId id="290" r:id="rId14"/>
    <p:sldId id="291" r:id="rId15"/>
    <p:sldId id="280" r:id="rId16"/>
    <p:sldId id="303" r:id="rId17"/>
    <p:sldId id="297" r:id="rId18"/>
    <p:sldId id="298" r:id="rId19"/>
    <p:sldId id="299" r:id="rId20"/>
    <p:sldId id="300" r:id="rId21"/>
    <p:sldId id="301" r:id="rId22"/>
    <p:sldId id="273" r:id="rId23"/>
    <p:sldId id="268" r:id="rId24"/>
    <p:sldId id="30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9" autoAdjust="0"/>
    <p:restoredTop sz="94728" autoAdjust="0"/>
  </p:normalViewPr>
  <p:slideViewPr>
    <p:cSldViewPr>
      <p:cViewPr>
        <p:scale>
          <a:sx n="75" d="100"/>
          <a:sy n="75" d="100"/>
        </p:scale>
        <p:origin x="-10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450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9E65-BACD-4D0C-8522-FB30416391B2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21AF-C9EA-4171-806C-160D9F097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D7E92-4669-4751-B63A-C5765F9FBD3F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AF8F-30D8-443F-A35E-7BDE51DBE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EAE2-A50F-4412-8E5D-43D5B647FF5B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0C4E-B210-492D-8B52-5E08A3E34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8AAA5-5F89-4B1A-A6F6-D98C2DEA13B0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66E2-D2DD-4E58-94F0-84C1FC20D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64B11-26EA-4E1D-AAFB-A3876EA2EFEC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E8C3E-E303-44C4-99DC-DD47026F4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8CCE5-A283-4559-8CF5-0033A02E98CF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2382-E39F-4530-A05B-0ACD31790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D24E-D580-4814-80DB-57959534D399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C035-CC9A-4555-95BA-58AD06745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563A-112A-4C10-B67D-03BC0A8199C7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72EC-81AC-478C-8E92-243B40129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48EC1-178B-4956-AAF5-68132AB63C54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DD25A-3064-4336-B1DE-B3E74D85F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9772F-2E81-4252-A1F7-ED7F544421F4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967D-348B-40ED-8408-89AD031F9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12FEF-89DA-4FAB-9B47-580F9B117E3B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9C063-6755-4181-BB37-63037C3AC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40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40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40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40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440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7B01D24-A671-42FC-A2D5-5BECA53EDFFF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40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82221BB-B43A-4607-9BDA-C356DD1FA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5" y="980411"/>
            <a:ext cx="485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dirty="0" smtClean="0"/>
              <a:t>    ГБОУ СОШ №1 с. Приволжье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227687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Тема: « В мире профессий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12752" y="38851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/>
              <a:t>7 класс</a:t>
            </a:r>
            <a:endParaRPr lang="ru-RU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372196" y="4509120"/>
            <a:ext cx="5315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Гринева Юлия Алексеевна</a:t>
            </a:r>
          </a:p>
          <a:p>
            <a:r>
              <a:rPr lang="ru-RU" dirty="0" smtClean="0"/>
              <a:t>учитель русского языка и литературы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859433"/>
            <a:ext cx="1584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FFFF"/>
                </a:solidFill>
              </a:rPr>
              <a:t>2015 г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45125"/>
            <a:ext cx="8640763" cy="998538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Классификация профессий по Е. А Климову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6013" y="1989138"/>
            <a:ext cx="3816350" cy="2087562"/>
          </a:xfrm>
        </p:spPr>
        <p:txBody>
          <a:bodyPr/>
          <a:lstStyle/>
          <a:p>
            <a:pPr marL="0" indent="0" eaLnBrk="1" hangingPunct="1"/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smtClean="0"/>
              <a:t>Предмет труда</a:t>
            </a:r>
          </a:p>
          <a:p>
            <a:pPr marL="0" indent="0" eaLnBrk="1" hangingPunct="1"/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smtClean="0"/>
              <a:t>Условия труда</a:t>
            </a:r>
          </a:p>
          <a:p>
            <a:pPr marL="0" indent="0" eaLnBrk="1" hangingPunct="1"/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smtClean="0"/>
              <a:t>Средства труда</a:t>
            </a:r>
          </a:p>
          <a:p>
            <a:pPr marL="0" indent="0" eaLnBrk="1" hangingPunct="1"/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smtClean="0"/>
              <a:t>Цели труда</a:t>
            </a:r>
          </a:p>
          <a:p>
            <a:pPr marL="0" indent="0" eaLnBrk="1" hangingPunct="1"/>
            <a:endParaRPr lang="ru-RU" sz="2800" dirty="0" smtClean="0"/>
          </a:p>
        </p:txBody>
      </p:sp>
      <p:pic>
        <p:nvPicPr>
          <p:cNvPr id="19461" name="Picture 4" descr="http://psyhea.psyf.sfedu.ru/sites/psyhea.psyf.sfedu.ru/files/klimov_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76250"/>
            <a:ext cx="3671888" cy="475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9388" y="692150"/>
            <a:ext cx="504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i="1">
                <a:latin typeface="Arial" charset="0"/>
              </a:rPr>
              <a:t>Признаки профессии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smtClean="0"/>
              <a:t>Предмет труда</a:t>
            </a:r>
          </a:p>
        </p:txBody>
      </p:sp>
      <p:sp>
        <p:nvSpPr>
          <p:cNvPr id="6" name="Овал 5"/>
          <p:cNvSpPr/>
          <p:nvPr/>
        </p:nvSpPr>
        <p:spPr>
          <a:xfrm>
            <a:off x="395537" y="2096293"/>
            <a:ext cx="2449264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Техника</a:t>
            </a:r>
          </a:p>
        </p:txBody>
      </p:sp>
      <p:sp>
        <p:nvSpPr>
          <p:cNvPr id="10" name="Овал 9"/>
          <p:cNvSpPr/>
          <p:nvPr/>
        </p:nvSpPr>
        <p:spPr>
          <a:xfrm>
            <a:off x="3491706" y="2928937"/>
            <a:ext cx="2354263" cy="143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Человек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16806" y="4292600"/>
            <a:ext cx="2374900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Знак</a:t>
            </a:r>
          </a:p>
        </p:txBody>
      </p:sp>
      <p:sp>
        <p:nvSpPr>
          <p:cNvPr id="16" name="Овал 15"/>
          <p:cNvSpPr/>
          <p:nvPr/>
        </p:nvSpPr>
        <p:spPr>
          <a:xfrm>
            <a:off x="6444457" y="2185194"/>
            <a:ext cx="2591692" cy="1150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Природа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5220072" y="4508500"/>
            <a:ext cx="3600399" cy="129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Художественный </a:t>
            </a:r>
            <a:r>
              <a:rPr lang="ru-RU" sz="3200" dirty="0"/>
              <a:t>образ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2519363" y="1353145"/>
            <a:ext cx="64770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2987675" y="2133600"/>
            <a:ext cx="1008063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003800" y="191611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6011863" y="2133600"/>
            <a:ext cx="865187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6588125" y="1557338"/>
            <a:ext cx="50482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42988" y="4581525"/>
            <a:ext cx="4752975" cy="19431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0" dirty="0">
                <a:solidFill>
                  <a:srgbClr val="FFFFFF"/>
                </a:solidFill>
              </a:rPr>
              <a:t>Профессии, связанные с использованием функциональных средств, орудий труда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dirty="0" smtClean="0"/>
              <a:t>Средства труда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1700213"/>
            <a:ext cx="3959225" cy="2592387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0" dirty="0">
                <a:solidFill>
                  <a:srgbClr val="FFFFFF"/>
                </a:solidFill>
              </a:rPr>
              <a:t>Профессии, связанные с использованием автоматов, полуавтоматов, автоматических линий, робототехнических комплексов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3800" y="1989138"/>
            <a:ext cx="3600450" cy="180022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0" dirty="0">
                <a:solidFill>
                  <a:srgbClr val="FFFFFF"/>
                </a:solidFill>
              </a:rPr>
              <a:t>Профессии, связанные с использованием машин с ручным управлением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80063" y="3933825"/>
            <a:ext cx="3240087" cy="19431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0" dirty="0">
                <a:solidFill>
                  <a:srgbClr val="FFFFFF"/>
                </a:solidFill>
              </a:rPr>
              <a:t>Профессии, связанные с использованием ручного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543800" cy="963613"/>
          </a:xfrm>
        </p:spPr>
        <p:txBody>
          <a:bodyPr/>
          <a:lstStyle/>
          <a:p>
            <a:pPr algn="ctr" eaLnBrk="1" hangingPunct="1"/>
            <a:r>
              <a:rPr lang="ru-RU" sz="4000" i="1" dirty="0" smtClean="0"/>
              <a:t>Цель труда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468313" y="1341438"/>
            <a:ext cx="5975350" cy="16573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i="1" dirty="0">
                <a:solidFill>
                  <a:srgbClr val="FFFFFF"/>
                </a:solidFill>
              </a:rPr>
              <a:t>Гностические</a:t>
            </a:r>
            <a:r>
              <a:rPr lang="ru-RU" b="0" dirty="0">
                <a:solidFill>
                  <a:srgbClr val="FFFFFF"/>
                </a:solidFill>
              </a:rPr>
              <a:t>: распознать, различить, оценить, проверить (следователь, санитарный врач, литературный критик, контролер, товаровед, эксперт)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547813" y="3213100"/>
            <a:ext cx="6192837" cy="1757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i="1" dirty="0">
                <a:solidFill>
                  <a:srgbClr val="FFFFFF"/>
                </a:solidFill>
              </a:rPr>
              <a:t>Преобразующие: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b="0" dirty="0">
                <a:solidFill>
                  <a:srgbClr val="FFFFFF"/>
                </a:solidFill>
              </a:rPr>
              <a:t>обработать, переместить, организовать, преобразовать (водитель, живописец, преподаватель, паркетчик,  слесарь, портной)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3276600" y="5157788"/>
            <a:ext cx="5689600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i="1" dirty="0">
                <a:solidFill>
                  <a:srgbClr val="FFFFFF"/>
                </a:solidFill>
              </a:rPr>
              <a:t>Изыскательные</a:t>
            </a:r>
            <a:r>
              <a:rPr lang="ru-RU" dirty="0">
                <a:solidFill>
                  <a:srgbClr val="FFFFFF"/>
                </a:solidFill>
              </a:rPr>
              <a:t>: </a:t>
            </a:r>
            <a:r>
              <a:rPr lang="ru-RU" b="0" dirty="0">
                <a:solidFill>
                  <a:srgbClr val="FFFFFF"/>
                </a:solidFill>
              </a:rPr>
              <a:t>изобрести, придумать, найти новый вариант, сконструировать (закройщик, разметчик, художник, оформитель, селекционер </a:t>
            </a:r>
            <a:r>
              <a:rPr lang="ru-RU" sz="1800" b="0" dirty="0">
                <a:solidFill>
                  <a:srgbClr val="FFFF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543800" cy="820737"/>
          </a:xfrm>
        </p:spPr>
        <p:txBody>
          <a:bodyPr/>
          <a:lstStyle/>
          <a:p>
            <a:pPr algn="ctr" eaLnBrk="1" hangingPunct="1"/>
            <a:r>
              <a:rPr lang="ru-RU" sz="3600" i="1" smtClean="0"/>
              <a:t>Условия труда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39975" y="1341438"/>
            <a:ext cx="6553200" cy="79216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0" dirty="0">
                <a:solidFill>
                  <a:srgbClr val="FFFFFF"/>
                </a:solidFill>
              </a:rPr>
              <a:t>Труд в условия обычного микроклимата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388" y="2420938"/>
            <a:ext cx="6264275" cy="9144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0" dirty="0">
                <a:solidFill>
                  <a:srgbClr val="FFFFFF"/>
                </a:solidFill>
              </a:rPr>
              <a:t>Труд в необычных условиях: под водой, под землей, в горячих цехах и т.д.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79613" y="3573463"/>
            <a:ext cx="6985000" cy="9144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0" dirty="0">
                <a:solidFill>
                  <a:srgbClr val="FFFFFF"/>
                </a:solidFill>
              </a:rPr>
              <a:t>Труд с пребыванием на открытом воздухе с резкими перепадами температуры, </a:t>
            </a:r>
            <a:r>
              <a:rPr lang="ru-RU" sz="2400" b="0" dirty="0" smtClean="0">
                <a:solidFill>
                  <a:srgbClr val="FFFFFF"/>
                </a:solidFill>
              </a:rPr>
              <a:t>влажности</a:t>
            </a:r>
            <a:endParaRPr lang="ru-RU" sz="2400" b="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4868863"/>
            <a:ext cx="7848600" cy="1512887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0" dirty="0">
                <a:solidFill>
                  <a:srgbClr val="FFFFFF"/>
                </a:solidFill>
              </a:rPr>
              <a:t>Труд с повышенной моральной ответственностью за здоровье, жизнь людей, за большие общественные материальные </a:t>
            </a:r>
            <a:r>
              <a:rPr lang="ru-RU" sz="2400" b="0" dirty="0" smtClean="0">
                <a:solidFill>
                  <a:srgbClr val="FFFFFF"/>
                </a:solidFill>
              </a:rPr>
              <a:t>ценности</a:t>
            </a:r>
            <a:endParaRPr lang="ru-RU" sz="24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i="1" dirty="0" smtClean="0"/>
              <a:t>Куда пойти учиться?</a:t>
            </a:r>
          </a:p>
        </p:txBody>
      </p:sp>
      <p:pic>
        <p:nvPicPr>
          <p:cNvPr id="35842" name="Picture 2" descr="http://halimbekaul.dagschool.com/_http_schools/1711/halimbekaul/admin/ckfinder/core/connector/php/connector.phpfck_user_files/images/023655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1844824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Ошибки, допускаемые при выборе профессии: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76475"/>
            <a:ext cx="7926388" cy="8001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effectLst/>
                <a:latin typeface="Arial" charset="0"/>
              </a:rPr>
              <a:t>Незнание правил выбора профессии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35150" y="3357563"/>
            <a:ext cx="5256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latin typeface="Arial" charset="0"/>
              </a:rPr>
              <a:t>Незнание самого себя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132138" y="4508500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latin typeface="Arial" charset="0"/>
              </a:rPr>
              <a:t>Незнание мира профессий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6" grpId="0"/>
      <p:bldP spid="440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smtClean="0"/>
              <a:t>Основные правила выбора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b="1" dirty="0" smtClean="0">
                <a:latin typeface="Arial" charset="0"/>
              </a:rPr>
              <a:t> </a:t>
            </a:r>
            <a:r>
              <a:rPr lang="ru-RU" sz="4800" b="1" dirty="0" smtClean="0"/>
              <a:t>Надо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19475" y="2492375"/>
            <a:ext cx="1409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>
                <a:latin typeface="Arial" charset="0"/>
              </a:rPr>
              <a:t>Хочу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932363" y="4005263"/>
            <a:ext cx="16589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dirty="0">
                <a:latin typeface="Arial" charset="0"/>
              </a:rPr>
              <a:t>Могу</a:t>
            </a:r>
          </a:p>
        </p:txBody>
      </p:sp>
      <p:pic>
        <p:nvPicPr>
          <p:cNvPr id="27654" name="Picture 2" descr="BS0058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644900"/>
            <a:ext cx="388778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52" grpId="0"/>
      <p:bldP spid="276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i="1" smtClean="0"/>
              <a:t>Основные правила выбора профессии: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400" b="1" dirty="0" smtClean="0">
                <a:latin typeface="Arial" charset="0"/>
              </a:rPr>
              <a:t>         </a:t>
            </a:r>
            <a:r>
              <a:rPr lang="ru-RU" sz="4400" b="1" dirty="0" smtClean="0"/>
              <a:t>Хочу </a:t>
            </a:r>
          </a:p>
        </p:txBody>
      </p:sp>
      <p:sp>
        <p:nvSpPr>
          <p:cNvPr id="4" name="Овал 3"/>
          <p:cNvSpPr/>
          <p:nvPr/>
        </p:nvSpPr>
        <p:spPr>
          <a:xfrm>
            <a:off x="3059113" y="2636838"/>
            <a:ext cx="5689600" cy="3960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Чем тебе интересно заниматься?</a:t>
            </a:r>
          </a:p>
          <a:p>
            <a:pPr algn="ctr"/>
            <a:r>
              <a:rPr lang="ru-RU" sz="2800" dirty="0">
                <a:solidFill>
                  <a:srgbClr val="FFFFFF"/>
                </a:solidFill>
              </a:rPr>
              <a:t>Представляешь ли, каким делом ты хотел бы заниматься каждый трудовой день?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i="1" smtClean="0"/>
              <a:t>Основные правила выбора профессии: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b="1" dirty="0" smtClean="0"/>
              <a:t>Могу</a:t>
            </a:r>
          </a:p>
        </p:txBody>
      </p:sp>
      <p:sp>
        <p:nvSpPr>
          <p:cNvPr id="4" name="Овал 3"/>
          <p:cNvSpPr/>
          <p:nvPr/>
        </p:nvSpPr>
        <p:spPr>
          <a:xfrm>
            <a:off x="2195513" y="2060575"/>
            <a:ext cx="6408737" cy="424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rgbClr val="FFFFFF"/>
                </a:solidFill>
              </a:rPr>
              <a:t>Знаешь ли ты о своих способностях и умениях? 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Знаешь ли ты, какие требования предъявляет выбираемая тобой профессия?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Соответствуют ли твои способности, физические возможности выбранной профессии?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611560" y="-115441"/>
            <a:ext cx="7772400" cy="152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i="1" dirty="0">
                <a:solidFill>
                  <a:schemeClr val="tx2"/>
                </a:solidFill>
                <a:latin typeface="Calibri" pitchFamily="34" charset="0"/>
              </a:rPr>
              <a:t>В мире профессий</a:t>
            </a:r>
          </a:p>
        </p:txBody>
      </p:sp>
      <p:pic>
        <p:nvPicPr>
          <p:cNvPr id="5" name="Picture 2" descr="http://k1news.ru/upload/iblock/fd5/fd533ece375da1f304821f5c5968f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77" y="1412776"/>
            <a:ext cx="8446095" cy="502726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i="1" smtClean="0"/>
              <a:t>Основные правила выбора профессии: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400" b="1" dirty="0" smtClean="0">
                <a:latin typeface="Arial" charset="0"/>
              </a:rPr>
              <a:t>   </a:t>
            </a:r>
            <a:r>
              <a:rPr lang="ru-RU" sz="4400" b="1" dirty="0" smtClean="0"/>
              <a:t>Надо</a:t>
            </a:r>
          </a:p>
        </p:txBody>
      </p:sp>
      <p:sp>
        <p:nvSpPr>
          <p:cNvPr id="4" name="Овал 3"/>
          <p:cNvSpPr/>
          <p:nvPr/>
        </p:nvSpPr>
        <p:spPr>
          <a:xfrm>
            <a:off x="2484438" y="2205038"/>
            <a:ext cx="5905500" cy="3887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rgbClr val="FFFFFF"/>
                </a:solidFill>
              </a:rPr>
              <a:t>Насколько реально найти работу по выбранной тобой профессии?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Знаешь ли ты, где можно получить 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 интересующую тебя специальность?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i="1" smtClean="0"/>
              <a:t>Что  поможет при выборе профессии?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827088" y="2205038"/>
            <a:ext cx="7129462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rgbClr val="FFFFFF"/>
                </a:solidFill>
              </a:rPr>
              <a:t>Изуч</a:t>
            </a:r>
            <a:r>
              <a:rPr lang="ru-RU" sz="1800" b="0" dirty="0">
                <a:solidFill>
                  <a:srgbClr val="FFFFFF"/>
                </a:solidFill>
                <a:latin typeface="Arial" charset="0"/>
              </a:rPr>
              <a:t>ение </a:t>
            </a:r>
            <a:r>
              <a:rPr lang="ru-RU" sz="1800" b="0" dirty="0">
                <a:solidFill>
                  <a:srgbClr val="FFFFFF"/>
                </a:solidFill>
              </a:rPr>
              <a:t>свои</a:t>
            </a:r>
            <a:r>
              <a:rPr lang="ru-RU" sz="1800" b="0" dirty="0">
                <a:solidFill>
                  <a:srgbClr val="FFFFFF"/>
                </a:solidFill>
                <a:latin typeface="Arial" charset="0"/>
              </a:rPr>
              <a:t>х</a:t>
            </a:r>
            <a:r>
              <a:rPr lang="ru-RU" sz="1800" b="0" dirty="0">
                <a:solidFill>
                  <a:srgbClr val="FFFFFF"/>
                </a:solidFill>
              </a:rPr>
              <a:t> интере</a:t>
            </a:r>
            <a:r>
              <a:rPr lang="ru-RU" sz="1800" b="0" dirty="0">
                <a:solidFill>
                  <a:srgbClr val="FFFFFF"/>
                </a:solidFill>
                <a:latin typeface="Arial" charset="0"/>
              </a:rPr>
              <a:t>сов</a:t>
            </a:r>
            <a:r>
              <a:rPr lang="ru-RU" sz="1800" b="0" dirty="0">
                <a:solidFill>
                  <a:srgbClr val="FFFFFF"/>
                </a:solidFill>
              </a:rPr>
              <a:t>, способност</a:t>
            </a:r>
            <a:r>
              <a:rPr lang="ru-RU" sz="1800" b="0" dirty="0">
                <a:solidFill>
                  <a:srgbClr val="FFFFFF"/>
                </a:solidFill>
                <a:latin typeface="Arial" charset="0"/>
              </a:rPr>
              <a:t>ей,</a:t>
            </a:r>
            <a:r>
              <a:rPr lang="ru-RU" sz="1800" b="0" dirty="0">
                <a:solidFill>
                  <a:srgbClr val="FFFFFF"/>
                </a:solidFill>
              </a:rPr>
              <a:t> особенност</a:t>
            </a:r>
            <a:r>
              <a:rPr lang="ru-RU" sz="1800" b="0" dirty="0">
                <a:solidFill>
                  <a:srgbClr val="FFFFFF"/>
                </a:solidFill>
                <a:latin typeface="Arial" charset="0"/>
              </a:rPr>
              <a:t>ей </a:t>
            </a:r>
            <a:r>
              <a:rPr lang="ru-RU" sz="1800" b="0" dirty="0">
                <a:solidFill>
                  <a:srgbClr val="FFFFFF"/>
                </a:solidFill>
              </a:rPr>
              <a:t>характера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95288" y="1196975"/>
            <a:ext cx="7127875" cy="115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rgbClr val="FFFFFF"/>
                </a:solidFill>
                <a:latin typeface="Arial" charset="0"/>
              </a:rPr>
              <a:t>И</a:t>
            </a:r>
            <a:r>
              <a:rPr lang="ru-RU" sz="1800" b="0" dirty="0">
                <a:solidFill>
                  <a:srgbClr val="FFFFFF"/>
                </a:solidFill>
              </a:rPr>
              <a:t>нформаци</a:t>
            </a:r>
            <a:r>
              <a:rPr lang="ru-RU" sz="1800" b="0" dirty="0">
                <a:solidFill>
                  <a:srgbClr val="FFFFFF"/>
                </a:solidFill>
                <a:latin typeface="Arial" charset="0"/>
              </a:rPr>
              <a:t>я</a:t>
            </a:r>
            <a:r>
              <a:rPr lang="ru-RU" sz="1800" b="0" dirty="0">
                <a:solidFill>
                  <a:srgbClr val="FFFFFF"/>
                </a:solidFill>
              </a:rPr>
              <a:t> о выбранной профессии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971550" y="3357563"/>
            <a:ext cx="7200900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>
                <a:solidFill>
                  <a:srgbClr val="FFFFFF"/>
                </a:solidFill>
                <a:latin typeface="Arial" charset="0"/>
              </a:rPr>
              <a:t>Общение </a:t>
            </a:r>
            <a:r>
              <a:rPr lang="ru-RU" sz="1800" b="0">
                <a:solidFill>
                  <a:srgbClr val="FFFFFF"/>
                </a:solidFill>
              </a:rPr>
              <a:t>с представителями выбранной профессии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182688" y="4365625"/>
            <a:ext cx="7416800" cy="122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rgbClr val="FFFFFF"/>
                </a:solidFill>
                <a:latin typeface="Arial" charset="0"/>
              </a:rPr>
              <a:t>Знакомство </a:t>
            </a:r>
            <a:r>
              <a:rPr lang="ru-RU" sz="1800" b="0" dirty="0">
                <a:solidFill>
                  <a:srgbClr val="FFFFFF"/>
                </a:solidFill>
              </a:rPr>
              <a:t>с учебными заведениями, где можно получить образование для выбранной профессии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619250" y="5445125"/>
            <a:ext cx="7345363" cy="122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rgbClr val="FFFFFF"/>
                </a:solidFill>
                <a:latin typeface="Arial" charset="0"/>
              </a:rPr>
              <a:t>Н</a:t>
            </a:r>
            <a:r>
              <a:rPr lang="ru-RU" sz="1800" b="0" dirty="0">
                <a:solidFill>
                  <a:srgbClr val="FFFFFF"/>
                </a:solidFill>
              </a:rPr>
              <a:t>астойчи</a:t>
            </a:r>
            <a:r>
              <a:rPr lang="ru-RU" sz="1800" b="0" dirty="0">
                <a:solidFill>
                  <a:srgbClr val="FFFFFF"/>
                </a:solidFill>
                <a:latin typeface="Arial" charset="0"/>
              </a:rPr>
              <a:t>вость </a:t>
            </a:r>
            <a:r>
              <a:rPr lang="ru-RU" sz="1800" b="0" dirty="0">
                <a:solidFill>
                  <a:srgbClr val="FFFFFF"/>
                </a:solidFill>
              </a:rPr>
              <a:t>в достижении намеченной цели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608263" y="276225"/>
            <a:ext cx="534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 b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51050" y="260350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i="1">
                <a:latin typeface="Arial" charset="0"/>
              </a:rPr>
              <a:t>Схема выбора колледжа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403349" y="1340768"/>
            <a:ext cx="73453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0" dirty="0" smtClean="0">
                <a:latin typeface="Arial" charset="0"/>
              </a:rPr>
              <a:t>Собрать общую информаци</a:t>
            </a:r>
            <a:r>
              <a:rPr lang="ru-RU" sz="2400" b="0" dirty="0">
                <a:latin typeface="Arial" charset="0"/>
              </a:rPr>
              <a:t>ю</a:t>
            </a:r>
            <a:r>
              <a:rPr lang="ru-RU" sz="2400" b="0" dirty="0" smtClean="0">
                <a:latin typeface="Arial" charset="0"/>
              </a:rPr>
              <a:t> </a:t>
            </a:r>
            <a:r>
              <a:rPr lang="ru-RU" sz="2400" b="0" dirty="0">
                <a:latin typeface="Arial" charset="0"/>
              </a:rPr>
              <a:t>- профессии, </a:t>
            </a:r>
            <a:r>
              <a:rPr lang="ru-RU" sz="2400" b="0" dirty="0" smtClean="0">
                <a:latin typeface="Arial" charset="0"/>
              </a:rPr>
              <a:t>специальности, месторасположение </a:t>
            </a:r>
            <a:r>
              <a:rPr lang="ru-RU" sz="2400" b="0" dirty="0">
                <a:latin typeface="Arial" charset="0"/>
              </a:rPr>
              <a:t>и адреса корпусов, телефоны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49327" y="2852936"/>
            <a:ext cx="7847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0" dirty="0" smtClean="0">
                <a:latin typeface="Arial" charset="0"/>
              </a:rPr>
              <a:t>Узнать про подготовительные </a:t>
            </a:r>
            <a:r>
              <a:rPr lang="ru-RU" sz="2400" b="0" dirty="0">
                <a:latin typeface="Arial" charset="0"/>
              </a:rPr>
              <a:t>курсы, конкурс при поступлении, экзамены, стоимость, диплом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46907" y="3939827"/>
            <a:ext cx="7489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0" dirty="0" smtClean="0">
                <a:latin typeface="Arial" charset="0"/>
              </a:rPr>
              <a:t>Посетить дни </a:t>
            </a:r>
            <a:r>
              <a:rPr lang="ru-RU" sz="2400" b="0" dirty="0">
                <a:latin typeface="Arial" charset="0"/>
              </a:rPr>
              <a:t>открытых </a:t>
            </a:r>
            <a:r>
              <a:rPr lang="ru-RU" sz="2400" b="0" dirty="0" smtClean="0">
                <a:latin typeface="Arial" charset="0"/>
              </a:rPr>
              <a:t>дверей</a:t>
            </a:r>
            <a:endParaRPr lang="ru-RU" sz="2400" b="0" dirty="0">
              <a:latin typeface="Arial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900112" y="4581128"/>
            <a:ext cx="6983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0" dirty="0" smtClean="0">
                <a:latin typeface="Arial" charset="0"/>
              </a:rPr>
              <a:t>Стать участником секций, кружков по выбранному направлению</a:t>
            </a:r>
            <a:endParaRPr lang="ru-RU" sz="2400" b="0" dirty="0">
              <a:latin typeface="Arial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95536" y="5661248"/>
            <a:ext cx="8243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0" dirty="0" smtClean="0">
                <a:latin typeface="Arial" charset="0"/>
              </a:rPr>
              <a:t>Узнать перспективы </a:t>
            </a:r>
            <a:r>
              <a:rPr lang="ru-RU" sz="2400" b="0" dirty="0">
                <a:latin typeface="Arial" charset="0"/>
              </a:rPr>
              <a:t>трудоустройства после окончания учебы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3" grpId="0"/>
      <p:bldP spid="368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u0.s.progorod43.ru/userfiles/picoriginal/img-20140305102240-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141663"/>
            <a:ext cx="6696075" cy="3527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6042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 dirty="0">
                <a:latin typeface="Calibri" pitchFamily="34" charset="0"/>
              </a:rPr>
              <a:t>Успешно выбранная профессия — та, которая соответствует возможностям человека, которой он увлечен, и которая востребована в обществе.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school1352.ucoz.ru/Psycholog/proforientacij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60350"/>
            <a:ext cx="7056437" cy="4032250"/>
          </a:xfrm>
          <a:ln w="28575">
            <a:solidFill>
              <a:schemeClr val="tx2"/>
            </a:solidFill>
          </a:ln>
        </p:spPr>
      </p:pic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827088" y="4437063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Да, профессий век не счесть,</a:t>
            </a:r>
          </a:p>
          <a:p>
            <a:pPr algn="ctr"/>
            <a:r>
              <a:rPr lang="ru-RU" sz="3200" dirty="0">
                <a:latin typeface="Calibri" pitchFamily="34" charset="0"/>
              </a:rPr>
              <a:t>Присмотреться время есть, </a:t>
            </a:r>
          </a:p>
          <a:p>
            <a:pPr algn="ctr"/>
            <a:r>
              <a:rPr lang="ru-RU" sz="3200" dirty="0">
                <a:latin typeface="Calibri" pitchFamily="34" charset="0"/>
              </a:rPr>
              <a:t>Кем же вы хотите стать? </a:t>
            </a:r>
          </a:p>
          <a:p>
            <a:pPr algn="ctr"/>
            <a:r>
              <a:rPr lang="ru-RU" sz="3200" dirty="0">
                <a:latin typeface="Calibri" pitchFamily="34" charset="0"/>
              </a:rPr>
              <a:t>Любопытно всем узнать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549275"/>
            <a:ext cx="4692650" cy="54721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0" dirty="0" smtClean="0">
                <a:latin typeface="Times New Roman" pitchFamily="18" charset="0"/>
              </a:rPr>
              <a:t>В мире нет бесполезных профессий. На сегодняшний день насчитывается несколько десятков тысяч профессий, и у каждой из них – свое предназначение. Вместе они представляют собой общество, которое ведет человечество по пути к светлому будущему. А какую профессию выберешь ты, решать тебе, ведь выбор профессии – это личное дело каждого.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836613"/>
            <a:ext cx="3744913" cy="504031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i="1" smtClean="0">
                <a:latin typeface="Times New Roman" pitchFamily="18" charset="0"/>
              </a:rPr>
              <a:t>Что такое профессия?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7775575" cy="468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Pofiteri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лат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.) «говорить успешно».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Возможно, когда-то оно было объявлением другим людям о своем деле, заявлением о своем мастерстве.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0" i="1" smtClean="0">
                <a:latin typeface="Times New Roman" pitchFamily="18" charset="0"/>
              </a:rPr>
              <a:t>Основные характеристики профессии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63700"/>
            <a:ext cx="8651180" cy="5077668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Область приложения духовных и физических сил человека</a:t>
            </a:r>
          </a:p>
          <a:p>
            <a:pPr eaLnBrk="1" hangingPunct="1"/>
            <a:r>
              <a:rPr lang="ru-RU" sz="2800" dirty="0" smtClean="0"/>
              <a:t>Ограниченный вид трудовой деятельности</a:t>
            </a:r>
          </a:p>
          <a:p>
            <a:pPr eaLnBrk="1" hangingPunct="1"/>
            <a:r>
              <a:rPr lang="ru-RU" sz="2800" dirty="0" smtClean="0"/>
              <a:t>Работа, которая направлена на благо общества</a:t>
            </a:r>
          </a:p>
          <a:p>
            <a:pPr eaLnBrk="1" hangingPunct="1"/>
            <a:r>
              <a:rPr lang="ru-RU" sz="2800" dirty="0" smtClean="0"/>
              <a:t>Занятие, которое предполагает специальную подготовку</a:t>
            </a:r>
          </a:p>
          <a:p>
            <a:pPr eaLnBrk="1" hangingPunct="1"/>
            <a:r>
              <a:rPr lang="ru-RU" sz="2800" dirty="0" smtClean="0"/>
              <a:t>Дело выполняемое за определенное вознаграждение</a:t>
            </a:r>
          </a:p>
          <a:p>
            <a:pPr eaLnBrk="1" hangingPunct="1"/>
            <a:r>
              <a:rPr lang="ru-RU" sz="2800" dirty="0" smtClean="0"/>
              <a:t> деятельность, дающая человеку определенный статус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3419475" y="981075"/>
            <a:ext cx="5724525" cy="48244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/>
              <a:t>Берись за то, к чему ты </a:t>
            </a:r>
            <a:r>
              <a:rPr lang="ru-RU" sz="2800" dirty="0" err="1"/>
              <a:t>сроден</a:t>
            </a:r>
            <a:r>
              <a:rPr lang="ru-RU" sz="2800" dirty="0"/>
              <a:t>,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/>
              <a:t> Коль хочешь, чтоб в делах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/>
              <a:t>Успешный был конец.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8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/>
              <a:t>                              И. Крылов.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3340100" cy="4625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00113" y="404813"/>
            <a:ext cx="7920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i="1">
                <a:latin typeface="Arial" charset="0"/>
              </a:rPr>
              <a:t>В мире нет бесполезных профессий.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61404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0" dirty="0">
                <a:latin typeface="Arial" charset="0"/>
              </a:rPr>
              <a:t>На сегодняшний день насчитывается несколько десятков тысяч профессий, и у каждой из них – свое предназначение.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484438" y="4797425"/>
            <a:ext cx="61690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0" dirty="0">
                <a:latin typeface="Arial" charset="0"/>
              </a:rPr>
              <a:t>Вместе они представляют собой общество, которое ведет человечество по пути к светлому будущему.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125538"/>
          </a:xfrm>
          <a:noFill/>
          <a:ln/>
        </p:spPr>
        <p:txBody>
          <a:bodyPr/>
          <a:lstStyle/>
          <a:p>
            <a:pPr algn="ctr"/>
            <a:r>
              <a:rPr lang="ru-RU" i="1" smtClean="0">
                <a:effectLst/>
                <a:latin typeface="Arial" charset="0"/>
              </a:rPr>
              <a:t>Рынок профессий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2771775" y="981075"/>
            <a:ext cx="7921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3671887" cy="177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u="sng" dirty="0">
                <a:latin typeface="Arial" charset="0"/>
              </a:rPr>
              <a:t>Популярные </a:t>
            </a:r>
          </a:p>
          <a:p>
            <a:pPr algn="ctr"/>
            <a:endParaRPr lang="ru-RU" sz="1800" u="sng" dirty="0">
              <a:latin typeface="Arial" charset="0"/>
            </a:endParaRPr>
          </a:p>
          <a:p>
            <a:r>
              <a:rPr lang="ru-RU" sz="1800" b="0" dirty="0">
                <a:latin typeface="Arial" charset="0"/>
              </a:rPr>
              <a:t>(менеджер, юрист, экономист, финансист, </a:t>
            </a:r>
            <a:r>
              <a:rPr lang="ru-RU" sz="1800" b="0" dirty="0" smtClean="0">
                <a:latin typeface="Arial" charset="0"/>
              </a:rPr>
              <a:t>программист</a:t>
            </a:r>
            <a:r>
              <a:rPr lang="ru-RU" sz="1800" b="0" dirty="0">
                <a:latin typeface="Arial" charset="0"/>
              </a:rPr>
              <a:t>, психолог, торговый работник, бармен)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23850" y="4437063"/>
            <a:ext cx="8496300" cy="122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Востребованные</a:t>
            </a:r>
            <a:r>
              <a:rPr lang="ru-RU" sz="18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/>
            <a:endParaRPr lang="ru-RU" sz="1800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1800" b="0" dirty="0">
                <a:latin typeface="Arial" charset="0"/>
              </a:rPr>
              <a:t>(Учитель, медицинский и социальный работник, бухгалтер,  юрист, токарь, специалист в области вычислительной техники, электрик, химик, генетик)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6516688" y="981075"/>
            <a:ext cx="10795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580063" y="2276475"/>
            <a:ext cx="3240087" cy="177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u="sng" dirty="0">
                <a:latin typeface="Arial" charset="0"/>
              </a:rPr>
              <a:t>Непопулярные</a:t>
            </a:r>
          </a:p>
          <a:p>
            <a:pPr algn="ctr"/>
            <a:endParaRPr lang="ru-RU" sz="1800" u="sng" dirty="0">
              <a:latin typeface="Arial" charset="0"/>
            </a:endParaRPr>
          </a:p>
          <a:p>
            <a:r>
              <a:rPr lang="ru-RU" sz="1800" b="0" dirty="0">
                <a:latin typeface="Arial" charset="0"/>
              </a:rPr>
              <a:t>(дворник, строитель,</a:t>
            </a:r>
          </a:p>
          <a:p>
            <a:r>
              <a:rPr lang="ru-RU" sz="1800" b="0" dirty="0">
                <a:latin typeface="Arial" charset="0"/>
              </a:rPr>
              <a:t>милиционер, продавец</a:t>
            </a:r>
          </a:p>
          <a:p>
            <a:r>
              <a:rPr lang="ru-RU" sz="1800" b="0" dirty="0">
                <a:latin typeface="Arial" charset="0"/>
              </a:rPr>
              <a:t>в сетевом бизнесе)</a:t>
            </a:r>
          </a:p>
          <a:p>
            <a:endParaRPr lang="ru-RU" sz="1800" b="0" dirty="0">
              <a:latin typeface="Arial" charset="0"/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859338" y="1341438"/>
            <a:ext cx="0" cy="2519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4" grpId="0" animBg="1"/>
      <p:bldP spid="45066" grpId="0" animBg="1"/>
    </p:bld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633</TotalTime>
  <Words>723</Words>
  <Application>Microsoft Office PowerPoint</Application>
  <PresentationFormat>Экран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Сумерки</vt:lpstr>
      <vt:lpstr>Презентация PowerPoint</vt:lpstr>
      <vt:lpstr>Презентация PowerPoint</vt:lpstr>
      <vt:lpstr>Презентация PowerPoint</vt:lpstr>
      <vt:lpstr>В мире нет бесполезных профессий. На сегодняшний день насчитывается несколько десятков тысяч профессий, и у каждой из них – свое предназначение. Вместе они представляют собой общество, которое ведет человечество по пути к светлому будущему. А какую профессию выберешь ты, решать тебе, ведь выбор профессии – это личное дело каждого.</vt:lpstr>
      <vt:lpstr>Что такое профессия?</vt:lpstr>
      <vt:lpstr>Основные характеристики профессии</vt:lpstr>
      <vt:lpstr>Презентация PowerPoint</vt:lpstr>
      <vt:lpstr>Презентация PowerPoint</vt:lpstr>
      <vt:lpstr>Рынок профессий</vt:lpstr>
      <vt:lpstr>Классификация профессий по Е. А Климову</vt:lpstr>
      <vt:lpstr>Предмет труда</vt:lpstr>
      <vt:lpstr>Средства труда</vt:lpstr>
      <vt:lpstr>Цель труда</vt:lpstr>
      <vt:lpstr>Условия труда</vt:lpstr>
      <vt:lpstr>Куда пойти учиться?</vt:lpstr>
      <vt:lpstr>Ошибки, допускаемые при выборе профессии:</vt:lpstr>
      <vt:lpstr>Основные правила выбора профессии</vt:lpstr>
      <vt:lpstr>Основные правила выбора профессии:</vt:lpstr>
      <vt:lpstr>Основные правила выбора профессии:</vt:lpstr>
      <vt:lpstr>Основные правила выбора профессии:</vt:lpstr>
      <vt:lpstr>Что  поможет при выборе профессии?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гршг</dc:creator>
  <cp:lastModifiedBy>гршг</cp:lastModifiedBy>
  <cp:revision>57</cp:revision>
  <dcterms:created xsi:type="dcterms:W3CDTF">2015-10-09T19:05:19Z</dcterms:created>
  <dcterms:modified xsi:type="dcterms:W3CDTF">2015-10-18T12:10:07Z</dcterms:modified>
</cp:coreProperties>
</file>