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</p:sldMasterIdLst>
  <p:notesMasterIdLst>
    <p:notesMasterId r:id="rId65"/>
  </p:notesMasterIdLst>
  <p:handoutMasterIdLst>
    <p:handoutMasterId r:id="rId66"/>
  </p:handoutMasterIdLst>
  <p:sldIdLst>
    <p:sldId id="723" r:id="rId2"/>
    <p:sldId id="1011" r:id="rId3"/>
    <p:sldId id="1018" r:id="rId4"/>
    <p:sldId id="784" r:id="rId5"/>
    <p:sldId id="937" r:id="rId6"/>
    <p:sldId id="930" r:id="rId7"/>
    <p:sldId id="779" r:id="rId8"/>
    <p:sldId id="916" r:id="rId9"/>
    <p:sldId id="922" r:id="rId10"/>
    <p:sldId id="787" r:id="rId11"/>
    <p:sldId id="932" r:id="rId12"/>
    <p:sldId id="920" r:id="rId13"/>
    <p:sldId id="935" r:id="rId14"/>
    <p:sldId id="934" r:id="rId15"/>
    <p:sldId id="789" r:id="rId16"/>
    <p:sldId id="907" r:id="rId17"/>
    <p:sldId id="909" r:id="rId18"/>
    <p:sldId id="858" r:id="rId19"/>
    <p:sldId id="623" r:id="rId20"/>
    <p:sldId id="795" r:id="rId21"/>
    <p:sldId id="798" r:id="rId22"/>
    <p:sldId id="878" r:id="rId23"/>
    <p:sldId id="879" r:id="rId24"/>
    <p:sldId id="801" r:id="rId25"/>
    <p:sldId id="880" r:id="rId26"/>
    <p:sldId id="1020" r:id="rId27"/>
    <p:sldId id="1022" r:id="rId28"/>
    <p:sldId id="1025" r:id="rId29"/>
    <p:sldId id="1030" r:id="rId30"/>
    <p:sldId id="1027" r:id="rId31"/>
    <p:sldId id="1028" r:id="rId32"/>
    <p:sldId id="1029" r:id="rId33"/>
    <p:sldId id="1024" r:id="rId34"/>
    <p:sldId id="941" r:id="rId35"/>
    <p:sldId id="990" r:id="rId36"/>
    <p:sldId id="979" r:id="rId37"/>
    <p:sldId id="980" r:id="rId38"/>
    <p:sldId id="981" r:id="rId39"/>
    <p:sldId id="982" r:id="rId40"/>
    <p:sldId id="1031" r:id="rId41"/>
    <p:sldId id="983" r:id="rId42"/>
    <p:sldId id="1032" r:id="rId43"/>
    <p:sldId id="984" r:id="rId44"/>
    <p:sldId id="985" r:id="rId45"/>
    <p:sldId id="986" r:id="rId46"/>
    <p:sldId id="987" r:id="rId47"/>
    <p:sldId id="988" r:id="rId48"/>
    <p:sldId id="991" r:id="rId49"/>
    <p:sldId id="992" r:id="rId50"/>
    <p:sldId id="993" r:id="rId51"/>
    <p:sldId id="998" r:id="rId52"/>
    <p:sldId id="999" r:id="rId53"/>
    <p:sldId id="1000" r:id="rId54"/>
    <p:sldId id="1033" r:id="rId55"/>
    <p:sldId id="1001" r:id="rId56"/>
    <p:sldId id="1009" r:id="rId57"/>
    <p:sldId id="592" r:id="rId58"/>
    <p:sldId id="910" r:id="rId59"/>
    <p:sldId id="914" r:id="rId60"/>
    <p:sldId id="855" r:id="rId61"/>
    <p:sldId id="928" r:id="rId62"/>
    <p:sldId id="925" r:id="rId63"/>
    <p:sldId id="632" r:id="rId64"/>
  </p:sldIdLst>
  <p:sldSz cx="9144000" cy="6858000" type="screen4x3"/>
  <p:notesSz cx="6797675" cy="992663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0099"/>
    <a:srgbClr val="993300"/>
    <a:srgbClr val="916E3B"/>
    <a:srgbClr val="660066"/>
    <a:srgbClr val="009999"/>
    <a:srgbClr val="33CCCC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2527" autoAdjust="0"/>
    <p:restoredTop sz="94753" autoAdjust="0"/>
  </p:normalViewPr>
  <p:slideViewPr>
    <p:cSldViewPr>
      <p:cViewPr varScale="1">
        <p:scale>
          <a:sx n="84" d="100"/>
          <a:sy n="84" d="100"/>
        </p:scale>
        <p:origin x="96" y="5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20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30E944-9E41-40B6-B51A-FF9F5593DE1C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001D37B8-B4E1-48A1-8DBD-5195BD6E0F5C}">
      <dgm:prSet phldrT="[Текст]" custT="1"/>
      <dgm:spPr/>
      <dgm:t>
        <a:bodyPr tIns="0" bIns="0"/>
        <a:lstStyle/>
        <a:p>
          <a:pPr algn="ctr">
            <a:lnSpc>
              <a:spcPct val="100000"/>
            </a:lnSpc>
            <a:spcAft>
              <a:spcPts val="0"/>
            </a:spcAft>
          </a:pPr>
          <a:endParaRPr lang="ru-RU" sz="1400" dirty="0" smtClean="0"/>
        </a:p>
        <a:p>
          <a:pPr algn="ctr">
            <a:lnSpc>
              <a:spcPct val="100000"/>
            </a:lnSpc>
            <a:spcAft>
              <a:spcPts val="0"/>
            </a:spcAft>
          </a:pPr>
          <a:endParaRPr lang="ru-RU" sz="1400" dirty="0" smtClean="0"/>
        </a:p>
        <a:p>
          <a:pPr algn="ctr">
            <a:lnSpc>
              <a:spcPct val="100000"/>
            </a:lnSpc>
            <a:spcAft>
              <a:spcPts val="0"/>
            </a:spcAft>
          </a:pPr>
          <a:endParaRPr lang="ru-RU" sz="1400" dirty="0"/>
        </a:p>
      </dgm:t>
    </dgm:pt>
    <dgm:pt modelId="{6CD3C6A0-122E-4AE0-8C43-5F55F20DB7AE}" type="parTrans" cxnId="{E9DAB884-197D-4F90-B433-9F0ECE2D11DB}">
      <dgm:prSet/>
      <dgm:spPr/>
      <dgm:t>
        <a:bodyPr/>
        <a:lstStyle/>
        <a:p>
          <a:pPr algn="ctr"/>
          <a:endParaRPr lang="ru-RU" sz="1400"/>
        </a:p>
      </dgm:t>
    </dgm:pt>
    <dgm:pt modelId="{430ED38C-E01B-49C5-B0C8-868B14C58635}" type="sibTrans" cxnId="{E9DAB884-197D-4F90-B433-9F0ECE2D11DB}">
      <dgm:prSet/>
      <dgm:spPr/>
      <dgm:t>
        <a:bodyPr/>
        <a:lstStyle/>
        <a:p>
          <a:pPr algn="ctr"/>
          <a:endParaRPr lang="ru-RU" sz="1400"/>
        </a:p>
      </dgm:t>
    </dgm:pt>
    <dgm:pt modelId="{CB8E7E60-4461-4110-B7F0-E781392C59B6}">
      <dgm:prSet phldrT="[Текст]" custT="1"/>
      <dgm:spPr>
        <a:solidFill>
          <a:srgbClr val="11FB38"/>
        </a:solidFill>
      </dgm:spPr>
      <dgm:t>
        <a:bodyPr/>
        <a:lstStyle/>
        <a:p>
          <a:pPr algn="ctr"/>
          <a:endParaRPr lang="en-US" sz="200" b="1" dirty="0" smtClean="0">
            <a:solidFill>
              <a:srgbClr val="C00000"/>
            </a:solidFill>
          </a:endParaRPr>
        </a:p>
        <a:p>
          <a:pPr algn="ctr"/>
          <a:endParaRPr lang="en-US" sz="200" b="1" dirty="0" smtClean="0">
            <a:solidFill>
              <a:srgbClr val="C00000"/>
            </a:solidFill>
          </a:endParaRPr>
        </a:p>
        <a:p>
          <a:pPr algn="ctr"/>
          <a:endParaRPr lang="en-US" sz="200" b="1" dirty="0" smtClean="0">
            <a:solidFill>
              <a:srgbClr val="C00000"/>
            </a:solidFill>
          </a:endParaRPr>
        </a:p>
        <a:p>
          <a:pPr algn="ctr"/>
          <a:endParaRPr lang="en-US" sz="200" b="1" dirty="0" smtClean="0">
            <a:solidFill>
              <a:srgbClr val="C00000"/>
            </a:solidFill>
          </a:endParaRPr>
        </a:p>
        <a:p>
          <a:pPr algn="ctr"/>
          <a:endParaRPr lang="en-US" sz="200" b="1" dirty="0" smtClean="0">
            <a:solidFill>
              <a:srgbClr val="C00000"/>
            </a:solidFill>
          </a:endParaRPr>
        </a:p>
        <a:p>
          <a:pPr algn="ctr"/>
          <a:endParaRPr lang="en-US" sz="200" b="1" dirty="0" smtClean="0">
            <a:solidFill>
              <a:srgbClr val="C00000"/>
            </a:solidFill>
          </a:endParaRPr>
        </a:p>
        <a:p>
          <a:pPr algn="ctr"/>
          <a:endParaRPr lang="en-US" sz="200" b="1" dirty="0" smtClean="0">
            <a:solidFill>
              <a:srgbClr val="C00000"/>
            </a:solidFill>
          </a:endParaRPr>
        </a:p>
        <a:p>
          <a:pPr algn="ctr"/>
          <a:endParaRPr lang="en-US" sz="200" b="1" dirty="0" smtClean="0">
            <a:solidFill>
              <a:srgbClr val="C00000"/>
            </a:solidFill>
          </a:endParaRPr>
        </a:p>
        <a:p>
          <a:pPr algn="ctr"/>
          <a:r>
            <a:rPr lang="ru-RU" sz="1800" b="1" dirty="0" err="1" smtClean="0">
              <a:solidFill>
                <a:srgbClr val="C00000"/>
              </a:solidFill>
            </a:rPr>
            <a:t>Внутришкольное</a:t>
          </a:r>
          <a:r>
            <a:rPr lang="ru-RU" sz="1800" b="1" dirty="0" smtClean="0">
              <a:solidFill>
                <a:srgbClr val="C00000"/>
              </a:solidFill>
            </a:rPr>
            <a:t> оценивание</a:t>
          </a:r>
        </a:p>
        <a:p>
          <a:pPr algn="ctr"/>
          <a:r>
            <a:rPr lang="ru-RU" sz="1800" b="1" dirty="0" smtClean="0">
              <a:solidFill>
                <a:srgbClr val="C00000"/>
              </a:solidFill>
            </a:rPr>
            <a:t>( оценка на уровне школы)</a:t>
          </a:r>
        </a:p>
        <a:p>
          <a:pPr algn="ctr"/>
          <a:endParaRPr lang="ru-RU" sz="1800" b="0" dirty="0">
            <a:solidFill>
              <a:srgbClr val="C00000"/>
            </a:solidFill>
          </a:endParaRPr>
        </a:p>
      </dgm:t>
    </dgm:pt>
    <dgm:pt modelId="{E12D3883-3D51-477E-96B7-7D80A1681CFC}" type="parTrans" cxnId="{7EA2CC6C-4F9A-4175-8D7A-8793AA56BE1E}">
      <dgm:prSet/>
      <dgm:spPr/>
      <dgm:t>
        <a:bodyPr/>
        <a:lstStyle/>
        <a:p>
          <a:pPr algn="ctr"/>
          <a:endParaRPr lang="ru-RU" sz="1400"/>
        </a:p>
      </dgm:t>
    </dgm:pt>
    <dgm:pt modelId="{48A912B9-6E16-4704-960B-0117ED7A4A15}" type="sibTrans" cxnId="{7EA2CC6C-4F9A-4175-8D7A-8793AA56BE1E}">
      <dgm:prSet/>
      <dgm:spPr/>
      <dgm:t>
        <a:bodyPr/>
        <a:lstStyle/>
        <a:p>
          <a:pPr algn="ctr"/>
          <a:endParaRPr lang="ru-RU" sz="1400"/>
        </a:p>
      </dgm:t>
    </dgm:pt>
    <dgm:pt modelId="{AB6885EC-D082-4FEC-836E-961005A4C4D7}">
      <dgm:prSet phldrT="[Текст]" custT="1"/>
      <dgm:spPr>
        <a:solidFill>
          <a:srgbClr val="00B0F0"/>
        </a:solidFill>
      </dgm:spPr>
      <dgm:t>
        <a:bodyPr/>
        <a:lstStyle/>
        <a:p>
          <a:pPr algn="ctr"/>
          <a:r>
            <a:rPr lang="ru-RU" sz="2000" b="1" dirty="0" err="1" smtClean="0">
              <a:solidFill>
                <a:srgbClr val="C00000"/>
              </a:solidFill>
            </a:rPr>
            <a:t>Внутриклассное</a:t>
          </a:r>
          <a:r>
            <a:rPr lang="ru-RU" sz="2000" b="1" dirty="0" smtClean="0">
              <a:solidFill>
                <a:srgbClr val="C00000"/>
              </a:solidFill>
            </a:rPr>
            <a:t> оценивание</a:t>
          </a:r>
        </a:p>
        <a:p>
          <a:pPr algn="ctr"/>
          <a:r>
            <a:rPr lang="ru-RU" sz="2000" dirty="0" smtClean="0">
              <a:solidFill>
                <a:srgbClr val="C00000"/>
              </a:solidFill>
            </a:rPr>
            <a:t>(оценка на уровне класса)</a:t>
          </a:r>
          <a:endParaRPr lang="ru-RU" sz="2000" dirty="0">
            <a:solidFill>
              <a:srgbClr val="C00000"/>
            </a:solidFill>
          </a:endParaRPr>
        </a:p>
      </dgm:t>
    </dgm:pt>
    <dgm:pt modelId="{BD8F8962-C055-4C40-A55B-34A5C36F3A5C}" type="parTrans" cxnId="{C92DBC59-BCBF-4415-821F-407441BA66E8}">
      <dgm:prSet/>
      <dgm:spPr/>
      <dgm:t>
        <a:bodyPr/>
        <a:lstStyle/>
        <a:p>
          <a:pPr algn="ctr"/>
          <a:endParaRPr lang="ru-RU" sz="1400"/>
        </a:p>
      </dgm:t>
    </dgm:pt>
    <dgm:pt modelId="{AA816314-5D8E-4B7E-9E3B-8A91EFCA6124}" type="sibTrans" cxnId="{C92DBC59-BCBF-4415-821F-407441BA66E8}">
      <dgm:prSet/>
      <dgm:spPr/>
      <dgm:t>
        <a:bodyPr/>
        <a:lstStyle/>
        <a:p>
          <a:pPr algn="ctr"/>
          <a:endParaRPr lang="ru-RU" sz="1400"/>
        </a:p>
      </dgm:t>
    </dgm:pt>
    <dgm:pt modelId="{31A8D143-2389-420D-87B1-26211E0E89D8}">
      <dgm:prSet custT="1"/>
      <dgm:spPr>
        <a:solidFill>
          <a:srgbClr val="FFFF00"/>
        </a:solidFill>
      </dgm:spPr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0" dirty="0" smtClean="0"/>
            <a:t>Государственные национальные экзамены</a:t>
          </a:r>
        </a:p>
        <a:p>
          <a:pPr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0" dirty="0">
            <a:latin typeface="Times New Roman" pitchFamily="18" charset="0"/>
            <a:cs typeface="Times New Roman" pitchFamily="18" charset="0"/>
          </a:endParaRPr>
        </a:p>
      </dgm:t>
    </dgm:pt>
    <dgm:pt modelId="{3B0FC8F7-07B8-4548-8934-6F814D07C593}" type="parTrans" cxnId="{2D4AFF2B-B92F-428C-B861-A23D8B6A922C}">
      <dgm:prSet/>
      <dgm:spPr/>
      <dgm:t>
        <a:bodyPr/>
        <a:lstStyle/>
        <a:p>
          <a:pPr algn="ctr"/>
          <a:endParaRPr lang="ru-RU" sz="1400"/>
        </a:p>
      </dgm:t>
    </dgm:pt>
    <dgm:pt modelId="{19618C45-75E3-4B3D-96A9-382B7ECDB2B2}" type="sibTrans" cxnId="{2D4AFF2B-B92F-428C-B861-A23D8B6A922C}">
      <dgm:prSet/>
      <dgm:spPr/>
      <dgm:t>
        <a:bodyPr/>
        <a:lstStyle/>
        <a:p>
          <a:pPr algn="ctr"/>
          <a:endParaRPr lang="ru-RU" sz="1400"/>
        </a:p>
      </dgm:t>
    </dgm:pt>
    <dgm:pt modelId="{8A381CC3-A693-4C98-B4B0-8738CA950278}">
      <dgm:prSet/>
      <dgm:spPr/>
      <dgm:t>
        <a:bodyPr/>
        <a:lstStyle/>
        <a:p>
          <a:r>
            <a:rPr lang="ru-RU" b="0" dirty="0" smtClean="0">
              <a:latin typeface="Times New Roman" pitchFamily="18" charset="0"/>
              <a:cs typeface="Times New Roman" pitchFamily="18" charset="0"/>
            </a:rPr>
            <a:t>Международные </a:t>
          </a:r>
        </a:p>
        <a:p>
          <a:r>
            <a:rPr lang="ru-RU" b="0" dirty="0" smtClean="0">
              <a:latin typeface="Times New Roman" pitchFamily="18" charset="0"/>
              <a:cs typeface="Times New Roman" pitchFamily="18" charset="0"/>
            </a:rPr>
            <a:t>исследования и</a:t>
          </a:r>
        </a:p>
        <a:p>
          <a:r>
            <a:rPr lang="ru-RU" b="0" dirty="0" smtClean="0">
              <a:latin typeface="Times New Roman" pitchFamily="18" charset="0"/>
              <a:cs typeface="Times New Roman" pitchFamily="18" charset="0"/>
            </a:rPr>
            <a:t>мониторинги</a:t>
          </a:r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E9D9819B-1BBD-4B01-A6EA-A3ADD8E63862}" type="parTrans" cxnId="{1BCDEAAA-ADB9-464C-BE8F-E082AFBC3C65}">
      <dgm:prSet/>
      <dgm:spPr/>
      <dgm:t>
        <a:bodyPr/>
        <a:lstStyle/>
        <a:p>
          <a:endParaRPr lang="ru-RU"/>
        </a:p>
      </dgm:t>
    </dgm:pt>
    <dgm:pt modelId="{4DB03923-C82C-4028-8E27-6C903139620B}" type="sibTrans" cxnId="{1BCDEAAA-ADB9-464C-BE8F-E082AFBC3C65}">
      <dgm:prSet/>
      <dgm:spPr/>
      <dgm:t>
        <a:bodyPr/>
        <a:lstStyle/>
        <a:p>
          <a:endParaRPr lang="ru-RU"/>
        </a:p>
      </dgm:t>
    </dgm:pt>
    <dgm:pt modelId="{488B5842-9309-4140-9BDA-262F89326BE2}">
      <dgm:prSet custT="1"/>
      <dgm:spPr/>
      <dgm:t>
        <a:bodyPr/>
        <a:lstStyle/>
        <a:p>
          <a:r>
            <a:rPr lang="ru-RU" sz="1600" b="0" dirty="0" smtClean="0"/>
            <a:t>Централизованные тестирования</a:t>
          </a:r>
          <a:endParaRPr lang="ru-RU" sz="1600" b="0" dirty="0"/>
        </a:p>
      </dgm:t>
    </dgm:pt>
    <dgm:pt modelId="{2F43807D-E8D8-41DA-8B52-32582470AB2F}" type="parTrans" cxnId="{36F9D332-6CBE-4F89-80FB-307A05F830F4}">
      <dgm:prSet/>
      <dgm:spPr/>
      <dgm:t>
        <a:bodyPr/>
        <a:lstStyle/>
        <a:p>
          <a:endParaRPr lang="ru-RU"/>
        </a:p>
      </dgm:t>
    </dgm:pt>
    <dgm:pt modelId="{3685AC25-FD02-4276-8AA1-C02C82D80B05}" type="sibTrans" cxnId="{36F9D332-6CBE-4F89-80FB-307A05F830F4}">
      <dgm:prSet/>
      <dgm:spPr/>
      <dgm:t>
        <a:bodyPr/>
        <a:lstStyle/>
        <a:p>
          <a:endParaRPr lang="ru-RU"/>
        </a:p>
      </dgm:t>
    </dgm:pt>
    <dgm:pt modelId="{9649E857-713C-4D28-8F2D-337F2017AF9B}" type="pres">
      <dgm:prSet presAssocID="{6B30E944-9E41-40B6-B51A-FF9F5593DE1C}" presName="Name0" presStyleCnt="0">
        <dgm:presLayoutVars>
          <dgm:dir/>
          <dgm:animLvl val="lvl"/>
          <dgm:resizeHandles val="exact"/>
        </dgm:presLayoutVars>
      </dgm:prSet>
      <dgm:spPr/>
    </dgm:pt>
    <dgm:pt modelId="{9F42BEFA-23B1-47CD-908D-11A4E21E404D}" type="pres">
      <dgm:prSet presAssocID="{001D37B8-B4E1-48A1-8DBD-5195BD6E0F5C}" presName="Name8" presStyleCnt="0"/>
      <dgm:spPr/>
    </dgm:pt>
    <dgm:pt modelId="{EB07318F-2E5F-457C-AD42-1F6E359B61AC}" type="pres">
      <dgm:prSet presAssocID="{001D37B8-B4E1-48A1-8DBD-5195BD6E0F5C}" presName="level" presStyleLbl="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6A03E7-714F-44F8-9644-F651419FE78B}" type="pres">
      <dgm:prSet presAssocID="{001D37B8-B4E1-48A1-8DBD-5195BD6E0F5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D30942-E6AF-489F-ACE2-913BB79A9FEA}" type="pres">
      <dgm:prSet presAssocID="{8A381CC3-A693-4C98-B4B0-8738CA950278}" presName="Name8" presStyleCnt="0"/>
      <dgm:spPr/>
    </dgm:pt>
    <dgm:pt modelId="{AE5A94CB-5251-427D-AFAF-B57865D5E7A6}" type="pres">
      <dgm:prSet presAssocID="{8A381CC3-A693-4C98-B4B0-8738CA950278}" presName="level" presStyleLbl="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159E5D-7149-44DB-BDEF-9B069C08E785}" type="pres">
      <dgm:prSet presAssocID="{8A381CC3-A693-4C98-B4B0-8738CA95027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25A935-9BEF-4DD3-B1A2-0E5753165A5C}" type="pres">
      <dgm:prSet presAssocID="{31A8D143-2389-420D-87B1-26211E0E89D8}" presName="Name8" presStyleCnt="0"/>
      <dgm:spPr/>
    </dgm:pt>
    <dgm:pt modelId="{255A502F-AD26-4C24-A26D-990BCBAEAD28}" type="pres">
      <dgm:prSet presAssocID="{31A8D143-2389-420D-87B1-26211E0E89D8}" presName="level" presStyleLbl="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7DAF7C-4B82-4B3B-8241-1014D120B825}" type="pres">
      <dgm:prSet presAssocID="{31A8D143-2389-420D-87B1-26211E0E89D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152BD6-1276-4279-9192-D758D7BAFCB7}" type="pres">
      <dgm:prSet presAssocID="{488B5842-9309-4140-9BDA-262F89326BE2}" presName="Name8" presStyleCnt="0"/>
      <dgm:spPr/>
    </dgm:pt>
    <dgm:pt modelId="{21C68124-FED5-4F70-A5E6-8302F09FEA32}" type="pres">
      <dgm:prSet presAssocID="{488B5842-9309-4140-9BDA-262F89326BE2}" presName="level" presStyleLbl="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21814A-3173-42A9-97DE-2AF73E40BF34}" type="pres">
      <dgm:prSet presAssocID="{488B5842-9309-4140-9BDA-262F89326BE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8DB52B-73F3-430E-9038-75E1A47C94C6}" type="pres">
      <dgm:prSet presAssocID="{CB8E7E60-4461-4110-B7F0-E781392C59B6}" presName="Name8" presStyleCnt="0"/>
      <dgm:spPr/>
    </dgm:pt>
    <dgm:pt modelId="{4798B7DD-FEAB-41BE-A7F3-21F3A4215708}" type="pres">
      <dgm:prSet presAssocID="{CB8E7E60-4461-4110-B7F0-E781392C59B6}" presName="level" presStyleLbl="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734FD0-8FE8-493B-B51E-9E4281B31E02}" type="pres">
      <dgm:prSet presAssocID="{CB8E7E60-4461-4110-B7F0-E781392C59B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25153F-98D0-4382-BE95-9377E52C4843}" type="pres">
      <dgm:prSet presAssocID="{AB6885EC-D082-4FEC-836E-961005A4C4D7}" presName="Name8" presStyleCnt="0"/>
      <dgm:spPr/>
    </dgm:pt>
    <dgm:pt modelId="{005EA2BB-6997-4A28-A569-6221479E7AE7}" type="pres">
      <dgm:prSet presAssocID="{AB6885EC-D082-4FEC-836E-961005A4C4D7}" presName="level" presStyleLbl="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94C10C-3998-44A2-ADC7-A275ABF4FBDF}" type="pres">
      <dgm:prSet presAssocID="{AB6885EC-D082-4FEC-836E-961005A4C4D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92DBC59-BCBF-4415-821F-407441BA66E8}" srcId="{6B30E944-9E41-40B6-B51A-FF9F5593DE1C}" destId="{AB6885EC-D082-4FEC-836E-961005A4C4D7}" srcOrd="5" destOrd="0" parTransId="{BD8F8962-C055-4C40-A55B-34A5C36F3A5C}" sibTransId="{AA816314-5D8E-4B7E-9E3B-8A91EFCA6124}"/>
    <dgm:cxn modelId="{1BCDEAAA-ADB9-464C-BE8F-E082AFBC3C65}" srcId="{6B30E944-9E41-40B6-B51A-FF9F5593DE1C}" destId="{8A381CC3-A693-4C98-B4B0-8738CA950278}" srcOrd="1" destOrd="0" parTransId="{E9D9819B-1BBD-4B01-A6EA-A3ADD8E63862}" sibTransId="{4DB03923-C82C-4028-8E27-6C903139620B}"/>
    <dgm:cxn modelId="{EFCD15C3-4944-4E6C-8C0B-9C9D378BE7E6}" type="presOf" srcId="{488B5842-9309-4140-9BDA-262F89326BE2}" destId="{3421814A-3173-42A9-97DE-2AF73E40BF34}" srcOrd="1" destOrd="0" presId="urn:microsoft.com/office/officeart/2005/8/layout/pyramid1"/>
    <dgm:cxn modelId="{C7114982-9555-4160-BD78-D98C67A152D9}" type="presOf" srcId="{AB6885EC-D082-4FEC-836E-961005A4C4D7}" destId="{C394C10C-3998-44A2-ADC7-A275ABF4FBDF}" srcOrd="1" destOrd="0" presId="urn:microsoft.com/office/officeart/2005/8/layout/pyramid1"/>
    <dgm:cxn modelId="{C881BBDE-3464-45EE-B0FB-CEE9F17E556A}" type="presOf" srcId="{CB8E7E60-4461-4110-B7F0-E781392C59B6}" destId="{FA734FD0-8FE8-493B-B51E-9E4281B31E02}" srcOrd="1" destOrd="0" presId="urn:microsoft.com/office/officeart/2005/8/layout/pyramid1"/>
    <dgm:cxn modelId="{904DFA9B-FCD0-4307-9F1A-C752F512DDCF}" type="presOf" srcId="{AB6885EC-D082-4FEC-836E-961005A4C4D7}" destId="{005EA2BB-6997-4A28-A569-6221479E7AE7}" srcOrd="0" destOrd="0" presId="urn:microsoft.com/office/officeart/2005/8/layout/pyramid1"/>
    <dgm:cxn modelId="{7368D72F-60B2-468F-B6FC-1735F2BAA1D2}" type="presOf" srcId="{001D37B8-B4E1-48A1-8DBD-5195BD6E0F5C}" destId="{C96A03E7-714F-44F8-9644-F651419FE78B}" srcOrd="1" destOrd="0" presId="urn:microsoft.com/office/officeart/2005/8/layout/pyramid1"/>
    <dgm:cxn modelId="{E9DAB884-197D-4F90-B433-9F0ECE2D11DB}" srcId="{6B30E944-9E41-40B6-B51A-FF9F5593DE1C}" destId="{001D37B8-B4E1-48A1-8DBD-5195BD6E0F5C}" srcOrd="0" destOrd="0" parTransId="{6CD3C6A0-122E-4AE0-8C43-5F55F20DB7AE}" sibTransId="{430ED38C-E01B-49C5-B0C8-868B14C58635}"/>
    <dgm:cxn modelId="{36F9D332-6CBE-4F89-80FB-307A05F830F4}" srcId="{6B30E944-9E41-40B6-B51A-FF9F5593DE1C}" destId="{488B5842-9309-4140-9BDA-262F89326BE2}" srcOrd="3" destOrd="0" parTransId="{2F43807D-E8D8-41DA-8B52-32582470AB2F}" sibTransId="{3685AC25-FD02-4276-8AA1-C02C82D80B05}"/>
    <dgm:cxn modelId="{BDF25938-3A73-42E2-AE1E-FAC5DE2E42B3}" type="presOf" srcId="{CB8E7E60-4461-4110-B7F0-E781392C59B6}" destId="{4798B7DD-FEAB-41BE-A7F3-21F3A4215708}" srcOrd="0" destOrd="0" presId="urn:microsoft.com/office/officeart/2005/8/layout/pyramid1"/>
    <dgm:cxn modelId="{77AC97F5-37FA-47F4-AC31-B0BCB207F92F}" type="presOf" srcId="{001D37B8-B4E1-48A1-8DBD-5195BD6E0F5C}" destId="{EB07318F-2E5F-457C-AD42-1F6E359B61AC}" srcOrd="0" destOrd="0" presId="urn:microsoft.com/office/officeart/2005/8/layout/pyramid1"/>
    <dgm:cxn modelId="{95BDE713-EDF9-4211-A009-C47BE3FFDDE7}" type="presOf" srcId="{31A8D143-2389-420D-87B1-26211E0E89D8}" destId="{255A502F-AD26-4C24-A26D-990BCBAEAD28}" srcOrd="0" destOrd="0" presId="urn:microsoft.com/office/officeart/2005/8/layout/pyramid1"/>
    <dgm:cxn modelId="{281CC6F1-07C1-4480-A0AE-9A996A3F5A96}" type="presOf" srcId="{8A381CC3-A693-4C98-B4B0-8738CA950278}" destId="{CB159E5D-7149-44DB-BDEF-9B069C08E785}" srcOrd="1" destOrd="0" presId="urn:microsoft.com/office/officeart/2005/8/layout/pyramid1"/>
    <dgm:cxn modelId="{7EA2CC6C-4F9A-4175-8D7A-8793AA56BE1E}" srcId="{6B30E944-9E41-40B6-B51A-FF9F5593DE1C}" destId="{CB8E7E60-4461-4110-B7F0-E781392C59B6}" srcOrd="4" destOrd="0" parTransId="{E12D3883-3D51-477E-96B7-7D80A1681CFC}" sibTransId="{48A912B9-6E16-4704-960B-0117ED7A4A15}"/>
    <dgm:cxn modelId="{2D4AFF2B-B92F-428C-B861-A23D8B6A922C}" srcId="{6B30E944-9E41-40B6-B51A-FF9F5593DE1C}" destId="{31A8D143-2389-420D-87B1-26211E0E89D8}" srcOrd="2" destOrd="0" parTransId="{3B0FC8F7-07B8-4548-8934-6F814D07C593}" sibTransId="{19618C45-75E3-4B3D-96A9-382B7ECDB2B2}"/>
    <dgm:cxn modelId="{2C193633-39EF-49BC-8454-76AA6A150847}" type="presOf" srcId="{31A8D143-2389-420D-87B1-26211E0E89D8}" destId="{2A7DAF7C-4B82-4B3B-8241-1014D120B825}" srcOrd="1" destOrd="0" presId="urn:microsoft.com/office/officeart/2005/8/layout/pyramid1"/>
    <dgm:cxn modelId="{00A18732-30B5-4470-8E55-2DA68F2F4C82}" type="presOf" srcId="{6B30E944-9E41-40B6-B51A-FF9F5593DE1C}" destId="{9649E857-713C-4D28-8F2D-337F2017AF9B}" srcOrd="0" destOrd="0" presId="urn:microsoft.com/office/officeart/2005/8/layout/pyramid1"/>
    <dgm:cxn modelId="{7DCE845B-A78B-4CAA-829A-804163CC67F3}" type="presOf" srcId="{488B5842-9309-4140-9BDA-262F89326BE2}" destId="{21C68124-FED5-4F70-A5E6-8302F09FEA32}" srcOrd="0" destOrd="0" presId="urn:microsoft.com/office/officeart/2005/8/layout/pyramid1"/>
    <dgm:cxn modelId="{CCA55B22-B3AC-4C30-B1EF-F494830297B2}" type="presOf" srcId="{8A381CC3-A693-4C98-B4B0-8738CA950278}" destId="{AE5A94CB-5251-427D-AFAF-B57865D5E7A6}" srcOrd="0" destOrd="0" presId="urn:microsoft.com/office/officeart/2005/8/layout/pyramid1"/>
    <dgm:cxn modelId="{B79A4DD0-80EA-44DF-8F10-209530266733}" type="presParOf" srcId="{9649E857-713C-4D28-8F2D-337F2017AF9B}" destId="{9F42BEFA-23B1-47CD-908D-11A4E21E404D}" srcOrd="0" destOrd="0" presId="urn:microsoft.com/office/officeart/2005/8/layout/pyramid1"/>
    <dgm:cxn modelId="{14076533-DFFA-4054-A7CF-2F4F9ABC4CE7}" type="presParOf" srcId="{9F42BEFA-23B1-47CD-908D-11A4E21E404D}" destId="{EB07318F-2E5F-457C-AD42-1F6E359B61AC}" srcOrd="0" destOrd="0" presId="urn:microsoft.com/office/officeart/2005/8/layout/pyramid1"/>
    <dgm:cxn modelId="{A825AA98-052C-4379-9817-06E3C8A5E96B}" type="presParOf" srcId="{9F42BEFA-23B1-47CD-908D-11A4E21E404D}" destId="{C96A03E7-714F-44F8-9644-F651419FE78B}" srcOrd="1" destOrd="0" presId="urn:microsoft.com/office/officeart/2005/8/layout/pyramid1"/>
    <dgm:cxn modelId="{2E6DBEA6-AE5D-4B50-8293-43064079FBF4}" type="presParOf" srcId="{9649E857-713C-4D28-8F2D-337F2017AF9B}" destId="{E4D30942-E6AF-489F-ACE2-913BB79A9FEA}" srcOrd="1" destOrd="0" presId="urn:microsoft.com/office/officeart/2005/8/layout/pyramid1"/>
    <dgm:cxn modelId="{712C156D-861B-4A1A-973D-CF232B74DB26}" type="presParOf" srcId="{E4D30942-E6AF-489F-ACE2-913BB79A9FEA}" destId="{AE5A94CB-5251-427D-AFAF-B57865D5E7A6}" srcOrd="0" destOrd="0" presId="urn:microsoft.com/office/officeart/2005/8/layout/pyramid1"/>
    <dgm:cxn modelId="{7E73A6F6-45F6-4192-99B0-340B1E5286D1}" type="presParOf" srcId="{E4D30942-E6AF-489F-ACE2-913BB79A9FEA}" destId="{CB159E5D-7149-44DB-BDEF-9B069C08E785}" srcOrd="1" destOrd="0" presId="urn:microsoft.com/office/officeart/2005/8/layout/pyramid1"/>
    <dgm:cxn modelId="{4B010C70-44A6-41D7-B1EE-D670539B0EA0}" type="presParOf" srcId="{9649E857-713C-4D28-8F2D-337F2017AF9B}" destId="{B925A935-9BEF-4DD3-B1A2-0E5753165A5C}" srcOrd="2" destOrd="0" presId="urn:microsoft.com/office/officeart/2005/8/layout/pyramid1"/>
    <dgm:cxn modelId="{92086152-3722-4279-A9A5-D2685BAB6A44}" type="presParOf" srcId="{B925A935-9BEF-4DD3-B1A2-0E5753165A5C}" destId="{255A502F-AD26-4C24-A26D-990BCBAEAD28}" srcOrd="0" destOrd="0" presId="urn:microsoft.com/office/officeart/2005/8/layout/pyramid1"/>
    <dgm:cxn modelId="{7CC3C978-82A5-4F22-A5F0-44CD08F09285}" type="presParOf" srcId="{B925A935-9BEF-4DD3-B1A2-0E5753165A5C}" destId="{2A7DAF7C-4B82-4B3B-8241-1014D120B825}" srcOrd="1" destOrd="0" presId="urn:microsoft.com/office/officeart/2005/8/layout/pyramid1"/>
    <dgm:cxn modelId="{CDA8F01D-68FC-413E-8FAB-40765579C3A6}" type="presParOf" srcId="{9649E857-713C-4D28-8F2D-337F2017AF9B}" destId="{99152BD6-1276-4279-9192-D758D7BAFCB7}" srcOrd="3" destOrd="0" presId="urn:microsoft.com/office/officeart/2005/8/layout/pyramid1"/>
    <dgm:cxn modelId="{C5582501-E526-4407-A5FD-CC59C7BF9B18}" type="presParOf" srcId="{99152BD6-1276-4279-9192-D758D7BAFCB7}" destId="{21C68124-FED5-4F70-A5E6-8302F09FEA32}" srcOrd="0" destOrd="0" presId="urn:microsoft.com/office/officeart/2005/8/layout/pyramid1"/>
    <dgm:cxn modelId="{5A29B44B-172C-4597-8393-2790A209E1FB}" type="presParOf" srcId="{99152BD6-1276-4279-9192-D758D7BAFCB7}" destId="{3421814A-3173-42A9-97DE-2AF73E40BF34}" srcOrd="1" destOrd="0" presId="urn:microsoft.com/office/officeart/2005/8/layout/pyramid1"/>
    <dgm:cxn modelId="{D33945CE-2EDF-442F-8386-2FF93126E36C}" type="presParOf" srcId="{9649E857-713C-4D28-8F2D-337F2017AF9B}" destId="{C68DB52B-73F3-430E-9038-75E1A47C94C6}" srcOrd="4" destOrd="0" presId="urn:microsoft.com/office/officeart/2005/8/layout/pyramid1"/>
    <dgm:cxn modelId="{E2127E73-46DD-46EC-80D2-56A95DBFD54F}" type="presParOf" srcId="{C68DB52B-73F3-430E-9038-75E1A47C94C6}" destId="{4798B7DD-FEAB-41BE-A7F3-21F3A4215708}" srcOrd="0" destOrd="0" presId="urn:microsoft.com/office/officeart/2005/8/layout/pyramid1"/>
    <dgm:cxn modelId="{5FF5305D-DCA1-416D-A434-8DBDC4A8E60F}" type="presParOf" srcId="{C68DB52B-73F3-430E-9038-75E1A47C94C6}" destId="{FA734FD0-8FE8-493B-B51E-9E4281B31E02}" srcOrd="1" destOrd="0" presId="urn:microsoft.com/office/officeart/2005/8/layout/pyramid1"/>
    <dgm:cxn modelId="{712F63C7-347F-4A4D-8CFA-4A5828DFA106}" type="presParOf" srcId="{9649E857-713C-4D28-8F2D-337F2017AF9B}" destId="{2625153F-98D0-4382-BE95-9377E52C4843}" srcOrd="5" destOrd="0" presId="urn:microsoft.com/office/officeart/2005/8/layout/pyramid1"/>
    <dgm:cxn modelId="{B3F366D9-ED9F-40F1-913E-A250EE42B151}" type="presParOf" srcId="{2625153F-98D0-4382-BE95-9377E52C4843}" destId="{005EA2BB-6997-4A28-A569-6221479E7AE7}" srcOrd="0" destOrd="0" presId="urn:microsoft.com/office/officeart/2005/8/layout/pyramid1"/>
    <dgm:cxn modelId="{DF0A557C-2432-40FA-A351-9AEFFEDE47B5}" type="presParOf" srcId="{2625153F-98D0-4382-BE95-9377E52C4843}" destId="{C394C10C-3998-44A2-ADC7-A275ABF4FBDF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93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93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9C8D47A-58D3-4A37-AB4E-79F262EB2E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92246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16463"/>
            <a:ext cx="5437187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0B82B3C-0084-49A3-B99B-755039711B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0299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E1E776B-F86B-4D56-86D8-67F5A77DA69F}" type="slidenum">
              <a:rPr lang="ru-RU" altLang="ru-RU">
                <a:latin typeface="Tahoma" panose="020B0604030504040204" pitchFamily="34" charset="0"/>
              </a:rPr>
              <a:pPr algn="r" eaLnBrk="1" hangingPunct="1">
                <a:spcBef>
                  <a:spcPct val="0"/>
                </a:spcBef>
              </a:pPr>
              <a:t>1</a:t>
            </a:fld>
            <a:endParaRPr lang="ru-RU" altLang="ru-RU">
              <a:latin typeface="Tahoma" panose="020B0604030504040204" pitchFamily="34" charset="0"/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5790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9163" y="744538"/>
            <a:ext cx="4962525" cy="3722687"/>
          </a:xfrm>
          <a:ln/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anose="020B0604020202020204" pitchFamily="34" charset="0"/>
            </a:endParaRPr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7E111E0-63F3-41D2-8F2E-1363B6A74675}" type="slidenum">
              <a:rPr lang="ru-RU" altLang="ru-RU"/>
              <a:pPr>
                <a:spcBef>
                  <a:spcPct val="0"/>
                </a:spcBef>
              </a:pPr>
              <a:t>26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362893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31245C6-4D6B-42A7-B012-225426014AFD}" type="slidenum">
              <a:rPr lang="ru-RU" altLang="ru-RU">
                <a:latin typeface="Tahoma" panose="020B0604030504040204" pitchFamily="34" charset="0"/>
              </a:rPr>
              <a:pPr algn="r" eaLnBrk="1" hangingPunct="1">
                <a:spcBef>
                  <a:spcPct val="0"/>
                </a:spcBef>
              </a:pPr>
              <a:t>34</a:t>
            </a:fld>
            <a:endParaRPr lang="ru-RU" altLang="ru-RU">
              <a:latin typeface="Tahoma" panose="020B0604030504040204" pitchFamily="34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9050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2BC0210-CB5F-47EE-A767-4AD21220AAB4}" type="slidenum">
              <a:rPr lang="ru-RU" altLang="ru-RU">
                <a:latin typeface="Tahoma" panose="020B0604030504040204" pitchFamily="34" charset="0"/>
              </a:rPr>
              <a:pPr algn="r" eaLnBrk="1" hangingPunct="1">
                <a:spcBef>
                  <a:spcPct val="0"/>
                </a:spcBef>
              </a:pPr>
              <a:t>35</a:t>
            </a:fld>
            <a:endParaRPr lang="ru-RU" altLang="ru-RU">
              <a:latin typeface="Tahoma" panose="020B0604030504040204" pitchFamily="34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1120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2525" cy="3722687"/>
          </a:xfrm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0997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2525" cy="3722687"/>
          </a:xfrm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46230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ln/>
        </p:spPr>
      </p:sp>
      <p:sp>
        <p:nvSpPr>
          <p:cNvPr id="72707" name="Rectangle 3"/>
          <p:cNvSpPr>
            <a:spLocks noGrp="1"/>
          </p:cNvSpPr>
          <p:nvPr>
            <p:ph type="body" idx="1"/>
          </p:nvPr>
        </p:nvSpPr>
        <p:spPr>
          <a:xfrm>
            <a:off x="679450" y="4716463"/>
            <a:ext cx="5438775" cy="44656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142" tIns="46072" rIns="92142" bIns="46072"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0311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2525" cy="3722687"/>
          </a:xfrm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49948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2525" cy="3722687"/>
          </a:xfrm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1504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716463"/>
            <a:ext cx="5435600" cy="44656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0154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2525" cy="3722687"/>
          </a:xfrm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875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BB212FD-0B29-4167-8A8A-380EE4F209F1}" type="slidenum">
              <a:rPr lang="ru-RU" altLang="ru-RU"/>
              <a:pPr>
                <a:spcBef>
                  <a:spcPct val="0"/>
                </a:spcBef>
              </a:pPr>
              <a:t>2</a:t>
            </a:fld>
            <a:endParaRPr lang="ru-RU" altLang="ru-RU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716463"/>
            <a:ext cx="5435600" cy="44656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2288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2525" cy="3722687"/>
          </a:xfrm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2678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94211" name="Rectangle 3"/>
          <p:cNvSpPr>
            <a:spLocks noGrp="1"/>
          </p:cNvSpPr>
          <p:nvPr>
            <p:ph type="body" idx="1"/>
          </p:nvPr>
        </p:nvSpPr>
        <p:spPr>
          <a:xfrm>
            <a:off x="679450" y="4716463"/>
            <a:ext cx="5438775" cy="44656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153" tIns="46077" rIns="92153" bIns="46077"/>
          <a:lstStyle/>
          <a:p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8054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9163" y="744538"/>
            <a:ext cx="4962525" cy="3722687"/>
          </a:xfrm>
          <a:ln/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ru-RU" altLang="ru-RU" smtClean="0">
              <a:latin typeface="Arial" panose="020B0604020202020204" pitchFamily="34" charset="0"/>
            </a:endParaRPr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CFE6FD3-0167-4B8B-9FB7-4CCF1ACFFE9D}" type="slidenum">
              <a:rPr lang="ru-RU" altLang="ru-RU"/>
              <a:pPr>
                <a:spcBef>
                  <a:spcPct val="0"/>
                </a:spcBef>
              </a:pPr>
              <a:t>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039198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2525" cy="3722687"/>
          </a:xfrm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8858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2525" cy="3722687"/>
          </a:xfrm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0664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2525" cy="3722687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0734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2525" cy="3722687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3751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2525" cy="3722687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7325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2525" cy="3722687"/>
          </a:xfrm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046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3A1600A-8FA3-4F5A-A70C-E97E4F7009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4702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B772F-9268-44FB-9534-CE30A0EE78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7201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404F5-751E-41FF-AEE7-DA7BE0FE4E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6817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45259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32203-B5B3-4C77-80EF-8DA3C92C1F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4245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EEF60BF-783A-4C93-A7DD-1A3B817EE0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242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206549B-DAFE-4A5A-ACB5-418A8842FE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4966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4C48B-C8B9-414D-A3F8-00CE769761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6231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951B4F1-4543-48EF-9B8B-BD9902AF84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874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76F4D-B733-4F15-856C-B799430945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9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01399-577C-4705-A426-92697E80AA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3270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9EC8798-33EA-4C4B-B96B-F421A6B955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0610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879D1-F01E-4BE1-9FCC-65995FB43D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715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D38E27"/>
                </a:solidFill>
              </a:defRPr>
            </a:lvl1pPr>
          </a:lstStyle>
          <a:p>
            <a:pPr>
              <a:defRPr/>
            </a:pPr>
            <a:fld id="{16F2D886-978E-4306-AFA2-3F64332D40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6" r:id="rId1"/>
    <p:sldLayoutId id="2147484247" r:id="rId2"/>
    <p:sldLayoutId id="2147484248" r:id="rId3"/>
    <p:sldLayoutId id="2147484239" r:id="rId4"/>
    <p:sldLayoutId id="2147484249" r:id="rId5"/>
    <p:sldLayoutId id="2147484240" r:id="rId6"/>
    <p:sldLayoutId id="2147484241" r:id="rId7"/>
    <p:sldLayoutId id="2147484250" r:id="rId8"/>
    <p:sldLayoutId id="2147484242" r:id="rId9"/>
    <p:sldLayoutId id="2147484243" r:id="rId10"/>
    <p:sldLayoutId id="2147484244" r:id="rId11"/>
    <p:sldLayoutId id="2147484245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https://apf50.mail.ru/cgi-bin/readmsg/logo.gif?id=13805273790000000206;0;4&amp;mode=attachment&amp;channel&amp;bs=191907&amp;bl=9539&amp;ct=image/gif&amp;cn=logo.gif&amp;cte=base64&amp;preview=1&amp;exif=1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5.jpe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phvgimn.samar.rusobr.ru/images/fgos.pn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11" Type="http://schemas.openxmlformats.org/officeDocument/2006/relationships/image" Target="../media/image14.pn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png"/><Relationship Id="rId9" Type="http://schemas.openxmlformats.org/officeDocument/2006/relationships/image" Target="../media/image1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0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mailto:fominanb@inbox.ru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2" name="Text Box 2"/>
          <p:cNvSpPr txBox="1">
            <a:spLocks noChangeArrowheads="1"/>
          </p:cNvSpPr>
          <p:nvPr/>
        </p:nvSpPr>
        <p:spPr bwMode="auto">
          <a:xfrm>
            <a:off x="287338" y="2000250"/>
            <a:ext cx="8569325" cy="4524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sz="3600" b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Формирование многоуровневой  системы оценки качества образования (МСОКО) в соответствии с требованиями ФГОС»</a:t>
            </a:r>
            <a:endParaRPr lang="ru-RU" sz="3600" b="1" dirty="0">
              <a:solidFill>
                <a:srgbClr val="008000"/>
              </a:solidFill>
            </a:endParaRPr>
          </a:p>
          <a:p>
            <a:pPr algn="ctr" eaLnBrk="1" hangingPunct="1">
              <a:spcBef>
                <a:spcPct val="50000"/>
              </a:spcBef>
              <a:defRPr/>
            </a:pPr>
            <a:r>
              <a:rPr lang="ru-RU" b="1" dirty="0">
                <a:solidFill>
                  <a:srgbClr val="C00000"/>
                </a:solidFill>
              </a:rPr>
              <a:t>Фомина Н.Б., к.п.н., доцент кафедры профессионального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ru-RU" b="1" dirty="0">
                <a:solidFill>
                  <a:srgbClr val="C00000"/>
                </a:solidFill>
              </a:rPr>
              <a:t>развития педагогических работников ИДО МГПУ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ru-RU" sz="3600" b="1" dirty="0">
                <a:solidFill>
                  <a:srgbClr val="008000"/>
                </a:solidFill>
              </a:rPr>
              <a:t>26.11.2014г.</a:t>
            </a:r>
            <a:endParaRPr lang="ru-RU" sz="2800" b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9219" name="Рисунок 2" descr="https://apf50.mail.ru/cgi-bin/readmsg/logo.gif?id=13805273790000000206%3B0%3B4&amp;mode=attachment&amp;channel&amp;bs=191907&amp;bl=9539&amp;ct=image%2Fgif&amp;cn=logo.gif&amp;cte=base64&amp;preview=1&amp;exif=1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8" y="428625"/>
            <a:ext cx="2859087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Box 6"/>
          <p:cNvSpPr txBox="1">
            <a:spLocks noChangeArrowheads="1"/>
          </p:cNvSpPr>
          <p:nvPr/>
        </p:nvSpPr>
        <p:spPr bwMode="auto">
          <a:xfrm>
            <a:off x="3500438" y="1285875"/>
            <a:ext cx="5641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>
                <a:solidFill>
                  <a:srgbClr val="C00000"/>
                </a:solidFill>
                <a:latin typeface="Tahoma" panose="020B0604030504040204" pitchFamily="34" charset="0"/>
              </a:rPr>
              <a:t>Институт дополнительного образования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Прямоугольник 1"/>
          <p:cNvSpPr>
            <a:spLocks noChangeArrowheads="1"/>
          </p:cNvSpPr>
          <p:nvPr/>
        </p:nvSpPr>
        <p:spPr bwMode="auto">
          <a:xfrm>
            <a:off x="500063" y="2143125"/>
            <a:ext cx="8072437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>
                <a:solidFill>
                  <a:schemeClr val="tx1"/>
                </a:solidFill>
                <a:latin typeface="Tahoma" panose="020B0604030504040204" pitchFamily="34" charset="0"/>
              </a:rPr>
              <a:t>В соответствии со ст.2. 273-ФЗ 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>
                <a:solidFill>
                  <a:schemeClr val="tx1"/>
                </a:solidFill>
                <a:latin typeface="Tahoma" panose="020B0604030504040204" pitchFamily="34" charset="0"/>
              </a:rPr>
              <a:t>«качество образования - комплексная характеристика образовательной деятельности и подготовки обучающегося, выражающая </a:t>
            </a:r>
            <a:r>
              <a:rPr lang="ru-RU" altLang="ru-RU" sz="2400">
                <a:solidFill>
                  <a:srgbClr val="C00000"/>
                </a:solidFill>
                <a:latin typeface="Tahoma" panose="020B0604030504040204" pitchFamily="34" charset="0"/>
              </a:rPr>
              <a:t>степень их соответствия федеральным государственным образовательным стандартам</a:t>
            </a:r>
            <a:r>
              <a:rPr lang="ru-RU" altLang="ru-RU" sz="2400">
                <a:solidFill>
                  <a:schemeClr val="tx1"/>
                </a:solidFill>
                <a:latin typeface="Tahoma" panose="020B0604030504040204" pitchFamily="34" charset="0"/>
              </a:rPr>
              <a:t>, образовательным стандартам, федеральным государственным требованиям и (или) потребностям физического или юридического лица, в интересах которого осуществляется образовательная деятельность, в том числе </a:t>
            </a:r>
            <a:r>
              <a:rPr lang="ru-RU" altLang="ru-RU" sz="2400">
                <a:solidFill>
                  <a:srgbClr val="C00000"/>
                </a:solidFill>
                <a:latin typeface="Tahoma" panose="020B0604030504040204" pitchFamily="34" charset="0"/>
              </a:rPr>
              <a:t>степень достижения планируемых результатов образовательной программы</a:t>
            </a:r>
            <a:r>
              <a:rPr lang="ru-RU" altLang="ru-RU" sz="2400">
                <a:solidFill>
                  <a:schemeClr val="tx1"/>
                </a:solidFill>
                <a:latin typeface="Tahoma" panose="020B0604030504040204" pitchFamily="34" charset="0"/>
              </a:rPr>
              <a:t>».</a:t>
            </a:r>
          </a:p>
        </p:txBody>
      </p:sp>
      <p:sp>
        <p:nvSpPr>
          <p:cNvPr id="22531" name="Прямоугольник 2"/>
          <p:cNvSpPr>
            <a:spLocks noChangeArrowheads="1"/>
          </p:cNvSpPr>
          <p:nvPr/>
        </p:nvSpPr>
        <p:spPr bwMode="auto">
          <a:xfrm>
            <a:off x="500063" y="285750"/>
            <a:ext cx="635793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solidFill>
                  <a:srgbClr val="FF9900"/>
                </a:solidFill>
                <a:latin typeface="Tahoma" panose="020B0604030504040204" pitchFamily="34" charset="0"/>
              </a:rPr>
              <a:t>Федеральный закон «Об образовании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solidFill>
                  <a:srgbClr val="FF9900"/>
                </a:solidFill>
                <a:latin typeface="Tahoma" panose="020B0604030504040204" pitchFamily="34" charset="0"/>
              </a:rPr>
              <a:t>в Российской Федерации»</a:t>
            </a:r>
            <a:r>
              <a:rPr lang="ru-RU" altLang="ru-RU" sz="2400" b="1">
                <a:solidFill>
                  <a:schemeClr val="tx1"/>
                </a:solidFill>
                <a:latin typeface="Tahoma" panose="020B0604030504040204" pitchFamily="34" charset="0"/>
              </a:rPr>
              <a:t> </a:t>
            </a:r>
          </a:p>
        </p:txBody>
      </p:sp>
      <p:pic>
        <p:nvPicPr>
          <p:cNvPr id="22532" name="Picture 8" descr="http://im3-tub-ru.yandex.net/i?id=318955406-07-7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29438" y="500063"/>
            <a:ext cx="1785937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24000" y="-1447800"/>
            <a:ext cx="121920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76375" y="-603250"/>
            <a:ext cx="11952288" cy="806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ru-RU" sz="3200" cap="none" smtClean="0">
                <a:solidFill>
                  <a:srgbClr val="008000"/>
                </a:solidFill>
                <a:effectLst/>
              </a:rPr>
              <a:t>Общероссийская система </a:t>
            </a:r>
            <a:br>
              <a:rPr lang="ru-RU" sz="3200" cap="none" smtClean="0">
                <a:solidFill>
                  <a:srgbClr val="008000"/>
                </a:solidFill>
                <a:effectLst/>
              </a:rPr>
            </a:br>
            <a:r>
              <a:rPr lang="ru-RU" sz="3200" cap="none" smtClean="0">
                <a:solidFill>
                  <a:srgbClr val="008000"/>
                </a:solidFill>
                <a:effectLst/>
              </a:rPr>
              <a:t> оценки качества общего образования -2013</a:t>
            </a:r>
            <a:br>
              <a:rPr lang="ru-RU" sz="3200" cap="none" smtClean="0">
                <a:solidFill>
                  <a:srgbClr val="008000"/>
                </a:solidFill>
                <a:effectLst/>
              </a:rPr>
            </a:br>
            <a:endParaRPr lang="ru-RU" sz="3200" cap="none" smtClean="0">
              <a:solidFill>
                <a:srgbClr val="008000"/>
              </a:solidFill>
              <a:effectLst/>
            </a:endParaRPr>
          </a:p>
        </p:txBody>
      </p:sp>
      <p:sp>
        <p:nvSpPr>
          <p:cNvPr id="2355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 smtClean="0"/>
              <a:t>Согласно статьям  92, 93, 95, 96 и 97 273-ФЗ, качество образования оценивается в рамках процедур государственной и общественной аккредитации, информационной открытости системы образования (раскрытия информации), </a:t>
            </a:r>
            <a:r>
              <a:rPr lang="ru-RU" altLang="ru-RU" smtClean="0">
                <a:solidFill>
                  <a:schemeClr val="hlink"/>
                </a:solidFill>
              </a:rPr>
              <a:t>мониторинга системы образования</a:t>
            </a:r>
            <a:r>
              <a:rPr lang="ru-RU" altLang="ru-RU" smtClean="0"/>
              <a:t>, государственного контроля (надзора) в сфере образования и независимой оценки качества образования.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Прямоугольник 1"/>
          <p:cNvSpPr>
            <a:spLocks noChangeArrowheads="1"/>
          </p:cNvSpPr>
          <p:nvPr/>
        </p:nvSpPr>
        <p:spPr bwMode="auto">
          <a:xfrm>
            <a:off x="900113" y="1582738"/>
            <a:ext cx="7200900" cy="415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>
                <a:solidFill>
                  <a:schemeClr val="tx1"/>
                </a:solidFill>
                <a:latin typeface="Tahoma" panose="020B0604030504040204" pitchFamily="34" charset="0"/>
              </a:rPr>
              <a:t>Мониторинг системы образования представляет собой </a:t>
            </a:r>
            <a:r>
              <a:rPr lang="ru-RU" altLang="ru-RU" sz="2400">
                <a:solidFill>
                  <a:srgbClr val="008000"/>
                </a:solidFill>
                <a:latin typeface="Tahoma" panose="020B0604030504040204" pitchFamily="34" charset="0"/>
              </a:rPr>
              <a:t>систематическое стандартизированное наблюдение за</a:t>
            </a:r>
            <a:r>
              <a:rPr lang="ru-RU" altLang="ru-RU" sz="2400">
                <a:solidFill>
                  <a:schemeClr val="tx1"/>
                </a:solidFill>
                <a:latin typeface="Tahoma" panose="020B0604030504040204" pitchFamily="34" charset="0"/>
              </a:rPr>
              <a:t> состоянием образования и динамикой изменений его результатов, условиями осуществления образовательной деятельности, контингентом обучающихся, учебными и внеучебными достижениями обучающихся, профессиональными достижениями выпускников организаций, осуществляющих образовательную деятельность (п.3.ст. 97. гл. 12</a:t>
            </a:r>
          </a:p>
        </p:txBody>
      </p:sp>
      <p:sp>
        <p:nvSpPr>
          <p:cNvPr id="24579" name="Прямоугольник 2"/>
          <p:cNvSpPr>
            <a:spLocks noChangeArrowheads="1"/>
          </p:cNvSpPr>
          <p:nvPr/>
        </p:nvSpPr>
        <p:spPr bwMode="auto">
          <a:xfrm>
            <a:off x="1403350" y="476250"/>
            <a:ext cx="6553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>
                <a:solidFill>
                  <a:srgbClr val="008000"/>
                </a:solidFill>
                <a:latin typeface="Verdana" panose="020B0604030504040204" pitchFamily="34" charset="0"/>
              </a:rPr>
              <a:t>Организация мониторинга в ОО</a:t>
            </a:r>
            <a:endParaRPr lang="ru-RU" altLang="ru-RU" sz="200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9144000" cy="202564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i="1" dirty="0" smtClean="0">
                <a:solidFill>
                  <a:srgbClr val="C00000"/>
                </a:solidFill>
              </a:rPr>
              <a:t>В новом Законе </a:t>
            </a:r>
            <a:r>
              <a:rPr lang="en-US" sz="2800" b="1" i="1" dirty="0" smtClean="0">
                <a:solidFill>
                  <a:srgbClr val="C00000"/>
                </a:solidFill>
              </a:rPr>
              <a:t/>
            </a:r>
            <a:br>
              <a:rPr lang="en-US" sz="2800" b="1" i="1" dirty="0" smtClean="0">
                <a:solidFill>
                  <a:srgbClr val="C00000"/>
                </a:solidFill>
              </a:rPr>
            </a:br>
            <a:r>
              <a:rPr lang="ru-RU" sz="2800" b="1" i="1" dirty="0" smtClean="0">
                <a:solidFill>
                  <a:srgbClr val="C00000"/>
                </a:solidFill>
              </a:rPr>
              <a:t>«Об образовании в РФ»</a:t>
            </a:r>
            <a:r>
              <a:rPr lang="en-US" sz="2800" b="1" i="1" dirty="0" smtClean="0">
                <a:solidFill>
                  <a:srgbClr val="C00000"/>
                </a:solidFill>
              </a:rPr>
              <a:t/>
            </a:r>
            <a:br>
              <a:rPr lang="en-US" sz="2800" b="1" i="1" dirty="0" smtClean="0">
                <a:solidFill>
                  <a:srgbClr val="C00000"/>
                </a:solidFill>
              </a:rPr>
            </a:br>
            <a:r>
              <a:rPr lang="ru-RU" sz="2800" b="1" i="1" dirty="0" smtClean="0">
                <a:solidFill>
                  <a:srgbClr val="C00000"/>
                </a:solidFill>
              </a:rPr>
              <a:t>(статья 28, п. 13 )</a:t>
            </a:r>
            <a:br>
              <a:rPr lang="ru-RU" sz="2800" b="1" i="1" dirty="0" smtClean="0">
                <a:solidFill>
                  <a:srgbClr val="C00000"/>
                </a:solidFill>
              </a:rPr>
            </a:br>
            <a:r>
              <a:rPr lang="ru-RU" sz="1600" b="1" i="1" dirty="0" smtClean="0"/>
              <a:t/>
            </a:r>
            <a:br>
              <a:rPr lang="ru-RU" sz="1600" b="1" i="1" dirty="0" smtClean="0"/>
            </a:br>
            <a:endParaRPr lang="ru-RU" sz="1600" b="1" dirty="0" smtClean="0"/>
          </a:p>
        </p:txBody>
      </p:sp>
      <p:sp>
        <p:nvSpPr>
          <p:cNvPr id="25603" name="Объект 2"/>
          <p:cNvSpPr>
            <a:spLocks noGrp="1"/>
          </p:cNvSpPr>
          <p:nvPr>
            <p:ph idx="4294967295"/>
          </p:nvPr>
        </p:nvSpPr>
        <p:spPr>
          <a:xfrm>
            <a:off x="0" y="2017713"/>
            <a:ext cx="9144000" cy="4114800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mtClean="0"/>
              <a:t> </a:t>
            </a:r>
            <a:r>
              <a:rPr lang="ru-RU" altLang="ru-RU" b="1" smtClean="0"/>
              <a:t>К компетенции образовательной организации в установленной сфере деятельности  относится: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b="1" i="1" smtClean="0"/>
              <a:t>«обеспечение функционирования внутренней системы оценки качества образования» </a:t>
            </a:r>
          </a:p>
          <a:p>
            <a:pPr algn="ctr" eaLnBrk="1" hangingPunct="1">
              <a:buFont typeface="Wingdings 2" panose="05020102010507070707" pitchFamily="18" charset="2"/>
              <a:buNone/>
            </a:pPr>
            <a:endParaRPr lang="en-US" altLang="ru-RU" b="1" i="1" smtClean="0">
              <a:solidFill>
                <a:srgbClr val="008000"/>
              </a:solidFill>
            </a:endParaRPr>
          </a:p>
          <a:p>
            <a:pPr algn="ctr" eaLnBrk="1" hangingPunct="1">
              <a:buFont typeface="Wingdings 2" panose="05020102010507070707" pitchFamily="18" charset="2"/>
              <a:buNone/>
            </a:pPr>
            <a:r>
              <a:rPr lang="ru-RU" altLang="ru-RU" b="1" i="1" smtClean="0">
                <a:solidFill>
                  <a:srgbClr val="008000"/>
                </a:solidFill>
              </a:rPr>
              <a:t>ВСОКО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ru-RU" altLang="ru-RU" b="1" i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Прямоугольник 1"/>
          <p:cNvSpPr>
            <a:spLocks noChangeArrowheads="1"/>
          </p:cNvSpPr>
          <p:nvPr/>
        </p:nvSpPr>
        <p:spPr bwMode="auto">
          <a:xfrm>
            <a:off x="0" y="114300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1.Осуществление текущего контроля успеваемости и промежуточной аттестации обучающихся, установление их форм, периодичности и порядка проведения (п.10)</a:t>
            </a:r>
          </a:p>
        </p:txBody>
      </p:sp>
      <p:sp>
        <p:nvSpPr>
          <p:cNvPr id="27651" name="Прямоугольник 2"/>
          <p:cNvSpPr>
            <a:spLocks noChangeArrowheads="1"/>
          </p:cNvSpPr>
          <p:nvPr/>
        </p:nvSpPr>
        <p:spPr bwMode="auto">
          <a:xfrm>
            <a:off x="0" y="214313"/>
            <a:ext cx="91440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000" b="1" i="1">
                <a:solidFill>
                  <a:srgbClr val="008000"/>
                </a:solidFill>
                <a:latin typeface="Tahoma" panose="020B0604030504040204" pitchFamily="34" charset="0"/>
              </a:rPr>
              <a:t>ВСОКО</a:t>
            </a:r>
          </a:p>
        </p:txBody>
      </p:sp>
      <p:sp>
        <p:nvSpPr>
          <p:cNvPr id="23556" name="Прямоугольник 3"/>
          <p:cNvSpPr>
            <a:spLocks noChangeArrowheads="1"/>
          </p:cNvSpPr>
          <p:nvPr/>
        </p:nvSpPr>
        <p:spPr bwMode="auto">
          <a:xfrm>
            <a:off x="0" y="2928938"/>
            <a:ext cx="91440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b="1" dirty="0">
                <a:latin typeface="+mj-lt"/>
              </a:rPr>
              <a:t>2.</a:t>
            </a:r>
            <a:r>
              <a:rPr lang="en-US" sz="2400" b="1" dirty="0">
                <a:latin typeface="+mj-lt"/>
              </a:rPr>
              <a:t> </a:t>
            </a:r>
            <a:r>
              <a:rPr lang="ru-RU" sz="2400" b="1" dirty="0">
                <a:latin typeface="+mj-lt"/>
              </a:rPr>
              <a:t>Индивидуальный учет </a:t>
            </a:r>
            <a:r>
              <a:rPr lang="ru-RU" sz="2400" b="1" dirty="0">
                <a:solidFill>
                  <a:srgbClr val="008000"/>
                </a:solidFill>
                <a:latin typeface="+mj-lt"/>
              </a:rPr>
              <a:t>результатов освоения обучающимися образовательных </a:t>
            </a:r>
            <a:r>
              <a:rPr lang="ru-RU" sz="2400" b="1" dirty="0">
                <a:latin typeface="+mj-lt"/>
              </a:rPr>
              <a:t>программ, а также хранение в архивах информации об этих результатах на бумажных и (или) электронных носителях (п. 11)</a:t>
            </a:r>
          </a:p>
        </p:txBody>
      </p:sp>
      <p:sp>
        <p:nvSpPr>
          <p:cNvPr id="27653" name="Прямоугольник 4"/>
          <p:cNvSpPr>
            <a:spLocks noChangeArrowheads="1"/>
          </p:cNvSpPr>
          <p:nvPr/>
        </p:nvSpPr>
        <p:spPr bwMode="auto">
          <a:xfrm>
            <a:off x="0" y="5214938"/>
            <a:ext cx="91440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solidFill>
                  <a:schemeClr val="tx1"/>
                </a:solidFill>
                <a:latin typeface="Arial" panose="020B0604020202020204" pitchFamily="34" charset="0"/>
              </a:rPr>
              <a:t>3. Проведение самообследования, обеспечение функционирования </a:t>
            </a:r>
            <a:r>
              <a:rPr lang="ru-RU" altLang="ru-RU" sz="2400" b="1">
                <a:solidFill>
                  <a:srgbClr val="000099"/>
                </a:solidFill>
                <a:latin typeface="Arial" panose="020B0604020202020204" pitchFamily="34" charset="0"/>
              </a:rPr>
              <a:t>внутренней системы оценки качества образования</a:t>
            </a:r>
            <a:r>
              <a:rPr lang="ru-RU" altLang="ru-RU" sz="2400" b="1">
                <a:solidFill>
                  <a:schemeClr val="tx1"/>
                </a:solidFill>
                <a:latin typeface="Arial" panose="020B0604020202020204" pitchFamily="34" charset="0"/>
              </a:rPr>
              <a:t> (п.13)</a:t>
            </a:r>
            <a:endParaRPr lang="ru-RU" altLang="ru-RU" sz="2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8313" y="1450975"/>
            <a:ext cx="1871662" cy="5395913"/>
          </a:xfrm>
          <a:noFill/>
        </p:spPr>
      </p:pic>
      <p:grpSp>
        <p:nvGrpSpPr>
          <p:cNvPr id="28675" name="Пирог 6"/>
          <p:cNvGrpSpPr>
            <a:grpSpLocks/>
          </p:cNvGrpSpPr>
          <p:nvPr/>
        </p:nvGrpSpPr>
        <p:grpSpPr bwMode="auto">
          <a:xfrm>
            <a:off x="665163" y="3371850"/>
            <a:ext cx="1681162" cy="3505200"/>
            <a:chOff x="419" y="2124"/>
            <a:chExt cx="1059" cy="2208"/>
          </a:xfrm>
        </p:grpSpPr>
        <p:pic>
          <p:nvPicPr>
            <p:cNvPr id="28689" name="Пирог 6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" y="2124"/>
              <a:ext cx="1059" cy="2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90" name="Text Box 5"/>
            <p:cNvSpPr txBox="1">
              <a:spLocks noChangeArrowheads="1"/>
            </p:cNvSpPr>
            <p:nvPr/>
          </p:nvSpPr>
          <p:spPr bwMode="auto">
            <a:xfrm>
              <a:off x="746" y="2453"/>
              <a:ext cx="1380" cy="1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>
                <a:solidFill>
                  <a:schemeClr val="tx1"/>
                </a:solidFill>
                <a:latin typeface="Tahoma" panose="020B0604030504040204" pitchFamily="34" charset="0"/>
              </a:endParaRPr>
            </a:p>
          </p:txBody>
        </p:sp>
      </p:grpSp>
      <p:grpSp>
        <p:nvGrpSpPr>
          <p:cNvPr id="28676" name="Пирог 7"/>
          <p:cNvGrpSpPr>
            <a:grpSpLocks/>
          </p:cNvGrpSpPr>
          <p:nvPr/>
        </p:nvGrpSpPr>
        <p:grpSpPr bwMode="auto">
          <a:xfrm>
            <a:off x="1358900" y="5053013"/>
            <a:ext cx="950913" cy="1824037"/>
            <a:chOff x="856" y="3183"/>
            <a:chExt cx="599" cy="1149"/>
          </a:xfrm>
        </p:grpSpPr>
        <p:pic>
          <p:nvPicPr>
            <p:cNvPr id="28687" name="Пирог 7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6" y="3183"/>
              <a:ext cx="599" cy="1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88" name="Text Box 8"/>
            <p:cNvSpPr txBox="1">
              <a:spLocks noChangeArrowheads="1"/>
            </p:cNvSpPr>
            <p:nvPr/>
          </p:nvSpPr>
          <p:spPr bwMode="auto">
            <a:xfrm>
              <a:off x="1048" y="3359"/>
              <a:ext cx="729" cy="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>
                <a:solidFill>
                  <a:schemeClr val="tx1"/>
                </a:solidFill>
                <a:latin typeface="Tahoma" panose="020B0604030504040204" pitchFamily="34" charset="0"/>
              </a:endParaRPr>
            </a:p>
          </p:txBody>
        </p:sp>
      </p:grpSp>
      <p:pic>
        <p:nvPicPr>
          <p:cNvPr id="28677" name="Группа 8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6625" y="4492625"/>
            <a:ext cx="6900863" cy="238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Группа 11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5675" y="3365500"/>
            <a:ext cx="689927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Группа 14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5675" y="1493838"/>
            <a:ext cx="6905625" cy="201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Shape 17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6900" y="-877888"/>
            <a:ext cx="7188200" cy="4937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Прямоугольник 18"/>
          <p:cNvSpPr/>
          <p:nvPr/>
        </p:nvSpPr>
        <p:spPr bwMode="auto">
          <a:xfrm rot="21168496">
            <a:off x="2597150" y="677863"/>
            <a:ext cx="5838825" cy="12446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216420" tIns="0" rIns="0" bIns="0"/>
          <a:lstStyle/>
          <a:p>
            <a:pPr defTabSz="800100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800" b="1" i="1">
                <a:solidFill>
                  <a:srgbClr val="000099"/>
                </a:solidFill>
                <a:ea typeface="ＭＳ Ｐゴシック"/>
                <a:cs typeface="ＭＳ Ｐゴシック"/>
              </a:rPr>
              <a:t>Требования к оценке результатов (</a:t>
            </a:r>
            <a:r>
              <a:rPr lang="ru-RU" sz="2800" b="1" i="1">
                <a:solidFill>
                  <a:schemeClr val="hlink"/>
                </a:solidFill>
                <a:ea typeface="ＭＳ Ｐゴシック"/>
                <a:cs typeface="ＭＳ Ｐゴシック"/>
              </a:rPr>
              <a:t>ОСОКОО)</a:t>
            </a:r>
          </a:p>
        </p:txBody>
      </p:sp>
      <p:sp>
        <p:nvSpPr>
          <p:cNvPr id="28682" name="Прямоугольник 2"/>
          <p:cNvSpPr>
            <a:spLocks noChangeArrowheads="1"/>
          </p:cNvSpPr>
          <p:nvPr/>
        </p:nvSpPr>
        <p:spPr bwMode="auto">
          <a:xfrm>
            <a:off x="2382838" y="1725613"/>
            <a:ext cx="6653212" cy="164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solidFill>
                  <a:srgbClr val="C00000"/>
                </a:solidFill>
                <a:latin typeface="Arial" panose="020B0604020202020204" pitchFamily="34" charset="0"/>
              </a:rPr>
              <a:t>Личностным - </a:t>
            </a:r>
            <a:r>
              <a:rPr lang="ru-RU" altLang="ru-RU" sz="1200" b="1">
                <a:solidFill>
                  <a:schemeClr val="tx1"/>
                </a:solidFill>
                <a:latin typeface="Tahoma" panose="020B0604030504040204" pitchFamily="34" charset="0"/>
              </a:rPr>
              <a:t>включающим готовность и способность обучающихся к саморазвитию и личностному самоопределению, сформированность их мотивации к обучению и целенаправленной познавательной деятельности, системы значимых социальных и межличностных отношений, ценностно-смысловых установок, отражающих личностные и гражданские позиции в деятельности, социальные компетенции, правосознание, способность ставить цели и строить жизненные планы, способность к осознанию российской идентичности в поликультурном социуме</a:t>
            </a:r>
            <a:r>
              <a:rPr lang="ru-RU" altLang="ru-RU" sz="1200">
                <a:solidFill>
                  <a:schemeClr val="tx1"/>
                </a:solidFill>
                <a:latin typeface="Tahoma" panose="020B0604030504040204" pitchFamily="34" charset="0"/>
              </a:rPr>
              <a:t> </a:t>
            </a:r>
          </a:p>
        </p:txBody>
      </p:sp>
      <p:sp>
        <p:nvSpPr>
          <p:cNvPr id="28683" name="Прямоугольник 3"/>
          <p:cNvSpPr>
            <a:spLocks noChangeArrowheads="1"/>
          </p:cNvSpPr>
          <p:nvPr/>
        </p:nvSpPr>
        <p:spPr bwMode="auto">
          <a:xfrm>
            <a:off x="2417763" y="3503613"/>
            <a:ext cx="6618287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solidFill>
                  <a:srgbClr val="C00000"/>
                </a:solidFill>
                <a:latin typeface="Arial" panose="020B0604020202020204" pitchFamily="34" charset="0"/>
              </a:rPr>
              <a:t>Метапредметным - </a:t>
            </a:r>
            <a:r>
              <a:rPr lang="ru-RU" altLang="ru-RU" sz="180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200" b="1">
                <a:solidFill>
                  <a:schemeClr val="tx1"/>
                </a:solidFill>
                <a:latin typeface="Tahoma" panose="020B0604030504040204" pitchFamily="34" charset="0"/>
              </a:rPr>
              <a:t>включающим освоенные обучающимися межпредметные понятия и универсальные учебные действия (регулятивные, познавательные, коммуникативные), способность их использования в учебной, познавательной и социальной практике, самостоятельность планирования и осуществления учебной деятельности и организации учебного сотрудничества с педагогами и сверстниками, построение индивидуальной образовательной траектории;</a:t>
            </a:r>
          </a:p>
        </p:txBody>
      </p:sp>
      <p:sp>
        <p:nvSpPr>
          <p:cNvPr id="28684" name="Прямоугольник 4"/>
          <p:cNvSpPr>
            <a:spLocks noChangeArrowheads="1"/>
          </p:cNvSpPr>
          <p:nvPr/>
        </p:nvSpPr>
        <p:spPr bwMode="auto">
          <a:xfrm>
            <a:off x="2316163" y="5327650"/>
            <a:ext cx="6597650" cy="164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solidFill>
                  <a:srgbClr val="C00000"/>
                </a:solidFill>
                <a:latin typeface="Arial" panose="020B0604020202020204" pitchFamily="34" charset="0"/>
              </a:rPr>
              <a:t>Предметным –</a:t>
            </a:r>
            <a:r>
              <a:rPr lang="ru-RU" altLang="ru-RU" sz="180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200" b="1">
                <a:solidFill>
                  <a:schemeClr val="tx1"/>
                </a:solidFill>
                <a:latin typeface="Tahoma" panose="020B0604030504040204" pitchFamily="34" charset="0"/>
              </a:rPr>
              <a:t>включающим освоенные обучающимися в ходе изучения учебного предмета </a:t>
            </a:r>
            <a:r>
              <a:rPr lang="ru-RU" altLang="ru-RU" sz="1200" b="1">
                <a:solidFill>
                  <a:schemeClr val="hlink"/>
                </a:solidFill>
                <a:latin typeface="Tahoma" panose="020B0604030504040204" pitchFamily="34" charset="0"/>
              </a:rPr>
              <a:t>умения,</a:t>
            </a:r>
            <a:r>
              <a:rPr lang="ru-RU" altLang="ru-RU" sz="1200" b="1">
                <a:solidFill>
                  <a:schemeClr val="tx1"/>
                </a:solidFill>
                <a:latin typeface="Tahoma" panose="020B0604030504040204" pitchFamily="34" charset="0"/>
              </a:rPr>
              <a:t> специфические для данной предметной области, </a:t>
            </a:r>
            <a:r>
              <a:rPr lang="ru-RU" altLang="ru-RU" sz="1200" b="1">
                <a:solidFill>
                  <a:schemeClr val="hlink"/>
                </a:solidFill>
                <a:latin typeface="Tahoma" panose="020B0604030504040204" pitchFamily="34" charset="0"/>
              </a:rPr>
              <a:t>виды деятельности</a:t>
            </a:r>
            <a:r>
              <a:rPr lang="ru-RU" altLang="ru-RU" sz="1200" b="1">
                <a:solidFill>
                  <a:schemeClr val="tx1"/>
                </a:solidFill>
                <a:latin typeface="Tahoma" panose="020B0604030504040204" pitchFamily="34" charset="0"/>
              </a:rPr>
              <a:t> по получению нового знания в рамках учебного предмета, его преобразованию и применению в учебных, учебно-проектных и социально-проектных ситуациях, формирование научного типа мышления, научных представлений о ключевых теориях, типах и видах отношений, владение научной терминологией, ключевыми понятиями, методами и приемами.</a:t>
            </a:r>
          </a:p>
        </p:txBody>
      </p:sp>
      <p:pic>
        <p:nvPicPr>
          <p:cNvPr id="28685" name="Picture 3" descr="C:\Users\Александра\Downloads\скачанные картинки\fgosn_0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" y="571500"/>
            <a:ext cx="1008063" cy="122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6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4048125"/>
            <a:ext cx="2068513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14400" y="26035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400" smtClean="0"/>
              <a:t>          </a:t>
            </a:r>
          </a:p>
        </p:txBody>
      </p:sp>
      <p:sp>
        <p:nvSpPr>
          <p:cNvPr id="30723" name="Объект 2"/>
          <p:cNvSpPr>
            <a:spLocks noGrp="1"/>
          </p:cNvSpPr>
          <p:nvPr>
            <p:ph idx="4294967295"/>
          </p:nvPr>
        </p:nvSpPr>
        <p:spPr>
          <a:xfrm>
            <a:off x="403225" y="2000250"/>
            <a:ext cx="8740775" cy="4643438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mtClean="0">
                <a:solidFill>
                  <a:srgbClr val="D60093"/>
                </a:solidFill>
                <a:latin typeface="Arial" panose="020B0604020202020204" pitchFamily="34" charset="0"/>
              </a:rPr>
              <a:t>Изменения в управленческой деятельности  </a:t>
            </a:r>
          </a:p>
          <a:p>
            <a:pPr eaLnBrk="1" hangingPunct="1"/>
            <a:r>
              <a:rPr lang="ru-RU" altLang="ru-RU" smtClean="0">
                <a:latin typeface="Arial" panose="020B0604020202020204" pitchFamily="34" charset="0"/>
              </a:rPr>
              <a:t>1. Образовательная программа ООО</a:t>
            </a:r>
          </a:p>
          <a:p>
            <a:pPr eaLnBrk="1" hangingPunct="1"/>
            <a:r>
              <a:rPr lang="ru-RU" altLang="ru-RU" smtClean="0">
                <a:latin typeface="Arial" panose="020B0604020202020204" pitchFamily="34" charset="0"/>
              </a:rPr>
              <a:t>2. Рабочая программа учителя.</a:t>
            </a:r>
          </a:p>
          <a:p>
            <a:pPr eaLnBrk="1" hangingPunct="1"/>
            <a:r>
              <a:rPr lang="ru-RU" altLang="ru-RU" smtClean="0">
                <a:latin typeface="Arial" panose="020B0604020202020204" pitchFamily="34" charset="0"/>
              </a:rPr>
              <a:t>3. Технологическая карта.</a:t>
            </a:r>
          </a:p>
          <a:p>
            <a:pPr eaLnBrk="1" hangingPunct="1"/>
            <a:r>
              <a:rPr lang="ru-RU" altLang="ru-RU" smtClean="0">
                <a:latin typeface="Arial" panose="020B0604020202020204" pitchFamily="34" charset="0"/>
              </a:rPr>
              <a:t>4. Новая система оценки качества образования (</a:t>
            </a:r>
            <a:r>
              <a:rPr lang="ru-RU" altLang="ru-RU" smtClean="0">
                <a:solidFill>
                  <a:srgbClr val="00B050"/>
                </a:solidFill>
                <a:latin typeface="Arial" panose="020B0604020202020204" pitchFamily="34" charset="0"/>
              </a:rPr>
              <a:t>ВСОКО</a:t>
            </a:r>
            <a:r>
              <a:rPr lang="ru-RU" altLang="ru-RU" smtClean="0">
                <a:latin typeface="Arial" panose="020B0604020202020204" pitchFamily="34" charset="0"/>
              </a:rPr>
              <a:t>)</a:t>
            </a:r>
          </a:p>
          <a:p>
            <a:pPr eaLnBrk="1" hangingPunct="1"/>
            <a:r>
              <a:rPr lang="ru-RU" altLang="ru-RU" smtClean="0">
                <a:latin typeface="Arial" panose="020B0604020202020204" pitchFamily="34" charset="0"/>
              </a:rPr>
              <a:t>5. Положения ( </a:t>
            </a:r>
            <a:r>
              <a:rPr lang="ru-RU" altLang="ru-RU" sz="2000" smtClean="0">
                <a:latin typeface="Arial" panose="020B0604020202020204" pitchFamily="34" charset="0"/>
              </a:rPr>
              <a:t>о внутренней системе оценки качества, о ведении электронного журнала, о промежуточной аттестации учащихся, о портфолио ученика и т.д.) </a:t>
            </a:r>
          </a:p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  <p:pic>
        <p:nvPicPr>
          <p:cNvPr id="30724" name="Picture 2" descr="Картинка 6 из 2099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" y="857250"/>
            <a:ext cx="252095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sz="quarter" idx="4294967295"/>
          </p:nvPr>
        </p:nvSpPr>
        <p:spPr>
          <a:xfrm>
            <a:off x="792163" y="500063"/>
            <a:ext cx="8351837" cy="4929187"/>
          </a:xfrm>
        </p:spPr>
        <p:txBody>
          <a:bodyPr>
            <a:normAutofit lnSpcReduction="10000"/>
          </a:bodyPr>
          <a:lstStyle/>
          <a:p>
            <a:pPr marL="228600" indent="-182563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"/>
              <a:defRPr/>
            </a:pPr>
            <a:endParaRPr lang="ru-RU" sz="2900" dirty="0" smtClean="0"/>
          </a:p>
          <a:p>
            <a:pPr marL="228600" indent="-182563" algn="ctr" eaLnBrk="1" fontAlgn="auto" hangingPunct="1">
              <a:lnSpc>
                <a:spcPct val="90000"/>
              </a:lnSpc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ru-RU" sz="2800" b="1" i="1" dirty="0" smtClean="0">
                <a:solidFill>
                  <a:srgbClr val="C00000"/>
                </a:solidFill>
              </a:rPr>
              <a:t>Положения</a:t>
            </a:r>
          </a:p>
          <a:p>
            <a:pPr marL="228600" indent="-182563" algn="just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2800" b="1" i="1" dirty="0" smtClean="0">
                <a:solidFill>
                  <a:srgbClr val="008000"/>
                </a:solidFill>
              </a:rPr>
              <a:t>Положение о календарно - тематического планирования (разработано и утверждено на педагогическом совете школы) </a:t>
            </a:r>
          </a:p>
          <a:p>
            <a:pPr marL="228600" indent="-182563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2800" b="1" i="1" dirty="0" smtClean="0">
                <a:solidFill>
                  <a:srgbClr val="008000"/>
                </a:solidFill>
              </a:rPr>
              <a:t>Положение о рабочей программе учителя</a:t>
            </a:r>
          </a:p>
          <a:p>
            <a:pPr marL="228600" indent="-182563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2800" b="1" i="1" dirty="0" smtClean="0">
                <a:solidFill>
                  <a:srgbClr val="008000"/>
                </a:solidFill>
              </a:rPr>
              <a:t> Положение о поурочном плане</a:t>
            </a:r>
          </a:p>
          <a:p>
            <a:pPr marL="228600" indent="-182563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2800" b="1" i="1" dirty="0" smtClean="0">
                <a:solidFill>
                  <a:srgbClr val="008000"/>
                </a:solidFill>
              </a:rPr>
              <a:t>Положение о технологической карте</a:t>
            </a:r>
          </a:p>
          <a:p>
            <a:pPr marL="228600" indent="-182563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2800" b="1" i="1" dirty="0" smtClean="0">
                <a:solidFill>
                  <a:srgbClr val="008000"/>
                </a:solidFill>
              </a:rPr>
              <a:t>Положение о внутреннем мониторинге</a:t>
            </a:r>
          </a:p>
          <a:p>
            <a:pPr marL="228600" indent="-182563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2800" b="1" i="1" dirty="0" smtClean="0">
                <a:solidFill>
                  <a:srgbClr val="008000"/>
                </a:solidFill>
              </a:rPr>
              <a:t>Положение о промежуточной аттестации</a:t>
            </a:r>
          </a:p>
          <a:p>
            <a:pPr marL="228600" indent="-182563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2800" b="1" i="1" dirty="0" smtClean="0">
                <a:solidFill>
                  <a:srgbClr val="008000"/>
                </a:solidFill>
              </a:rPr>
              <a:t>Положение о ведении электронного журнала</a:t>
            </a:r>
          </a:p>
          <a:p>
            <a:pPr marL="228600" indent="-182563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ru-RU" sz="2800" b="1" i="1" dirty="0" smtClean="0">
              <a:solidFill>
                <a:srgbClr val="008000"/>
              </a:solidFill>
            </a:endParaRPr>
          </a:p>
          <a:p>
            <a:pPr marL="228600" indent="-182563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ru-RU" sz="2800" b="1" i="1" dirty="0" smtClean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Прямоугольник 3"/>
          <p:cNvSpPr>
            <a:spLocks noChangeArrowheads="1"/>
          </p:cNvSpPr>
          <p:nvPr/>
        </p:nvSpPr>
        <p:spPr bwMode="auto">
          <a:xfrm>
            <a:off x="785813" y="1643063"/>
            <a:ext cx="7715250" cy="597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buFont typeface="Arial" charset="0"/>
              <a:buChar char="•"/>
              <a:defRPr/>
            </a:pPr>
            <a:r>
              <a:rPr lang="ru-RU" b="1" dirty="0">
                <a:solidFill>
                  <a:srgbClr val="262673"/>
                </a:solidFill>
              </a:rPr>
              <a:t> </a:t>
            </a:r>
          </a:p>
          <a:p>
            <a:pPr algn="ctr" eaLnBrk="1" hangingPunct="1">
              <a:defRPr/>
            </a:pPr>
            <a:r>
              <a:rPr lang="ru-RU" sz="2800" b="1" dirty="0">
                <a:solidFill>
                  <a:srgbClr val="C00000"/>
                </a:solidFill>
              </a:rPr>
              <a:t>Соответствие процедуре внешней диагностике:</a:t>
            </a:r>
          </a:p>
          <a:p>
            <a:pPr marL="514350" indent="-514350" algn="ctr" eaLnBrk="1" hangingPunct="1">
              <a:buFont typeface="+mj-lt"/>
              <a:buAutoNum type="arabicPeriod"/>
              <a:defRPr/>
            </a:pPr>
            <a:r>
              <a:rPr lang="ru-RU" sz="2800" b="1" dirty="0">
                <a:solidFill>
                  <a:srgbClr val="262673"/>
                </a:solidFill>
              </a:rPr>
              <a:t>Соответствие </a:t>
            </a:r>
            <a:r>
              <a:rPr lang="ru-RU" sz="2800" b="1" dirty="0">
                <a:solidFill>
                  <a:srgbClr val="000099"/>
                </a:solidFill>
              </a:rPr>
              <a:t>содержания</a:t>
            </a:r>
            <a:r>
              <a:rPr lang="ru-RU" sz="2800" b="1" dirty="0">
                <a:solidFill>
                  <a:srgbClr val="262673"/>
                </a:solidFill>
              </a:rPr>
              <a:t> </a:t>
            </a:r>
            <a:r>
              <a:rPr lang="ru-RU" sz="2800" b="1" dirty="0">
                <a:solidFill>
                  <a:srgbClr val="000099"/>
                </a:solidFill>
              </a:rPr>
              <a:t>диагностической работы стандарту образования и кодификаторам ФИПИ</a:t>
            </a:r>
            <a:r>
              <a:rPr lang="ru-RU" sz="2800" b="1" dirty="0">
                <a:solidFill>
                  <a:srgbClr val="262673"/>
                </a:solidFill>
              </a:rPr>
              <a:t>;</a:t>
            </a:r>
          </a:p>
          <a:p>
            <a:pPr marL="514350" indent="-514350" algn="ctr" eaLnBrk="1" hangingPunct="1">
              <a:defRPr/>
            </a:pPr>
            <a:r>
              <a:rPr lang="ru-RU" sz="2800" b="1" dirty="0">
                <a:solidFill>
                  <a:srgbClr val="000099"/>
                </a:solidFill>
              </a:rPr>
              <a:t>2. Применение стандартизированных материалов;</a:t>
            </a:r>
          </a:p>
          <a:p>
            <a:pPr algn="ctr" eaLnBrk="1" hangingPunct="1">
              <a:defRPr/>
            </a:pPr>
            <a:r>
              <a:rPr lang="ru-RU" sz="2800" b="1" dirty="0">
                <a:solidFill>
                  <a:srgbClr val="000099"/>
                </a:solidFill>
              </a:rPr>
              <a:t>3.Присутствие независимых наблюдателей.</a:t>
            </a:r>
          </a:p>
          <a:p>
            <a:pPr algn="ctr" eaLnBrk="1" hangingPunct="1">
              <a:defRPr/>
            </a:pPr>
            <a:r>
              <a:rPr lang="ru-RU" sz="2800" b="1" dirty="0">
                <a:solidFill>
                  <a:srgbClr val="000099"/>
                </a:solidFill>
              </a:rPr>
              <a:t>4. Оформление протокола проведения</a:t>
            </a:r>
          </a:p>
          <a:p>
            <a:pPr algn="ctr" eaLnBrk="1" hangingPunct="1">
              <a:buFont typeface="Arial" charset="0"/>
              <a:buChar char="•"/>
              <a:defRPr/>
            </a:pPr>
            <a:endParaRPr lang="ru-RU" sz="2800" b="1" dirty="0">
              <a:solidFill>
                <a:srgbClr val="000099"/>
              </a:solidFill>
            </a:endParaRPr>
          </a:p>
          <a:p>
            <a:pPr algn="ctr" eaLnBrk="1" hangingPunct="1">
              <a:buFont typeface="Arial" charset="0"/>
              <a:buChar char="•"/>
              <a:defRPr/>
            </a:pPr>
            <a:r>
              <a:rPr lang="ru-RU" sz="2800" b="1" dirty="0">
                <a:solidFill>
                  <a:srgbClr val="000099"/>
                </a:solidFill>
              </a:rPr>
              <a:t>.</a:t>
            </a:r>
          </a:p>
        </p:txBody>
      </p:sp>
      <p:sp>
        <p:nvSpPr>
          <p:cNvPr id="34819" name="Прямоугольник 4"/>
          <p:cNvSpPr>
            <a:spLocks noChangeArrowheads="1"/>
          </p:cNvSpPr>
          <p:nvPr/>
        </p:nvSpPr>
        <p:spPr bwMode="auto">
          <a:xfrm>
            <a:off x="500063" y="642938"/>
            <a:ext cx="7358062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b="1">
                <a:solidFill>
                  <a:srgbClr val="008000"/>
                </a:solidFill>
                <a:latin typeface="Verdana" panose="020B0604030504040204" pitchFamily="34" charset="0"/>
              </a:rPr>
              <a:t>Принципы внешнего и внутреннего мониторинга:</a:t>
            </a:r>
            <a:endParaRPr lang="ru-RU" altLang="ru-RU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109538" y="115888"/>
            <a:ext cx="8924925" cy="66262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669925" y="342900"/>
            <a:ext cx="7769225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1152" tIns="40576" rIns="81152" bIns="40576">
            <a:spAutoFit/>
          </a:bodyPr>
          <a:lstStyle>
            <a:lvl1pPr defTabSz="841375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defTabSz="841375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defTabSz="841375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defTabSz="841375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defTabSz="841375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defTabSz="8413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defTabSz="8413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defTabSz="8413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defTabSz="8413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500" b="1">
                <a:solidFill>
                  <a:srgbClr val="0000FF"/>
                </a:solidFill>
                <a:latin typeface="Arial" panose="020B0604020202020204" pitchFamily="34" charset="0"/>
              </a:rPr>
              <a:t>ГОРОДСКАЯ ЭКСПЕРИМЕНТАЛЬНАЯ ПЛОЩАДКА</a:t>
            </a:r>
            <a:r>
              <a:rPr lang="ru-RU" altLang="ru-RU" sz="2100" b="1">
                <a:solidFill>
                  <a:srgbClr val="0000FF"/>
                </a:solidFill>
                <a:latin typeface="Arial" panose="020B0604020202020204" pitchFamily="34" charset="0"/>
              </a:rPr>
              <a:t>: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100" b="1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200" b="1">
                <a:solidFill>
                  <a:srgbClr val="0000FF"/>
                </a:solidFill>
                <a:latin typeface="Arial" panose="020B0604020202020204" pitchFamily="34" charset="0"/>
              </a:rPr>
              <a:t>«Формирование модели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200" b="1">
                <a:solidFill>
                  <a:srgbClr val="0000FF"/>
                </a:solidFill>
                <a:latin typeface="Arial" panose="020B0604020202020204" pitchFamily="34" charset="0"/>
              </a:rPr>
              <a:t>оценки качества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200" b="1">
                <a:solidFill>
                  <a:srgbClr val="0000FF"/>
                </a:solidFill>
                <a:latin typeface="Arial" panose="020B0604020202020204" pitchFamily="34" charset="0"/>
              </a:rPr>
              <a:t>общего образования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200" b="1">
                <a:solidFill>
                  <a:srgbClr val="0000FF"/>
                </a:solidFill>
                <a:latin typeface="Arial" panose="020B0604020202020204" pitchFamily="34" charset="0"/>
              </a:rPr>
              <a:t>в городе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200" b="1">
                <a:solidFill>
                  <a:srgbClr val="0000FF"/>
                </a:solidFill>
                <a:latin typeface="Arial" panose="020B0604020202020204" pitchFamily="34" charset="0"/>
              </a:rPr>
              <a:t>Москве»</a:t>
            </a:r>
          </a:p>
        </p:txBody>
      </p:sp>
      <p:pic>
        <p:nvPicPr>
          <p:cNvPr id="11268" name="Picture 4" descr="юз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1096963"/>
            <a:ext cx="1158875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AutoShape 5"/>
          <p:cNvSpPr>
            <a:spLocks noChangeArrowheads="1"/>
          </p:cNvSpPr>
          <p:nvPr/>
        </p:nvSpPr>
        <p:spPr bwMode="auto">
          <a:xfrm>
            <a:off x="1584325" y="1441450"/>
            <a:ext cx="1158875" cy="549275"/>
          </a:xfrm>
          <a:prstGeom prst="foldedCorner">
            <a:avLst>
              <a:gd name="adj" fmla="val 19579"/>
            </a:avLst>
          </a:prstGeom>
          <a:solidFill>
            <a:srgbClr val="ECF8FE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lIns="81152" tIns="40576" rIns="81152" bIns="40576" anchor="ctr"/>
          <a:lstStyle>
            <a:lvl1pPr defTabSz="841375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defTabSz="841375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defTabSz="841375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defTabSz="841375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defTabSz="841375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defTabSz="8413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defTabSz="8413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defTabSz="8413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defTabSz="8413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500" b="1">
                <a:solidFill>
                  <a:schemeClr val="tx1"/>
                </a:solidFill>
                <a:latin typeface="Arial" panose="020B0604020202020204" pitchFamily="34" charset="0"/>
              </a:rPr>
              <a:t>63 ОУ </a:t>
            </a:r>
          </a:p>
        </p:txBody>
      </p:sp>
      <p:pic>
        <p:nvPicPr>
          <p:cNvPr id="11270" name="Picture 6" descr="ю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125" y="2332038"/>
            <a:ext cx="133985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AutoShape 7"/>
          <p:cNvSpPr>
            <a:spLocks noChangeArrowheads="1"/>
          </p:cNvSpPr>
          <p:nvPr/>
        </p:nvSpPr>
        <p:spPr bwMode="auto">
          <a:xfrm>
            <a:off x="1828800" y="2536825"/>
            <a:ext cx="1158875" cy="550863"/>
          </a:xfrm>
          <a:prstGeom prst="foldedCorner">
            <a:avLst>
              <a:gd name="adj" fmla="val 19579"/>
            </a:avLst>
          </a:prstGeom>
          <a:solidFill>
            <a:srgbClr val="ECF8FE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lIns="81152" tIns="40576" rIns="81152" bIns="40576" anchor="ctr"/>
          <a:lstStyle>
            <a:lvl1pPr defTabSz="841375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defTabSz="841375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defTabSz="841375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defTabSz="841375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defTabSz="841375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defTabSz="8413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defTabSz="8413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defTabSz="8413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defTabSz="8413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500" b="1">
                <a:solidFill>
                  <a:schemeClr val="tx1"/>
                </a:solidFill>
                <a:latin typeface="Arial" panose="020B0604020202020204" pitchFamily="34" charset="0"/>
              </a:rPr>
              <a:t>28 ОУ </a:t>
            </a:r>
          </a:p>
        </p:txBody>
      </p:sp>
      <p:pic>
        <p:nvPicPr>
          <p:cNvPr id="11272" name="Picture 8" descr="во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7688" y="3567113"/>
            <a:ext cx="1401762" cy="101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3" name="AutoShape 9"/>
          <p:cNvSpPr>
            <a:spLocks noChangeArrowheads="1"/>
          </p:cNvSpPr>
          <p:nvPr/>
        </p:nvSpPr>
        <p:spPr bwMode="auto">
          <a:xfrm>
            <a:off x="2071688" y="3702050"/>
            <a:ext cx="1158875" cy="550863"/>
          </a:xfrm>
          <a:prstGeom prst="foldedCorner">
            <a:avLst>
              <a:gd name="adj" fmla="val 19579"/>
            </a:avLst>
          </a:prstGeom>
          <a:solidFill>
            <a:srgbClr val="ECF8FE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lIns="81152" tIns="40576" rIns="81152" bIns="40576" anchor="ctr"/>
          <a:lstStyle>
            <a:lvl1pPr defTabSz="841375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defTabSz="841375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defTabSz="841375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defTabSz="841375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defTabSz="841375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defTabSz="8413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defTabSz="8413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defTabSz="8413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defTabSz="8413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500" b="1">
                <a:solidFill>
                  <a:schemeClr val="tx1"/>
                </a:solidFill>
                <a:latin typeface="Arial" panose="020B0604020202020204" pitchFamily="34" charset="0"/>
              </a:rPr>
              <a:t>23 ОУ </a:t>
            </a:r>
          </a:p>
        </p:txBody>
      </p:sp>
      <p:pic>
        <p:nvPicPr>
          <p:cNvPr id="11274" name="Picture 10" descr="цо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8875" y="4594225"/>
            <a:ext cx="1096963" cy="118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5" name="AutoShape 11"/>
          <p:cNvSpPr>
            <a:spLocks noChangeArrowheads="1"/>
          </p:cNvSpPr>
          <p:nvPr/>
        </p:nvSpPr>
        <p:spPr bwMode="auto">
          <a:xfrm>
            <a:off x="2316163" y="4732338"/>
            <a:ext cx="1158875" cy="550862"/>
          </a:xfrm>
          <a:prstGeom prst="foldedCorner">
            <a:avLst>
              <a:gd name="adj" fmla="val 19579"/>
            </a:avLst>
          </a:prstGeom>
          <a:solidFill>
            <a:srgbClr val="ECF8FE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lIns="81152" tIns="40576" rIns="81152" bIns="40576" anchor="ctr"/>
          <a:lstStyle>
            <a:lvl1pPr defTabSz="841375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defTabSz="841375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defTabSz="841375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defTabSz="841375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defTabSz="841375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defTabSz="8413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defTabSz="8413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defTabSz="8413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defTabSz="8413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500" b="1">
                <a:solidFill>
                  <a:schemeClr val="tx1"/>
                </a:solidFill>
                <a:latin typeface="Arial" panose="020B0604020202020204" pitchFamily="34" charset="0"/>
              </a:rPr>
              <a:t>11 ОУ </a:t>
            </a:r>
          </a:p>
        </p:txBody>
      </p:sp>
      <p:pic>
        <p:nvPicPr>
          <p:cNvPr id="11276" name="Picture 12" descr="зо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2800" y="5349875"/>
            <a:ext cx="1236663" cy="117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7" name="AutoShape 13"/>
          <p:cNvSpPr>
            <a:spLocks noChangeArrowheads="1"/>
          </p:cNvSpPr>
          <p:nvPr/>
        </p:nvSpPr>
        <p:spPr bwMode="auto">
          <a:xfrm flipH="1">
            <a:off x="2193925" y="5762625"/>
            <a:ext cx="1100138" cy="549275"/>
          </a:xfrm>
          <a:prstGeom prst="foldedCorner">
            <a:avLst>
              <a:gd name="adj" fmla="val 19579"/>
            </a:avLst>
          </a:prstGeom>
          <a:solidFill>
            <a:srgbClr val="ECF8FE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lIns="81152" tIns="40576" rIns="81152" bIns="40576" anchor="ctr"/>
          <a:lstStyle>
            <a:lvl1pPr defTabSz="841375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defTabSz="841375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defTabSz="841375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defTabSz="841375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defTabSz="841375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defTabSz="8413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defTabSz="8413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defTabSz="8413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defTabSz="8413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500" b="1">
                <a:solidFill>
                  <a:schemeClr val="tx1"/>
                </a:solidFill>
                <a:latin typeface="Arial" panose="020B0604020202020204" pitchFamily="34" charset="0"/>
              </a:rPr>
              <a:t>6 ОУ </a:t>
            </a:r>
          </a:p>
        </p:txBody>
      </p:sp>
      <p:pic>
        <p:nvPicPr>
          <p:cNvPr id="11278" name="Picture 14" descr="со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2238" y="1028700"/>
            <a:ext cx="1085850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9" name="AutoShape 15"/>
          <p:cNvSpPr>
            <a:spLocks noChangeArrowheads="1"/>
          </p:cNvSpPr>
          <p:nvPr/>
        </p:nvSpPr>
        <p:spPr bwMode="auto">
          <a:xfrm flipH="1">
            <a:off x="6461125" y="1441450"/>
            <a:ext cx="1100138" cy="549275"/>
          </a:xfrm>
          <a:prstGeom prst="foldedCorner">
            <a:avLst>
              <a:gd name="adj" fmla="val 19579"/>
            </a:avLst>
          </a:prstGeom>
          <a:solidFill>
            <a:srgbClr val="ECF8FE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lIns="81152" tIns="40576" rIns="81152" bIns="40576" anchor="ctr"/>
          <a:lstStyle>
            <a:lvl1pPr defTabSz="841375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defTabSz="841375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defTabSz="841375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defTabSz="841375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defTabSz="841375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defTabSz="8413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defTabSz="8413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defTabSz="8413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defTabSz="8413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500" b="1">
                <a:solidFill>
                  <a:schemeClr val="tx1"/>
                </a:solidFill>
                <a:latin typeface="Arial" panose="020B0604020202020204" pitchFamily="34" charset="0"/>
              </a:rPr>
              <a:t>7 ОУ </a:t>
            </a:r>
          </a:p>
        </p:txBody>
      </p:sp>
      <p:pic>
        <p:nvPicPr>
          <p:cNvPr id="11280" name="Picture 16" descr="сво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37438" y="2332038"/>
            <a:ext cx="1157287" cy="111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1" name="AutoShape 17"/>
          <p:cNvSpPr>
            <a:spLocks noChangeArrowheads="1"/>
          </p:cNvSpPr>
          <p:nvPr/>
        </p:nvSpPr>
        <p:spPr bwMode="auto">
          <a:xfrm flipH="1">
            <a:off x="6156325" y="2468563"/>
            <a:ext cx="1100138" cy="550862"/>
          </a:xfrm>
          <a:prstGeom prst="foldedCorner">
            <a:avLst>
              <a:gd name="adj" fmla="val 19579"/>
            </a:avLst>
          </a:prstGeom>
          <a:solidFill>
            <a:srgbClr val="ECF8FE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lIns="81152" tIns="40576" rIns="81152" bIns="40576" anchor="ctr"/>
          <a:lstStyle>
            <a:lvl1pPr defTabSz="841375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defTabSz="841375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defTabSz="841375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defTabSz="841375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defTabSz="841375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defTabSz="8413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defTabSz="8413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defTabSz="8413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defTabSz="8413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500" b="1">
                <a:solidFill>
                  <a:schemeClr val="tx1"/>
                </a:solidFill>
                <a:latin typeface="Arial" panose="020B0604020202020204" pitchFamily="34" charset="0"/>
              </a:rPr>
              <a:t>5 ОУ </a:t>
            </a:r>
          </a:p>
        </p:txBody>
      </p:sp>
      <p:pic>
        <p:nvPicPr>
          <p:cNvPr id="11282" name="Picture 18" descr="сзо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5200" y="3497263"/>
            <a:ext cx="912813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3" name="AutoShape 19"/>
          <p:cNvSpPr>
            <a:spLocks noChangeArrowheads="1"/>
          </p:cNvSpPr>
          <p:nvPr/>
        </p:nvSpPr>
        <p:spPr bwMode="auto">
          <a:xfrm flipH="1">
            <a:off x="5973763" y="3702050"/>
            <a:ext cx="1098550" cy="550863"/>
          </a:xfrm>
          <a:prstGeom prst="foldedCorner">
            <a:avLst>
              <a:gd name="adj" fmla="val 19579"/>
            </a:avLst>
          </a:prstGeom>
          <a:solidFill>
            <a:srgbClr val="ECF8FE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lIns="81152" tIns="40576" rIns="81152" bIns="40576" anchor="ctr"/>
          <a:lstStyle>
            <a:lvl1pPr defTabSz="841375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defTabSz="841375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defTabSz="841375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defTabSz="841375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defTabSz="841375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defTabSz="8413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defTabSz="8413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defTabSz="8413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defTabSz="8413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500" b="1">
                <a:solidFill>
                  <a:schemeClr val="tx1"/>
                </a:solidFill>
                <a:latin typeface="Arial" panose="020B0604020202020204" pitchFamily="34" charset="0"/>
              </a:rPr>
              <a:t>2 ОУ </a:t>
            </a:r>
          </a:p>
        </p:txBody>
      </p:sp>
      <p:pic>
        <p:nvPicPr>
          <p:cNvPr id="11284" name="Picture 20" descr="юво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0400" y="4594225"/>
            <a:ext cx="1095375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5" name="AutoShape 21"/>
          <p:cNvSpPr>
            <a:spLocks noChangeArrowheads="1"/>
          </p:cNvSpPr>
          <p:nvPr/>
        </p:nvSpPr>
        <p:spPr bwMode="auto">
          <a:xfrm flipH="1">
            <a:off x="5791200" y="4732338"/>
            <a:ext cx="1098550" cy="550862"/>
          </a:xfrm>
          <a:prstGeom prst="foldedCorner">
            <a:avLst>
              <a:gd name="adj" fmla="val 19579"/>
            </a:avLst>
          </a:prstGeom>
          <a:solidFill>
            <a:srgbClr val="ECF8FE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lIns="81152" tIns="40576" rIns="81152" bIns="40576" anchor="ctr"/>
          <a:lstStyle>
            <a:lvl1pPr defTabSz="841375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defTabSz="841375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defTabSz="841375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defTabSz="841375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defTabSz="841375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defTabSz="8413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defTabSz="8413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defTabSz="8413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defTabSz="8413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500" b="1">
                <a:solidFill>
                  <a:schemeClr val="tx1"/>
                </a:solidFill>
                <a:latin typeface="Arial" panose="020B0604020202020204" pitchFamily="34" charset="0"/>
              </a:rPr>
              <a:t>2 ОУ </a:t>
            </a:r>
          </a:p>
        </p:txBody>
      </p:sp>
      <p:pic>
        <p:nvPicPr>
          <p:cNvPr id="11286" name="Picture 22" descr="зеленоград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94238" y="5362575"/>
            <a:ext cx="1219200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7" name="AutoShape 23"/>
          <p:cNvSpPr>
            <a:spLocks noChangeArrowheads="1"/>
          </p:cNvSpPr>
          <p:nvPr/>
        </p:nvSpPr>
        <p:spPr bwMode="auto">
          <a:xfrm>
            <a:off x="5973763" y="5692775"/>
            <a:ext cx="1096962" cy="549275"/>
          </a:xfrm>
          <a:prstGeom prst="foldedCorner">
            <a:avLst>
              <a:gd name="adj" fmla="val 19579"/>
            </a:avLst>
          </a:prstGeom>
          <a:solidFill>
            <a:srgbClr val="ECF8FE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lIns="81152" tIns="40576" rIns="81152" bIns="40576" anchor="ctr"/>
          <a:lstStyle>
            <a:lvl1pPr defTabSz="841375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defTabSz="841375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defTabSz="841375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defTabSz="841375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defTabSz="841375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defTabSz="8413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defTabSz="8413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defTabSz="8413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defTabSz="8413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500" b="1">
                <a:solidFill>
                  <a:schemeClr val="tx1"/>
                </a:solidFill>
                <a:latin typeface="Arial" panose="020B0604020202020204" pitchFamily="34" charset="0"/>
              </a:rPr>
              <a:t>1 ОУ </a:t>
            </a:r>
          </a:p>
        </p:txBody>
      </p:sp>
      <p:pic>
        <p:nvPicPr>
          <p:cNvPr id="11288" name="Picture 24" descr="log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7925" y="3086100"/>
            <a:ext cx="1524000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3789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3789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14313"/>
            <a:ext cx="9158288" cy="635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3891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389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06375"/>
            <a:ext cx="9144000" cy="650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65175"/>
            <a:ext cx="9144000" cy="568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Прямоугольник 2"/>
          <p:cNvSpPr>
            <a:spLocks noChangeArrowheads="1"/>
          </p:cNvSpPr>
          <p:nvPr/>
        </p:nvSpPr>
        <p:spPr bwMode="auto">
          <a:xfrm>
            <a:off x="2551113" y="188913"/>
            <a:ext cx="40417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rgbClr val="008000"/>
                </a:solidFill>
                <a:latin typeface="Tahoma" panose="020B0604030504040204" pitchFamily="34" charset="0"/>
              </a:rPr>
              <a:t>Добавление КЭС и КПУ</a:t>
            </a:r>
            <a:endParaRPr lang="ru-RU" altLang="ru-RU" sz="180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1412875"/>
            <a:ext cx="8893175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Прямоугольник 2"/>
          <p:cNvSpPr>
            <a:spLocks noChangeArrowheads="1"/>
          </p:cNvSpPr>
          <p:nvPr/>
        </p:nvSpPr>
        <p:spPr bwMode="auto">
          <a:xfrm>
            <a:off x="2551113" y="476250"/>
            <a:ext cx="51895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rgbClr val="008000"/>
                </a:solidFill>
                <a:latin typeface="Tahoma" panose="020B0604030504040204" pitchFamily="34" charset="0"/>
              </a:rPr>
              <a:t>Формирование контрольной работы в КТП</a:t>
            </a:r>
            <a:endParaRPr lang="ru-RU" altLang="ru-RU" sz="180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71500"/>
            <a:ext cx="9144000" cy="628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9063" y="109538"/>
            <a:ext cx="4511675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2400" dirty="0">
                <a:solidFill>
                  <a:srgbClr val="008000"/>
                </a:solidFill>
                <a:latin typeface="+mj-lt"/>
              </a:rPr>
              <a:t>Внешняя диагностика (МЦКО)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1196975"/>
            <a:ext cx="8964612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Прямоугольник 2"/>
          <p:cNvSpPr>
            <a:spLocks noChangeArrowheads="1"/>
          </p:cNvSpPr>
          <p:nvPr/>
        </p:nvSpPr>
        <p:spPr bwMode="auto">
          <a:xfrm>
            <a:off x="2627313" y="404813"/>
            <a:ext cx="50403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solidFill>
                  <a:srgbClr val="008000"/>
                </a:solidFill>
                <a:latin typeface="Tahoma" panose="020B0604030504040204" pitchFamily="34" charset="0"/>
              </a:rPr>
              <a:t>Спецификация  контрольной работы в  школе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1196975"/>
            <a:ext cx="9072562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4313" y="357188"/>
            <a:ext cx="7958137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rgbClr val="008000"/>
                </a:solidFill>
                <a:latin typeface="+mj-lt"/>
              </a:rPr>
              <a:t>Программа анализа</a:t>
            </a:r>
          </a:p>
          <a:p>
            <a:pPr eaLnBrk="1" hangingPunct="1">
              <a:defRPr/>
            </a:pPr>
            <a:r>
              <a:rPr lang="ru-RU" sz="2400" b="1" dirty="0">
                <a:solidFill>
                  <a:srgbClr val="008000"/>
                </a:solidFill>
                <a:latin typeface="+mj-lt"/>
              </a:rPr>
              <a:t>                             контрольных работ (общий вид)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92150"/>
            <a:ext cx="9072563" cy="609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4313" y="214313"/>
            <a:ext cx="673417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400" b="1" dirty="0">
                <a:solidFill>
                  <a:srgbClr val="008000"/>
                </a:solidFill>
                <a:latin typeface="+mj-lt"/>
              </a:rPr>
              <a:t>Протокол анализа  контрольной работы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700213"/>
            <a:ext cx="914400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Прямоугольник 2"/>
          <p:cNvSpPr>
            <a:spLocks noChangeArrowheads="1"/>
          </p:cNvSpPr>
          <p:nvPr/>
        </p:nvSpPr>
        <p:spPr bwMode="auto">
          <a:xfrm>
            <a:off x="1116013" y="549275"/>
            <a:ext cx="71278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solidFill>
                  <a:srgbClr val="008000"/>
                </a:solidFill>
                <a:latin typeface="Tahoma" panose="020B0604030504040204" pitchFamily="34" charset="0"/>
              </a:rPr>
              <a:t>6.Формирование отчетов: % выполнения, сравнение с ожидаемым результатом (предметным ИРО), выявление объективности оценивания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628775"/>
            <a:ext cx="9144000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Прямоугольник 2"/>
          <p:cNvSpPr>
            <a:spLocks noChangeArrowheads="1"/>
          </p:cNvSpPr>
          <p:nvPr/>
        </p:nvSpPr>
        <p:spPr bwMode="auto">
          <a:xfrm>
            <a:off x="2286000" y="476250"/>
            <a:ext cx="49498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solidFill>
                  <a:srgbClr val="008000"/>
                </a:solidFill>
                <a:latin typeface="Tahoma" panose="020B0604030504040204" pitchFamily="34" charset="0"/>
              </a:rPr>
              <a:t>8.Формирование протокола анализа (текст)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857750"/>
            <a:ext cx="8572500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Прямоугольник 2"/>
          <p:cNvSpPr>
            <a:spLocks noChangeArrowheads="1"/>
          </p:cNvSpPr>
          <p:nvPr/>
        </p:nvSpPr>
        <p:spPr bwMode="auto">
          <a:xfrm>
            <a:off x="2343150" y="428625"/>
            <a:ext cx="44577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solidFill>
                  <a:srgbClr val="008000"/>
                </a:solidFill>
                <a:latin typeface="Verdana" panose="020B0604030504040204" pitchFamily="34" charset="0"/>
              </a:rPr>
              <a:t>Приказ Департамента образования города Москвы</a:t>
            </a:r>
            <a:endParaRPr lang="ru-RU" altLang="ru-RU" sz="180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3571875"/>
            <a:ext cx="8358187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8" y="1214438"/>
            <a:ext cx="7715250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1628775"/>
            <a:ext cx="8642350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Прямоугольник 2"/>
          <p:cNvSpPr>
            <a:spLocks noChangeArrowheads="1"/>
          </p:cNvSpPr>
          <p:nvPr/>
        </p:nvSpPr>
        <p:spPr bwMode="auto">
          <a:xfrm>
            <a:off x="2286000" y="333375"/>
            <a:ext cx="4572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solidFill>
                  <a:srgbClr val="008000"/>
                </a:solidFill>
                <a:latin typeface="Tahoma" panose="020B0604030504040204" pitchFamily="34" charset="0"/>
              </a:rPr>
              <a:t>9. Формирование графика в сравнении с нормативно заданным показателем 60% (базовый уровень)</a:t>
            </a:r>
            <a:endParaRPr lang="ru-RU" altLang="ru-RU" sz="1800" b="1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700213"/>
            <a:ext cx="9144000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Прямоугольник 2"/>
          <p:cNvSpPr>
            <a:spLocks noChangeArrowheads="1"/>
          </p:cNvSpPr>
          <p:nvPr/>
        </p:nvSpPr>
        <p:spPr bwMode="auto">
          <a:xfrm>
            <a:off x="1258888" y="476250"/>
            <a:ext cx="66976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rgbClr val="008000"/>
                </a:solidFill>
                <a:latin typeface="Tahoma" panose="020B0604030504040204" pitchFamily="34" charset="0"/>
              </a:rPr>
              <a:t> </a:t>
            </a:r>
            <a:r>
              <a:rPr lang="ru-RU" altLang="ru-RU" sz="1800" b="1">
                <a:solidFill>
                  <a:srgbClr val="008000"/>
                </a:solidFill>
                <a:latin typeface="Tahoma" panose="020B0604030504040204" pitchFamily="34" charset="0"/>
              </a:rPr>
              <a:t>11.Формирование отчетов: выделение неосвоенных элементов</a:t>
            </a:r>
            <a:endParaRPr lang="ru-RU" altLang="ru-RU" sz="1800" b="1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2133600"/>
            <a:ext cx="8964612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Прямоугольник 2"/>
          <p:cNvSpPr>
            <a:spLocks noChangeArrowheads="1"/>
          </p:cNvSpPr>
          <p:nvPr/>
        </p:nvSpPr>
        <p:spPr bwMode="auto">
          <a:xfrm>
            <a:off x="1116013" y="333375"/>
            <a:ext cx="72009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rgbClr val="008000"/>
                </a:solidFill>
                <a:latin typeface="Tahoma" panose="020B0604030504040204" pitchFamily="34" charset="0"/>
              </a:rPr>
              <a:t>Формирование рекомендаций (автоматически): провести индивидуальную работу с …, повторить …</a:t>
            </a:r>
            <a:endParaRPr lang="ru-RU" altLang="ru-RU" sz="180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"/>
          <p:cNvSpPr>
            <a:spLocks noChangeArrowheads="1"/>
          </p:cNvSpPr>
          <p:nvPr/>
        </p:nvSpPr>
        <p:spPr bwMode="auto">
          <a:xfrm>
            <a:off x="468313" y="936625"/>
            <a:ext cx="7127875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Char char="•"/>
            </a:pPr>
            <a:r>
              <a:rPr lang="ru-RU" altLang="ru-RU" sz="2400">
                <a:solidFill>
                  <a:schemeClr val="tx1"/>
                </a:solidFill>
                <a:cs typeface="Times New Roman" panose="02020603050405020304" pitchFamily="18" charset="0"/>
              </a:rPr>
              <a:t>Диагностика </a:t>
            </a:r>
            <a:r>
              <a:rPr lang="ru-RU" altLang="ru-RU" sz="2400">
                <a:solidFill>
                  <a:srgbClr val="008000"/>
                </a:solidFill>
                <a:cs typeface="Times New Roman" panose="02020603050405020304" pitchFamily="18" charset="0"/>
              </a:rPr>
              <a:t>ожидаемых</a:t>
            </a:r>
            <a:r>
              <a:rPr lang="ru-RU" altLang="ru-RU" sz="2400">
                <a:solidFill>
                  <a:schemeClr val="tx1"/>
                </a:solidFill>
                <a:cs typeface="Times New Roman" panose="02020603050405020304" pitchFamily="18" charset="0"/>
              </a:rPr>
              <a:t> результатов обучения.</a:t>
            </a:r>
            <a:endParaRPr lang="ru-RU" altLang="ru-RU" sz="240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Char char="•"/>
            </a:pPr>
            <a:r>
              <a:rPr lang="ru-RU" altLang="ru-RU" sz="2400">
                <a:solidFill>
                  <a:schemeClr val="tx1"/>
                </a:solidFill>
                <a:cs typeface="Times New Roman" panose="02020603050405020304" pitchFamily="18" charset="0"/>
              </a:rPr>
              <a:t>Проверка </a:t>
            </a:r>
            <a:r>
              <a:rPr lang="ru-RU" altLang="ru-RU" sz="2400">
                <a:solidFill>
                  <a:srgbClr val="008000"/>
                </a:solidFill>
                <a:cs typeface="Times New Roman" panose="02020603050405020304" pitchFamily="18" charset="0"/>
              </a:rPr>
              <a:t>объективности</a:t>
            </a:r>
            <a:r>
              <a:rPr lang="ru-RU" altLang="ru-RU" sz="2400">
                <a:solidFill>
                  <a:schemeClr val="tx1"/>
                </a:solidFill>
                <a:cs typeface="Times New Roman" panose="02020603050405020304" pitchFamily="18" charset="0"/>
              </a:rPr>
              <a:t> оценивания.</a:t>
            </a:r>
            <a:endParaRPr lang="ru-RU" altLang="ru-RU" sz="240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Char char="•"/>
            </a:pPr>
            <a:r>
              <a:rPr lang="ru-RU" altLang="ru-RU" sz="2400">
                <a:solidFill>
                  <a:schemeClr val="tx1"/>
                </a:solidFill>
                <a:cs typeface="Times New Roman" panose="02020603050405020304" pitchFamily="18" charset="0"/>
              </a:rPr>
              <a:t>Выявление </a:t>
            </a:r>
            <a:r>
              <a:rPr lang="ru-RU" altLang="ru-RU" sz="2400">
                <a:solidFill>
                  <a:srgbClr val="008000"/>
                </a:solidFill>
                <a:cs typeface="Times New Roman" panose="02020603050405020304" pitchFamily="18" charset="0"/>
              </a:rPr>
              <a:t>неосвоенных</a:t>
            </a:r>
            <a:r>
              <a:rPr lang="ru-RU" altLang="ru-RU" sz="2400">
                <a:solidFill>
                  <a:schemeClr val="tx1"/>
                </a:solidFill>
                <a:cs typeface="Times New Roman" panose="02020603050405020304" pitchFamily="18" charset="0"/>
              </a:rPr>
              <a:t> элементов содержания.</a:t>
            </a:r>
            <a:endParaRPr lang="ru-RU" altLang="ru-RU" sz="240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Char char="•"/>
            </a:pPr>
            <a:r>
              <a:rPr lang="ru-RU" altLang="ru-RU" sz="2400">
                <a:solidFill>
                  <a:schemeClr val="tx1"/>
                </a:solidFill>
                <a:cs typeface="Times New Roman" panose="02020603050405020304" pitchFamily="18" charset="0"/>
              </a:rPr>
              <a:t>Определение </a:t>
            </a:r>
            <a:r>
              <a:rPr lang="ru-RU" altLang="ru-RU" sz="2400">
                <a:solidFill>
                  <a:srgbClr val="008000"/>
                </a:solidFill>
                <a:cs typeface="Times New Roman" panose="02020603050405020304" pitchFamily="18" charset="0"/>
              </a:rPr>
              <a:t>уровня </a:t>
            </a:r>
            <a:r>
              <a:rPr lang="ru-RU" altLang="ru-RU" sz="2400">
                <a:solidFill>
                  <a:schemeClr val="tx1"/>
                </a:solidFill>
                <a:cs typeface="Times New Roman" panose="02020603050405020304" pitchFamily="18" charset="0"/>
              </a:rPr>
              <a:t>освоения образовательной программы каждым учащимся (высокий, повышенный, базовый, пониженный, низкий).</a:t>
            </a:r>
            <a:endParaRPr lang="ru-RU" altLang="ru-RU" sz="240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Char char="•"/>
            </a:pPr>
            <a:r>
              <a:rPr lang="ru-RU" altLang="ru-RU" sz="2400">
                <a:solidFill>
                  <a:schemeClr val="tx1"/>
                </a:solidFill>
                <a:cs typeface="Times New Roman" panose="02020603050405020304" pitchFamily="18" charset="0"/>
              </a:rPr>
              <a:t>Выявление учащихся, </a:t>
            </a:r>
            <a:r>
              <a:rPr lang="ru-RU" altLang="ru-RU" sz="2400">
                <a:solidFill>
                  <a:srgbClr val="008000"/>
                </a:solidFill>
                <a:cs typeface="Times New Roman" panose="02020603050405020304" pitchFamily="18" charset="0"/>
              </a:rPr>
              <a:t>не освоивших </a:t>
            </a:r>
            <a:r>
              <a:rPr lang="ru-RU" altLang="ru-RU" sz="2400">
                <a:solidFill>
                  <a:schemeClr val="tx1"/>
                </a:solidFill>
                <a:cs typeface="Times New Roman" panose="02020603050405020304" pitchFamily="18" charset="0"/>
              </a:rPr>
              <a:t>содержание стандарта.</a:t>
            </a:r>
            <a:endParaRPr lang="ru-RU" altLang="ru-RU" sz="240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Char char="•"/>
            </a:pPr>
            <a:r>
              <a:rPr lang="ru-RU" altLang="ru-RU" sz="2400">
                <a:solidFill>
                  <a:schemeClr val="tx1"/>
                </a:solidFill>
                <a:cs typeface="Times New Roman" panose="02020603050405020304" pitchFamily="18" charset="0"/>
              </a:rPr>
              <a:t>Формирование </a:t>
            </a:r>
            <a:r>
              <a:rPr lang="ru-RU" altLang="ru-RU" sz="2400">
                <a:solidFill>
                  <a:srgbClr val="008000"/>
                </a:solidFill>
                <a:cs typeface="Times New Roman" panose="02020603050405020304" pitchFamily="18" charset="0"/>
              </a:rPr>
              <a:t>графика</a:t>
            </a:r>
            <a:r>
              <a:rPr lang="ru-RU" altLang="ru-RU" sz="2400">
                <a:solidFill>
                  <a:schemeClr val="tx1"/>
                </a:solidFill>
                <a:cs typeface="Times New Roman" panose="02020603050405020304" pitchFamily="18" charset="0"/>
              </a:rPr>
              <a:t>, в котором выделены проверяемые элементы, освоенные на базовом уровне, выше или ниже базового уровня.</a:t>
            </a:r>
            <a:endParaRPr lang="ru-RU" altLang="ru-RU" sz="240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Char char="•"/>
            </a:pPr>
            <a:r>
              <a:rPr lang="ru-RU" altLang="ru-RU" sz="2400">
                <a:solidFill>
                  <a:schemeClr val="tx1"/>
                </a:solidFill>
                <a:cs typeface="Times New Roman" panose="02020603050405020304" pitchFamily="18" charset="0"/>
              </a:rPr>
              <a:t>Определение </a:t>
            </a:r>
            <a:r>
              <a:rPr lang="ru-RU" altLang="ru-RU" sz="2400">
                <a:solidFill>
                  <a:srgbClr val="008000"/>
                </a:solidFill>
                <a:cs typeface="Times New Roman" panose="02020603050405020304" pitchFamily="18" charset="0"/>
              </a:rPr>
              <a:t>аналитических показателей</a:t>
            </a:r>
            <a:r>
              <a:rPr lang="ru-RU" altLang="ru-RU" sz="2400">
                <a:solidFill>
                  <a:schemeClr val="tx1"/>
                </a:solidFill>
                <a:cs typeface="Times New Roman" panose="02020603050405020304" pitchFamily="18" charset="0"/>
              </a:rPr>
              <a:t>: результативности, успеваемости и качества обученности.</a:t>
            </a:r>
            <a:endParaRPr lang="ru-RU" altLang="ru-RU" sz="240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52227" name="Прямоугольник 2"/>
          <p:cNvSpPr>
            <a:spLocks noChangeArrowheads="1"/>
          </p:cNvSpPr>
          <p:nvPr/>
        </p:nvSpPr>
        <p:spPr bwMode="auto">
          <a:xfrm>
            <a:off x="2051050" y="404813"/>
            <a:ext cx="54006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>
                <a:solidFill>
                  <a:srgbClr val="008000"/>
                </a:solidFill>
                <a:cs typeface="Times New Roman" panose="02020603050405020304" pitchFamily="18" charset="0"/>
              </a:rPr>
              <a:t>Возможности программы:</a:t>
            </a:r>
            <a:endParaRPr lang="ru-RU" altLang="ru-RU" sz="2800">
              <a:solidFill>
                <a:srgbClr val="008000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2" name="Text Box 2"/>
          <p:cNvSpPr txBox="1">
            <a:spLocks noChangeArrowheads="1"/>
          </p:cNvSpPr>
          <p:nvPr/>
        </p:nvSpPr>
        <p:spPr bwMode="auto">
          <a:xfrm>
            <a:off x="287338" y="428625"/>
            <a:ext cx="8569325" cy="112950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ru-RU" sz="3600" b="1" dirty="0">
                <a:solidFill>
                  <a:srgbClr val="008000"/>
                </a:solidFill>
              </a:rPr>
              <a:t>Преимущества:</a:t>
            </a:r>
            <a:r>
              <a:rPr lang="ru-RU" sz="3600" b="1" dirty="0">
                <a:solidFill>
                  <a:srgbClr val="000099"/>
                </a:solidFill>
              </a:rPr>
              <a:t> </a:t>
            </a:r>
            <a:r>
              <a:rPr lang="ru-RU" sz="3200" b="1" dirty="0">
                <a:solidFill>
                  <a:srgbClr val="000099"/>
                </a:solidFill>
              </a:rPr>
              <a:t>соответствие ФГОС, учет неосвоенных элементов содержания, учет уровня достижений.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ru-RU" sz="3600" b="1" dirty="0">
                <a:solidFill>
                  <a:srgbClr val="008000"/>
                </a:solidFill>
              </a:rPr>
              <a:t>Недостаток:</a:t>
            </a:r>
            <a:r>
              <a:rPr lang="ru-RU" sz="3600" b="1" dirty="0">
                <a:solidFill>
                  <a:srgbClr val="000099"/>
                </a:solidFill>
              </a:rPr>
              <a:t> </a:t>
            </a:r>
            <a:r>
              <a:rPr lang="ru-RU" sz="3200" b="1" dirty="0">
                <a:solidFill>
                  <a:srgbClr val="000099"/>
                </a:solidFill>
              </a:rPr>
              <a:t>несистематичность, неполный охват </a:t>
            </a:r>
            <a:r>
              <a:rPr lang="ru-RU" sz="2800" b="1" dirty="0">
                <a:solidFill>
                  <a:srgbClr val="FF0000"/>
                </a:solidFill>
              </a:rPr>
              <a:t>(</a:t>
            </a:r>
            <a:r>
              <a:rPr lang="ru-RU" sz="2800" b="1" dirty="0" err="1">
                <a:solidFill>
                  <a:srgbClr val="FF0000"/>
                </a:solidFill>
              </a:rPr>
              <a:t>нерепрезентативность</a:t>
            </a:r>
            <a:r>
              <a:rPr lang="ru-RU" sz="2800" b="1" dirty="0">
                <a:solidFill>
                  <a:srgbClr val="FF0000"/>
                </a:solidFill>
              </a:rPr>
              <a:t>), </a:t>
            </a:r>
            <a:r>
              <a:rPr lang="ru-RU" sz="3200" b="1" dirty="0">
                <a:solidFill>
                  <a:srgbClr val="000099"/>
                </a:solidFill>
              </a:rPr>
              <a:t>отсутствие целостности, невозможность формирования аналитического отчета по всем классам и предметам, 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ru-RU" sz="3600" b="1" dirty="0">
                <a:solidFill>
                  <a:srgbClr val="008000"/>
                </a:solidFill>
              </a:rPr>
              <a:t>мониторинг + ВСОКО</a:t>
            </a:r>
          </a:p>
          <a:p>
            <a:pPr algn="ctr" eaLnBrk="1" hangingPunct="1">
              <a:spcBef>
                <a:spcPct val="50000"/>
              </a:spcBef>
              <a:defRPr/>
            </a:pPr>
            <a:endParaRPr lang="ru-RU" sz="3600" b="1" dirty="0">
              <a:solidFill>
                <a:srgbClr val="000099"/>
              </a:solidFill>
            </a:endParaRPr>
          </a:p>
          <a:p>
            <a:pPr algn="ctr" eaLnBrk="1" hangingPunct="1">
              <a:spcBef>
                <a:spcPct val="50000"/>
              </a:spcBef>
              <a:defRPr/>
            </a:pPr>
            <a:endParaRPr lang="ru-RU" sz="36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1" hangingPunct="1">
              <a:spcBef>
                <a:spcPct val="50000"/>
              </a:spcBef>
              <a:defRPr/>
            </a:pPr>
            <a:endParaRPr lang="ru-RU" sz="2800" b="1" dirty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1" hangingPunct="1">
              <a:spcBef>
                <a:spcPct val="50000"/>
              </a:spcBef>
              <a:defRPr/>
            </a:pPr>
            <a:endParaRPr lang="ru-RU" sz="2800" b="1" dirty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1" hangingPunct="1">
              <a:spcBef>
                <a:spcPct val="50000"/>
              </a:spcBef>
              <a:defRPr/>
            </a:pPr>
            <a:endParaRPr lang="ru-RU" sz="2800" b="1" dirty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1" hangingPunct="1">
              <a:spcBef>
                <a:spcPct val="50000"/>
              </a:spcBef>
              <a:defRPr/>
            </a:pPr>
            <a:endParaRPr lang="ru-RU" sz="2800" b="1" dirty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1" hangingPunct="1">
              <a:spcBef>
                <a:spcPct val="50000"/>
              </a:spcBef>
              <a:defRPr/>
            </a:pPr>
            <a:endParaRPr lang="ru-RU" sz="2800" b="1" dirty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1" hangingPunct="1">
              <a:spcBef>
                <a:spcPct val="50000"/>
              </a:spcBef>
              <a:defRPr/>
            </a:pPr>
            <a:endParaRPr lang="ru-RU" sz="2800" b="1" dirty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2" name="Text Box 2"/>
          <p:cNvSpPr txBox="1">
            <a:spLocks noChangeArrowheads="1"/>
          </p:cNvSpPr>
          <p:nvPr/>
        </p:nvSpPr>
        <p:spPr bwMode="auto">
          <a:xfrm>
            <a:off x="287338" y="2493963"/>
            <a:ext cx="8569325" cy="784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sz="3600" b="1" dirty="0">
                <a:solidFill>
                  <a:srgbClr val="000099"/>
                </a:solidFill>
              </a:rPr>
              <a:t>Электронный журнал как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ru-RU" sz="3600" b="1" dirty="0">
                <a:solidFill>
                  <a:srgbClr val="000099"/>
                </a:solidFill>
              </a:rPr>
              <a:t>инструмент оценки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ru-RU" sz="3600" b="1" dirty="0">
                <a:solidFill>
                  <a:srgbClr val="000099"/>
                </a:solidFill>
              </a:rPr>
              <a:t>качества образования</a:t>
            </a:r>
          </a:p>
          <a:p>
            <a:pPr algn="ctr" eaLnBrk="1" hangingPunct="1">
              <a:spcBef>
                <a:spcPct val="50000"/>
              </a:spcBef>
              <a:defRPr/>
            </a:pPr>
            <a:endParaRPr lang="ru-RU" sz="3600" b="1" dirty="0">
              <a:solidFill>
                <a:srgbClr val="000099"/>
              </a:solidFill>
            </a:endParaRPr>
          </a:p>
          <a:p>
            <a:pPr algn="ctr" eaLnBrk="1" hangingPunct="1">
              <a:spcBef>
                <a:spcPct val="50000"/>
              </a:spcBef>
              <a:defRPr/>
            </a:pPr>
            <a:endParaRPr lang="ru-RU" sz="36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1" hangingPunct="1">
              <a:spcBef>
                <a:spcPct val="50000"/>
              </a:spcBef>
              <a:defRPr/>
            </a:pPr>
            <a:endParaRPr lang="ru-RU" sz="2800" b="1" dirty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1" hangingPunct="1">
              <a:spcBef>
                <a:spcPct val="50000"/>
              </a:spcBef>
              <a:defRPr/>
            </a:pPr>
            <a:endParaRPr lang="ru-RU" sz="2800" b="1" dirty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1" hangingPunct="1">
              <a:spcBef>
                <a:spcPct val="50000"/>
              </a:spcBef>
              <a:defRPr/>
            </a:pPr>
            <a:endParaRPr lang="ru-RU" sz="2800" b="1" dirty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1" hangingPunct="1">
              <a:spcBef>
                <a:spcPct val="50000"/>
              </a:spcBef>
              <a:defRPr/>
            </a:pPr>
            <a:endParaRPr lang="ru-RU" sz="2800" b="1" dirty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1" hangingPunct="1">
              <a:spcBef>
                <a:spcPct val="50000"/>
              </a:spcBef>
              <a:defRPr/>
            </a:pPr>
            <a:endParaRPr lang="ru-RU" sz="2800" b="1" dirty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1" hangingPunct="1">
              <a:spcBef>
                <a:spcPct val="50000"/>
              </a:spcBef>
              <a:defRPr/>
            </a:pPr>
            <a:endParaRPr lang="ru-RU" sz="2800" b="1" dirty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55299" name="Picture 4" descr="logo_2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8" y="5715000"/>
            <a:ext cx="169545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0" name="Picture 5" descr="logo_1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8" y="4929188"/>
            <a:ext cx="16954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14313"/>
            <a:ext cx="6215063" cy="232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1500188"/>
            <a:ext cx="8990012" cy="535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4313" y="214313"/>
            <a:ext cx="8618537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400" b="1" dirty="0">
                <a:solidFill>
                  <a:srgbClr val="008000"/>
                </a:solidFill>
                <a:latin typeface="+mj-lt"/>
              </a:rPr>
              <a:t>Программа анализа результатов деятельности класса-</a:t>
            </a:r>
          </a:p>
          <a:p>
            <a:pPr algn="ctr" eaLnBrk="1" hangingPunct="1">
              <a:defRPr/>
            </a:pPr>
            <a:r>
              <a:rPr lang="ru-RU" sz="2400" b="1" dirty="0" err="1">
                <a:solidFill>
                  <a:srgbClr val="008000"/>
                </a:solidFill>
                <a:latin typeface="+mj-lt"/>
              </a:rPr>
              <a:t>внутриклассное</a:t>
            </a:r>
            <a:r>
              <a:rPr lang="ru-RU" sz="2400" b="1" dirty="0">
                <a:solidFill>
                  <a:srgbClr val="008000"/>
                </a:solidFill>
                <a:latin typeface="+mj-lt"/>
              </a:rPr>
              <a:t> оценивание</a:t>
            </a:r>
          </a:p>
          <a:p>
            <a:pPr algn="ctr" eaLnBrk="1" hangingPunct="1">
              <a:defRPr/>
            </a:pPr>
            <a:r>
              <a:rPr lang="ru-RU" sz="2400" b="1" dirty="0">
                <a:solidFill>
                  <a:srgbClr val="008000"/>
                </a:solidFill>
                <a:latin typeface="+mj-lt"/>
              </a:rPr>
              <a:t>(анализ </a:t>
            </a:r>
            <a:r>
              <a:rPr lang="ru-RU" sz="2400" b="1" dirty="0">
                <a:solidFill>
                  <a:srgbClr val="FF0000"/>
                </a:solidFill>
                <a:latin typeface="+mj-lt"/>
              </a:rPr>
              <a:t>всех</a:t>
            </a:r>
            <a:r>
              <a:rPr lang="ru-RU" sz="2400" b="1" dirty="0">
                <a:solidFill>
                  <a:srgbClr val="008000"/>
                </a:solidFill>
                <a:latin typeface="+mj-lt"/>
              </a:rPr>
              <a:t> проведенных контрольных работ)</a:t>
            </a:r>
          </a:p>
          <a:p>
            <a:pPr algn="ctr" eaLnBrk="1" hangingPunct="1">
              <a:defRPr/>
            </a:pPr>
            <a:endParaRPr lang="ru-RU" sz="2400" b="1" dirty="0">
              <a:solidFill>
                <a:srgbClr val="008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4313" y="214313"/>
            <a:ext cx="4594225" cy="8302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sz="2400" b="1" dirty="0">
                <a:solidFill>
                  <a:srgbClr val="008000"/>
                </a:solidFill>
                <a:latin typeface="+mj-lt"/>
              </a:rPr>
              <a:t>Протокол анализа</a:t>
            </a:r>
          </a:p>
          <a:p>
            <a:pPr eaLnBrk="1" hangingPunct="1">
              <a:defRPr/>
            </a:pPr>
            <a:r>
              <a:rPr lang="ru-RU" sz="2400" b="1" dirty="0">
                <a:solidFill>
                  <a:srgbClr val="008000"/>
                </a:solidFill>
                <a:latin typeface="+mj-lt"/>
              </a:rPr>
              <a:t>контрольных работ в классе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071563"/>
            <a:ext cx="9144000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4313" y="214313"/>
            <a:ext cx="4545012" cy="8302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sz="2400" b="1" dirty="0">
                <a:solidFill>
                  <a:srgbClr val="008000"/>
                </a:solidFill>
                <a:latin typeface="+mj-lt"/>
              </a:rPr>
              <a:t>Динамика индивидуальных </a:t>
            </a:r>
          </a:p>
          <a:p>
            <a:pPr eaLnBrk="1" hangingPunct="1">
              <a:defRPr/>
            </a:pPr>
            <a:r>
              <a:rPr lang="ru-RU" sz="2400" b="1" dirty="0">
                <a:solidFill>
                  <a:srgbClr val="008000"/>
                </a:solidFill>
                <a:latin typeface="+mj-lt"/>
              </a:rPr>
              <a:t>достижений учащихся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97975" cy="635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14313" y="214313"/>
            <a:ext cx="5056187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400" b="1" dirty="0">
                <a:solidFill>
                  <a:srgbClr val="008000"/>
                </a:solidFill>
                <a:latin typeface="+mj-lt"/>
              </a:rPr>
              <a:t>Результаты контрольных работ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рямоугольник 2"/>
          <p:cNvSpPr>
            <a:spLocks noChangeArrowheads="1"/>
          </p:cNvSpPr>
          <p:nvPr/>
        </p:nvSpPr>
        <p:spPr bwMode="auto">
          <a:xfrm>
            <a:off x="642938" y="714375"/>
            <a:ext cx="528637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>
                <a:solidFill>
                  <a:srgbClr val="008000"/>
                </a:solidFill>
                <a:latin typeface="Tahoma" panose="020B0604030504040204" pitchFamily="34" charset="0"/>
              </a:rPr>
              <a:t>1.Общероссийская система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>
                <a:solidFill>
                  <a:srgbClr val="008000"/>
                </a:solidFill>
                <a:latin typeface="Tahoma" panose="020B0604030504040204" pitchFamily="34" charset="0"/>
              </a:rPr>
              <a:t>оценки качества общего образования -2013</a:t>
            </a:r>
          </a:p>
        </p:txBody>
      </p:sp>
      <p:sp>
        <p:nvSpPr>
          <p:cNvPr id="14339" name="Прямоугольник 3"/>
          <p:cNvSpPr>
            <a:spLocks noChangeArrowheads="1"/>
          </p:cNvSpPr>
          <p:nvPr/>
        </p:nvSpPr>
        <p:spPr bwMode="auto">
          <a:xfrm rot="10800000" flipV="1">
            <a:off x="6143625" y="357188"/>
            <a:ext cx="2714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b="1">
                <a:solidFill>
                  <a:srgbClr val="C00000"/>
                </a:solidFill>
                <a:latin typeface="Tahoma" panose="020B0604030504040204" pitchFamily="34" charset="0"/>
              </a:rPr>
              <a:t>ОСОКОО</a:t>
            </a:r>
          </a:p>
        </p:txBody>
      </p:sp>
      <p:sp>
        <p:nvSpPr>
          <p:cNvPr id="14340" name="Прямоугольник 5"/>
          <p:cNvSpPr>
            <a:spLocks noChangeArrowheads="1"/>
          </p:cNvSpPr>
          <p:nvPr/>
        </p:nvSpPr>
        <p:spPr bwMode="auto">
          <a:xfrm>
            <a:off x="857250" y="2500313"/>
            <a:ext cx="7500938" cy="369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solidFill>
                  <a:schemeClr val="tx1"/>
                </a:solidFill>
                <a:latin typeface="Tahoma" panose="020B0604030504040204" pitchFamily="34" charset="0"/>
              </a:rPr>
              <a:t>Структура концепции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chemeClr val="tx1"/>
                </a:solidFill>
                <a:latin typeface="Tahoma" panose="020B0604030504040204" pitchFamily="34" charset="0"/>
              </a:rPr>
              <a:t>1.Стратегические направления формирования ОСОКОО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chemeClr val="tx1"/>
                </a:solidFill>
                <a:latin typeface="Tahoma" panose="020B0604030504040204" pitchFamily="34" charset="0"/>
              </a:rPr>
              <a:t>2.Перечень оценочных процедур ОСОКОО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chemeClr val="tx1"/>
                </a:solidFill>
                <a:latin typeface="Tahoma" panose="020B0604030504040204" pitchFamily="34" charset="0"/>
              </a:rPr>
              <a:t>3.Требования к качеству измерительных материалов и оценочных процедур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chemeClr val="tx1"/>
                </a:solidFill>
                <a:latin typeface="Tahoma" panose="020B0604030504040204" pitchFamily="34" charset="0"/>
              </a:rPr>
              <a:t>4.Общая архитектура и требования к системам сбора, хранения и обработки данных о качестве системы общего образования.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chemeClr val="tx1"/>
                </a:solidFill>
                <a:latin typeface="Tahoma" panose="020B0604030504040204" pitchFamily="34" charset="0"/>
              </a:rPr>
              <a:t>5.Границы интерпретации и использования информации, получаемой в установленном порядке для оценки качества образования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chemeClr val="tx1"/>
                </a:solidFill>
                <a:latin typeface="Tahoma" panose="020B0604030504040204" pitchFamily="34" charset="0"/>
              </a:rPr>
              <a:t>6.План мероприятий ОСОКОО на 2014 – 2016 годы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071563"/>
            <a:ext cx="9144000" cy="521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428625"/>
            <a:ext cx="488632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sz="2400" b="1" dirty="0">
                <a:solidFill>
                  <a:srgbClr val="008000"/>
                </a:solidFill>
                <a:latin typeface="+mj-lt"/>
              </a:rPr>
              <a:t>Оценочные показатели класса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Рисунок 1" descr="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" y="1071563"/>
            <a:ext cx="8572500" cy="498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9" name="Прямоугольник 2"/>
          <p:cNvSpPr>
            <a:spLocks noChangeArrowheads="1"/>
          </p:cNvSpPr>
          <p:nvPr/>
        </p:nvSpPr>
        <p:spPr bwMode="auto">
          <a:xfrm>
            <a:off x="2917825" y="428625"/>
            <a:ext cx="33083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chemeClr val="tx1"/>
                </a:solidFill>
                <a:latin typeface="Tahoma" panose="020B0604030504040204" pitchFamily="34" charset="0"/>
              </a:rPr>
              <a:t>1.</a:t>
            </a:r>
            <a:r>
              <a:rPr lang="ru-RU" altLang="ru-RU" sz="1800" b="1">
                <a:solidFill>
                  <a:schemeClr val="tx1"/>
                </a:solidFill>
                <a:latin typeface="Tahoma" panose="020B0604030504040204" pitchFamily="34" charset="0"/>
              </a:rPr>
              <a:t>Общие итоги по школе.</a:t>
            </a:r>
            <a:r>
              <a:rPr lang="ru-RU" altLang="ru-RU" sz="1800">
                <a:solidFill>
                  <a:schemeClr val="tx1"/>
                </a:solidFill>
                <a:latin typeface="Tahoma" panose="020B0604030504040204" pitchFamily="34" charset="0"/>
              </a:rPr>
              <a:t> </a:t>
            </a:r>
          </a:p>
        </p:txBody>
      </p:sp>
      <p:pic>
        <p:nvPicPr>
          <p:cNvPr id="65540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" y="0"/>
            <a:ext cx="5943600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14438"/>
            <a:ext cx="9144000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4313" y="214313"/>
            <a:ext cx="9007475" cy="8302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sz="2400" b="1" dirty="0">
                <a:solidFill>
                  <a:srgbClr val="008000"/>
                </a:solidFill>
                <a:latin typeface="+mj-lt"/>
              </a:rPr>
              <a:t>Результаты контрольных работ по уровням освоения ОП</a:t>
            </a:r>
          </a:p>
          <a:p>
            <a:pPr algn="ctr" eaLnBrk="1" hangingPunct="1">
              <a:defRPr/>
            </a:pPr>
            <a:r>
              <a:rPr lang="ru-RU" sz="2400" b="1" dirty="0">
                <a:solidFill>
                  <a:srgbClr val="008000"/>
                </a:solidFill>
                <a:latin typeface="+mj-lt"/>
              </a:rPr>
              <a:t>(начальная школа)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071563"/>
            <a:ext cx="9144000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7" name="Прямоугольник 5"/>
          <p:cNvSpPr>
            <a:spLocks noChangeArrowheads="1"/>
          </p:cNvSpPr>
          <p:nvPr/>
        </p:nvSpPr>
        <p:spPr bwMode="auto">
          <a:xfrm>
            <a:off x="428625" y="357188"/>
            <a:ext cx="72151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solidFill>
                  <a:srgbClr val="008000"/>
                </a:solidFill>
                <a:latin typeface="Tahoma" panose="020B0604030504040204" pitchFamily="34" charset="0"/>
              </a:rPr>
              <a:t>Результаты контрольных работ по уровням освоения ОП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solidFill>
                  <a:srgbClr val="008000"/>
                </a:solidFill>
                <a:latin typeface="Tahoma" panose="020B0604030504040204" pitchFamily="34" charset="0"/>
              </a:rPr>
              <a:t>(основная и средняя 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1" name="Прямоугольник 4"/>
          <p:cNvSpPr>
            <a:spLocks noChangeArrowheads="1"/>
          </p:cNvSpPr>
          <p:nvPr/>
        </p:nvSpPr>
        <p:spPr bwMode="auto">
          <a:xfrm>
            <a:off x="2286000" y="357188"/>
            <a:ext cx="4572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solidFill>
                  <a:srgbClr val="008000"/>
                </a:solidFill>
                <a:latin typeface="Tahoma" panose="020B0604030504040204" pitchFamily="34" charset="0"/>
              </a:rPr>
              <a:t>Результаты освоения ОП по оценочным показателям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57375"/>
            <a:ext cx="9144000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5" name="Прямоугольник 4"/>
          <p:cNvSpPr>
            <a:spLocks noChangeArrowheads="1"/>
          </p:cNvSpPr>
          <p:nvPr/>
        </p:nvSpPr>
        <p:spPr bwMode="auto">
          <a:xfrm>
            <a:off x="2286000" y="500063"/>
            <a:ext cx="4572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solidFill>
                  <a:srgbClr val="008000"/>
                </a:solidFill>
                <a:latin typeface="Tahoma" panose="020B0604030504040204" pitchFamily="34" charset="0"/>
              </a:rPr>
              <a:t>Разрыв в результатах контрольных работ и оценочных показателей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521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59" name="Прямоугольник 4"/>
          <p:cNvSpPr>
            <a:spLocks noChangeArrowheads="1"/>
          </p:cNvSpPr>
          <p:nvPr/>
        </p:nvSpPr>
        <p:spPr bwMode="auto">
          <a:xfrm>
            <a:off x="2286000" y="500063"/>
            <a:ext cx="4572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solidFill>
                  <a:srgbClr val="008000"/>
                </a:solidFill>
                <a:latin typeface="Tahoma" panose="020B0604030504040204" pitchFamily="34" charset="0"/>
              </a:rPr>
              <a:t>Отчет классного руководителя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85750"/>
            <a:ext cx="9144000" cy="585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3" name="Прямоугольник 2"/>
          <p:cNvSpPr>
            <a:spLocks noChangeArrowheads="1"/>
          </p:cNvSpPr>
          <p:nvPr/>
        </p:nvSpPr>
        <p:spPr bwMode="auto">
          <a:xfrm>
            <a:off x="2071688" y="285750"/>
            <a:ext cx="5429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solidFill>
                  <a:srgbClr val="008000"/>
                </a:solidFill>
                <a:latin typeface="Arial" panose="020B0604020202020204" pitchFamily="34" charset="0"/>
              </a:rPr>
              <a:t>Необходимые и достаточные условия</a:t>
            </a:r>
            <a:endParaRPr lang="ru-RU" altLang="ru-RU" sz="1800" b="1" i="1">
              <a:solidFill>
                <a:srgbClr val="008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73731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125" y="500063"/>
            <a:ext cx="9032875" cy="592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64638"/>
            <a:ext cx="8496176" cy="11049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bg1"/>
                </a:solidFill>
              </a:rPr>
              <a:t>Перечень оценочных процедур</a:t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>(РСОКОО)</a:t>
            </a:r>
          </a:p>
        </p:txBody>
      </p:sp>
      <p:graphicFrame>
        <p:nvGraphicFramePr>
          <p:cNvPr id="8" name="Схема 7"/>
          <p:cNvGraphicFramePr/>
          <p:nvPr/>
        </p:nvGraphicFramePr>
        <p:xfrm>
          <a:off x="785786" y="1422400"/>
          <a:ext cx="6338911" cy="52213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000125"/>
            <a:ext cx="9144000" cy="578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79" name="Прямоугольник 2"/>
          <p:cNvSpPr>
            <a:spLocks noChangeArrowheads="1"/>
          </p:cNvSpPr>
          <p:nvPr/>
        </p:nvSpPr>
        <p:spPr bwMode="auto">
          <a:xfrm>
            <a:off x="2428875" y="285750"/>
            <a:ext cx="5000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solidFill>
                  <a:srgbClr val="008000"/>
                </a:solidFill>
                <a:latin typeface="Arial" panose="020B0604020202020204" pitchFamily="34" charset="0"/>
              </a:rPr>
              <a:t>Статистический отчет</a:t>
            </a:r>
            <a:endParaRPr lang="ru-RU" altLang="ru-RU" sz="2400" b="1" i="1">
              <a:solidFill>
                <a:srgbClr val="008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2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00063"/>
            <a:ext cx="9144000" cy="585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114412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dirty="0" smtClean="0">
                <a:solidFill>
                  <a:srgbClr val="00B050"/>
                </a:solidFill>
              </a:rPr>
              <a:t>Отчет «Прогноз повышения качества образования».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8089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80900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428750"/>
            <a:ext cx="9144000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14290"/>
            <a:ext cx="9144000" cy="85725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8000"/>
                </a:solidFill>
              </a:rPr>
              <a:t>Структура текстового отчета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idx="1"/>
          </p:nvPr>
        </p:nvSpPr>
        <p:spPr>
          <a:xfrm>
            <a:off x="0" y="1143000"/>
            <a:ext cx="9144000" cy="5715000"/>
          </a:xfrm>
        </p:spPr>
        <p:txBody>
          <a:bodyPr/>
          <a:lstStyle/>
          <a:p>
            <a:pPr eaLnBrk="1" hangingPunct="1"/>
            <a:r>
              <a:rPr lang="ru-RU" altLang="ru-RU" sz="2800" smtClean="0"/>
              <a:t>1. Общие итоги</a:t>
            </a:r>
          </a:p>
          <a:p>
            <a:pPr eaLnBrk="1" hangingPunct="1"/>
            <a:r>
              <a:rPr lang="ru-RU" altLang="ru-RU" sz="2800" smtClean="0"/>
              <a:t>2. Итоги по классам</a:t>
            </a:r>
          </a:p>
          <a:p>
            <a:pPr eaLnBrk="1" hangingPunct="1"/>
            <a:r>
              <a:rPr lang="ru-RU" altLang="ru-RU" sz="2800" smtClean="0">
                <a:solidFill>
                  <a:srgbClr val="FF0000"/>
                </a:solidFill>
              </a:rPr>
              <a:t>3.Результаты контрольных работ в сравнении с нормативом</a:t>
            </a:r>
          </a:p>
          <a:p>
            <a:pPr eaLnBrk="1" hangingPunct="1"/>
            <a:r>
              <a:rPr lang="ru-RU" altLang="ru-RU" sz="2800" smtClean="0"/>
              <a:t>4 </a:t>
            </a:r>
            <a:r>
              <a:rPr lang="ru-RU" altLang="ru-RU" sz="2800" smtClean="0">
                <a:solidFill>
                  <a:srgbClr val="FF0000"/>
                </a:solidFill>
              </a:rPr>
              <a:t>Результаты контрольных работ в сравнении с ожидаемыми результатами</a:t>
            </a:r>
          </a:p>
          <a:p>
            <a:pPr eaLnBrk="1" hangingPunct="1"/>
            <a:r>
              <a:rPr lang="ru-RU" altLang="ru-RU" sz="2800" smtClean="0"/>
              <a:t>5. Прогноз повышения качества</a:t>
            </a:r>
          </a:p>
          <a:p>
            <a:pPr eaLnBrk="1" hangingPunct="1"/>
            <a:r>
              <a:rPr lang="ru-RU" altLang="ru-RU" sz="2800" smtClean="0"/>
              <a:t>6. </a:t>
            </a:r>
            <a:r>
              <a:rPr lang="ru-RU" altLang="ru-RU" sz="2800" smtClean="0">
                <a:solidFill>
                  <a:srgbClr val="C00000"/>
                </a:solidFill>
              </a:rPr>
              <a:t>Управленческие действия по повышению качества образования</a:t>
            </a:r>
          </a:p>
          <a:p>
            <a:pPr eaLnBrk="1" hangingPunct="1"/>
            <a:r>
              <a:rPr lang="ru-RU" altLang="ru-RU" sz="2800" smtClean="0"/>
              <a:t>7. Классный контроль</a:t>
            </a:r>
          </a:p>
          <a:p>
            <a:pPr eaLnBrk="1" hangingPunct="1"/>
            <a:r>
              <a:rPr lang="ru-RU" altLang="ru-RU" sz="2800" smtClean="0">
                <a:solidFill>
                  <a:schemeClr val="tx1"/>
                </a:solidFill>
              </a:rPr>
              <a:t>8</a:t>
            </a:r>
            <a:r>
              <a:rPr lang="ru-RU" altLang="ru-RU" sz="2800" smtClean="0">
                <a:solidFill>
                  <a:srgbClr val="FF6600"/>
                </a:solidFill>
              </a:rPr>
              <a:t>. </a:t>
            </a:r>
            <a:r>
              <a:rPr lang="ru-RU" altLang="ru-RU" sz="2800" smtClean="0">
                <a:solidFill>
                  <a:schemeClr val="tx1"/>
                </a:solidFill>
              </a:rPr>
              <a:t>Персональный</a:t>
            </a:r>
            <a:r>
              <a:rPr lang="ru-RU" altLang="ru-RU" sz="2800" smtClean="0">
                <a:solidFill>
                  <a:srgbClr val="FF6600"/>
                </a:solidFill>
              </a:rPr>
              <a:t> </a:t>
            </a:r>
            <a:r>
              <a:rPr lang="ru-RU" altLang="ru-RU" sz="2800" smtClean="0"/>
              <a:t>контроль</a:t>
            </a:r>
            <a:endParaRPr lang="ru-RU" altLang="ru-RU" sz="2800" smtClean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Прямоугольник 1"/>
          <p:cNvSpPr>
            <a:spLocks noChangeArrowheads="1"/>
          </p:cNvSpPr>
          <p:nvPr/>
        </p:nvSpPr>
        <p:spPr bwMode="auto">
          <a:xfrm>
            <a:off x="0" y="357188"/>
            <a:ext cx="9144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600" b="1" i="1">
                <a:solidFill>
                  <a:srgbClr val="008000"/>
                </a:solidFill>
                <a:latin typeface="Verdana" panose="020B0604030504040204" pitchFamily="34" charset="0"/>
              </a:rPr>
              <a:t>Публикации</a:t>
            </a:r>
          </a:p>
        </p:txBody>
      </p:sp>
      <p:sp>
        <p:nvSpPr>
          <p:cNvPr id="83971" name="Прямоугольник 2"/>
          <p:cNvSpPr>
            <a:spLocks noChangeArrowheads="1"/>
          </p:cNvSpPr>
          <p:nvPr/>
        </p:nvSpPr>
        <p:spPr bwMode="auto">
          <a:xfrm>
            <a:off x="0" y="1500188"/>
            <a:ext cx="9144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ru-RU" altLang="ru-RU" sz="2400" b="1" i="1">
                <a:solidFill>
                  <a:srgbClr val="FF0000"/>
                </a:solidFill>
                <a:latin typeface="Verdana" panose="020B0604030504040204" pitchFamily="34" charset="0"/>
              </a:rPr>
              <a:t>Издательство </a:t>
            </a:r>
            <a:r>
              <a:rPr lang="ru-RU" altLang="ru-RU" sz="2400" b="1" i="1">
                <a:solidFill>
                  <a:srgbClr val="008000"/>
                </a:solidFill>
                <a:latin typeface="Verdana" panose="020B0604030504040204" pitchFamily="34" charset="0"/>
              </a:rPr>
              <a:t>«Новый учебник»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endParaRPr lang="ru-RU" altLang="ru-RU" sz="2400" b="1" i="1">
              <a:solidFill>
                <a:srgbClr val="008000"/>
              </a:solidFill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ru-RU" altLang="ru-RU" sz="2400" b="1" i="1">
                <a:solidFill>
                  <a:srgbClr val="FF0000"/>
                </a:solidFill>
                <a:latin typeface="Verdana" panose="020B0604030504040204" pitchFamily="34" charset="0"/>
              </a:rPr>
              <a:t>Журнал </a:t>
            </a:r>
            <a:r>
              <a:rPr lang="ru-RU" altLang="ru-RU" sz="2400" b="1" i="1">
                <a:solidFill>
                  <a:srgbClr val="008000"/>
                </a:solidFill>
                <a:latin typeface="Verdana" panose="020B0604030504040204" pitchFamily="34" charset="0"/>
              </a:rPr>
              <a:t>«Справочник заместителя директора школы» </a:t>
            </a:r>
            <a:r>
              <a:rPr lang="ru-RU" altLang="ru-RU" sz="2400" b="1" i="1">
                <a:solidFill>
                  <a:srgbClr val="FF0000"/>
                </a:solidFill>
                <a:latin typeface="Verdana" panose="020B0604030504040204" pitchFamily="34" charset="0"/>
              </a:rPr>
              <a:t>81366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endParaRPr lang="ru-RU" altLang="ru-RU" sz="2400" b="1" i="1">
              <a:solidFill>
                <a:srgbClr val="FF0000"/>
              </a:solidFill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ru-RU" altLang="ru-RU" sz="2400" b="1" i="1">
                <a:solidFill>
                  <a:srgbClr val="008000"/>
                </a:solidFill>
                <a:latin typeface="Verdana" panose="020B0604030504040204" pitchFamily="34" charset="0"/>
              </a:rPr>
              <a:t> </a:t>
            </a:r>
            <a:r>
              <a:rPr lang="ru-RU" altLang="ru-RU" sz="2400" b="1" i="1">
                <a:solidFill>
                  <a:srgbClr val="FF0000"/>
                </a:solidFill>
                <a:latin typeface="Verdana" panose="020B0604030504040204" pitchFamily="34" charset="0"/>
              </a:rPr>
              <a:t>Журнал </a:t>
            </a:r>
            <a:r>
              <a:rPr lang="ru-RU" altLang="ru-RU" sz="2400" b="1" i="1">
                <a:solidFill>
                  <a:srgbClr val="008000"/>
                </a:solidFill>
                <a:latin typeface="Verdana" panose="020B0604030504040204" pitchFamily="34" charset="0"/>
              </a:rPr>
              <a:t>«Качество образования в школе» </a:t>
            </a:r>
            <a:r>
              <a:rPr lang="ru-RU" altLang="ru-RU" sz="2400" b="1" i="1">
                <a:solidFill>
                  <a:srgbClr val="FF0000"/>
                </a:solidFill>
                <a:latin typeface="Verdana" panose="020B0604030504040204" pitchFamily="34" charset="0"/>
              </a:rPr>
              <a:t>81784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endParaRPr lang="ru-RU" altLang="ru-RU" sz="2400" b="1" i="1">
              <a:solidFill>
                <a:srgbClr val="FF0000"/>
              </a:solidFill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ru-RU" altLang="ru-RU" sz="2400" b="1" i="1">
                <a:solidFill>
                  <a:srgbClr val="FF0000"/>
                </a:solidFill>
                <a:latin typeface="Verdana" panose="020B0604030504040204" pitchFamily="34" charset="0"/>
              </a:rPr>
              <a:t>Журнал </a:t>
            </a:r>
            <a:r>
              <a:rPr lang="ru-RU" altLang="ru-RU" sz="2400" b="1" i="1">
                <a:solidFill>
                  <a:srgbClr val="008000"/>
                </a:solidFill>
                <a:latin typeface="Verdana" panose="020B0604030504040204" pitchFamily="34" charset="0"/>
              </a:rPr>
              <a:t>«Управление начальной школой»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endParaRPr lang="ru-RU" altLang="ru-RU" sz="2400" b="1" i="1">
              <a:solidFill>
                <a:srgbClr val="008000"/>
              </a:solidFill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ru-RU" altLang="ru-RU" sz="2400" b="1" i="1">
                <a:solidFill>
                  <a:srgbClr val="008000"/>
                </a:solidFill>
                <a:latin typeface="Verdana" panose="020B0604030504040204" pitchFamily="34" charset="0"/>
              </a:rPr>
              <a:t>Электронная система </a:t>
            </a:r>
            <a:r>
              <a:rPr lang="ru-RU" altLang="ru-RU" sz="2400" b="1" i="1">
                <a:solidFill>
                  <a:srgbClr val="FF0000"/>
                </a:solidFill>
                <a:latin typeface="Verdana" panose="020B0604030504040204" pitchFamily="34" charset="0"/>
              </a:rPr>
              <a:t>«Образование»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i="1">
                <a:solidFill>
                  <a:srgbClr val="FF0000"/>
                </a:solidFill>
                <a:latin typeface="Verdana" panose="020B0604030504040204" pitchFamily="34" charset="0"/>
              </a:rPr>
              <a:t>84539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b="1" i="1">
              <a:solidFill>
                <a:srgbClr val="008000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Прямоугольник 1"/>
          <p:cNvSpPr>
            <a:spLocks noChangeArrowheads="1"/>
          </p:cNvSpPr>
          <p:nvPr/>
        </p:nvSpPr>
        <p:spPr bwMode="auto">
          <a:xfrm>
            <a:off x="0" y="357188"/>
            <a:ext cx="9144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600" b="1" i="1">
                <a:solidFill>
                  <a:srgbClr val="008000"/>
                </a:solidFill>
                <a:latin typeface="Verdana" panose="020B0604030504040204" pitchFamily="34" charset="0"/>
              </a:rPr>
              <a:t>Публикации</a:t>
            </a:r>
          </a:p>
        </p:txBody>
      </p:sp>
      <p:sp>
        <p:nvSpPr>
          <p:cNvPr id="86019" name="Прямоугольник 2"/>
          <p:cNvSpPr>
            <a:spLocks noChangeArrowheads="1"/>
          </p:cNvSpPr>
          <p:nvPr/>
        </p:nvSpPr>
        <p:spPr bwMode="auto">
          <a:xfrm>
            <a:off x="0" y="1500188"/>
            <a:ext cx="9144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ru-RU" altLang="ru-RU" sz="2400" b="1" i="1">
                <a:solidFill>
                  <a:srgbClr val="FF0000"/>
                </a:solidFill>
                <a:latin typeface="Verdana" panose="020B0604030504040204" pitchFamily="34" charset="0"/>
              </a:rPr>
              <a:t>Издательство </a:t>
            </a:r>
            <a:r>
              <a:rPr lang="ru-RU" altLang="ru-RU" sz="2400" b="1" i="1">
                <a:solidFill>
                  <a:srgbClr val="008000"/>
                </a:solidFill>
                <a:latin typeface="Verdana" panose="020B0604030504040204" pitchFamily="34" charset="0"/>
              </a:rPr>
              <a:t>«Новый учебник»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endParaRPr lang="ru-RU" altLang="ru-RU" sz="2400" b="1" i="1">
              <a:solidFill>
                <a:srgbClr val="008000"/>
              </a:solidFill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ru-RU" altLang="ru-RU" sz="2400" b="1" i="1">
                <a:solidFill>
                  <a:srgbClr val="FF0000"/>
                </a:solidFill>
                <a:latin typeface="Verdana" panose="020B0604030504040204" pitchFamily="34" charset="0"/>
              </a:rPr>
              <a:t>Журнал </a:t>
            </a:r>
            <a:r>
              <a:rPr lang="ru-RU" altLang="ru-RU" sz="2400" b="1" i="1">
                <a:solidFill>
                  <a:srgbClr val="008000"/>
                </a:solidFill>
                <a:latin typeface="Verdana" panose="020B0604030504040204" pitchFamily="34" charset="0"/>
              </a:rPr>
              <a:t>«Справочник заместителя директора школы» </a:t>
            </a:r>
            <a:r>
              <a:rPr lang="ru-RU" altLang="ru-RU" sz="2400" b="1" i="1">
                <a:solidFill>
                  <a:srgbClr val="FF0000"/>
                </a:solidFill>
                <a:latin typeface="Verdana" panose="020B0604030504040204" pitchFamily="34" charset="0"/>
              </a:rPr>
              <a:t>81366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endParaRPr lang="ru-RU" altLang="ru-RU" sz="2400" b="1" i="1">
              <a:solidFill>
                <a:srgbClr val="FF0000"/>
              </a:solidFill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ru-RU" altLang="ru-RU" sz="2400" b="1" i="1">
                <a:solidFill>
                  <a:srgbClr val="008000"/>
                </a:solidFill>
                <a:latin typeface="Verdana" panose="020B0604030504040204" pitchFamily="34" charset="0"/>
              </a:rPr>
              <a:t> </a:t>
            </a:r>
            <a:r>
              <a:rPr lang="ru-RU" altLang="ru-RU" sz="2400" b="1" i="1">
                <a:solidFill>
                  <a:srgbClr val="FF0000"/>
                </a:solidFill>
                <a:latin typeface="Verdana" panose="020B0604030504040204" pitchFamily="34" charset="0"/>
              </a:rPr>
              <a:t>Журнал </a:t>
            </a:r>
            <a:r>
              <a:rPr lang="ru-RU" altLang="ru-RU" sz="2400" b="1" i="1">
                <a:solidFill>
                  <a:srgbClr val="008000"/>
                </a:solidFill>
                <a:latin typeface="Verdana" panose="020B0604030504040204" pitchFamily="34" charset="0"/>
              </a:rPr>
              <a:t>«Качество образования в школе» </a:t>
            </a:r>
            <a:r>
              <a:rPr lang="ru-RU" altLang="ru-RU" sz="2400" b="1" i="1">
                <a:solidFill>
                  <a:srgbClr val="FF0000"/>
                </a:solidFill>
                <a:latin typeface="Verdana" panose="020B0604030504040204" pitchFamily="34" charset="0"/>
              </a:rPr>
              <a:t>81784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endParaRPr lang="ru-RU" altLang="ru-RU" sz="2400" b="1" i="1">
              <a:solidFill>
                <a:srgbClr val="FF0000"/>
              </a:solidFill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ru-RU" altLang="ru-RU" sz="2400" b="1" i="1">
                <a:solidFill>
                  <a:srgbClr val="FF0000"/>
                </a:solidFill>
                <a:latin typeface="Verdana" panose="020B0604030504040204" pitchFamily="34" charset="0"/>
              </a:rPr>
              <a:t>Журнал </a:t>
            </a:r>
            <a:r>
              <a:rPr lang="ru-RU" altLang="ru-RU" sz="2400" b="1" i="1">
                <a:solidFill>
                  <a:srgbClr val="008000"/>
                </a:solidFill>
                <a:latin typeface="Verdana" panose="020B0604030504040204" pitchFamily="34" charset="0"/>
              </a:rPr>
              <a:t>«Управление начальной школой»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endParaRPr lang="ru-RU" altLang="ru-RU" sz="2400" b="1" i="1">
              <a:solidFill>
                <a:srgbClr val="008000"/>
              </a:solidFill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ru-RU" altLang="ru-RU" sz="2400" b="1" i="1">
                <a:solidFill>
                  <a:srgbClr val="008000"/>
                </a:solidFill>
                <a:latin typeface="Verdana" panose="020B0604030504040204" pitchFamily="34" charset="0"/>
              </a:rPr>
              <a:t>Электронная система </a:t>
            </a:r>
            <a:r>
              <a:rPr lang="ru-RU" altLang="ru-RU" sz="2400" b="1" i="1">
                <a:solidFill>
                  <a:srgbClr val="FF0000"/>
                </a:solidFill>
                <a:latin typeface="Verdana" panose="020B0604030504040204" pitchFamily="34" charset="0"/>
              </a:rPr>
              <a:t>«Образование»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i="1">
                <a:solidFill>
                  <a:srgbClr val="FF0000"/>
                </a:solidFill>
                <a:latin typeface="Verdana" panose="020B0604030504040204" pitchFamily="34" charset="0"/>
              </a:rPr>
              <a:t>84539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b="1" i="1">
              <a:solidFill>
                <a:srgbClr val="008000"/>
              </a:solidFill>
              <a:latin typeface="Verdana" panose="020B0604030504040204" pitchFamily="34" charset="0"/>
            </a:endParaRPr>
          </a:p>
        </p:txBody>
      </p:sp>
      <p:pic>
        <p:nvPicPr>
          <p:cNvPr id="8602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24000" y="-1447800"/>
            <a:ext cx="121920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311" t="13750" r="15771" b="4312"/>
          <a:stretch>
            <a:fillRect/>
          </a:stretch>
        </p:blipFill>
        <p:spPr bwMode="auto">
          <a:xfrm>
            <a:off x="0" y="214313"/>
            <a:ext cx="9144000" cy="628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endParaRPr lang="ru-RU" altLang="ru-RU" cap="none" smtClean="0">
              <a:effectLst/>
            </a:endParaRPr>
          </a:p>
        </p:txBody>
      </p:sp>
      <p:sp>
        <p:nvSpPr>
          <p:cNvPr id="8909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8909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44575" y="-819150"/>
            <a:ext cx="11520488" cy="828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ChangeArrowheads="1"/>
          </p:cNvSpPr>
          <p:nvPr/>
        </p:nvSpPr>
        <p:spPr bwMode="auto">
          <a:xfrm>
            <a:off x="611188" y="1358900"/>
            <a:ext cx="8064500" cy="526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508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tabLst>
                <a:tab pos="457200" algn="l"/>
                <a:tab pos="630238" algn="l"/>
              </a:tabLst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tabLst>
                <a:tab pos="457200" algn="l"/>
                <a:tab pos="630238" algn="l"/>
              </a:tabLs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tabLst>
                <a:tab pos="457200" algn="l"/>
                <a:tab pos="630238" algn="l"/>
              </a:tabLst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tabLst>
                <a:tab pos="457200" algn="l"/>
                <a:tab pos="630238" algn="l"/>
              </a:tabLst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tabLst>
                <a:tab pos="457200" algn="l"/>
                <a:tab pos="630238" algn="l"/>
              </a:tabLst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tabLst>
                <a:tab pos="457200" algn="l"/>
                <a:tab pos="630238" algn="l"/>
              </a:tabLst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tabLst>
                <a:tab pos="457200" algn="l"/>
                <a:tab pos="630238" algn="l"/>
              </a:tabLst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tabLst>
                <a:tab pos="457200" algn="l"/>
                <a:tab pos="630238" algn="l"/>
              </a:tabLst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tabLst>
                <a:tab pos="457200" algn="l"/>
                <a:tab pos="630238" algn="l"/>
              </a:tabLst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Char char="•"/>
            </a:pPr>
            <a:r>
              <a:rPr lang="ru-RU" altLang="ru-RU" sz="16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600">
                <a:solidFill>
                  <a:srgbClr val="008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Индивидуальный</a:t>
            </a:r>
            <a:r>
              <a:rPr lang="ru-RU" altLang="ru-RU" sz="16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 – накопление и анализ результатов по каждому учащемуся в течение всего периода обучения, обеспечение индивидуализации образования, выявление способностей и предрасположенности каждого учащегося к определенному спектру дисциплин.</a:t>
            </a:r>
            <a:endParaRPr lang="ru-RU" altLang="ru-RU" sz="160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● </a:t>
            </a:r>
            <a:r>
              <a:rPr lang="ru-RU" altLang="ru-RU" sz="1600">
                <a:solidFill>
                  <a:srgbClr val="008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внутриклассный</a:t>
            </a:r>
            <a:r>
              <a:rPr lang="ru-RU" altLang="ru-RU" sz="16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: на уровне класса или по отдельным группам учеников – предоставление информации, необходимой учителям для их практической деятельности (индивидуальная работа с учащимися, имеющими трудности в освоении стандарта образования, корректировка программ, выбор технологий обучения и др.).</a:t>
            </a:r>
            <a:endParaRPr lang="ru-RU" altLang="ru-RU" sz="160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● </a:t>
            </a:r>
            <a:r>
              <a:rPr lang="ru-RU" altLang="ru-RU" sz="1600">
                <a:solidFill>
                  <a:srgbClr val="008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внутришкольный:</a:t>
            </a:r>
            <a:r>
              <a:rPr lang="ru-RU" altLang="ru-RU" sz="16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 уровень образовательного учреждения – по различным предметам и классам для анализа учебной деятельности  учителей, определения уровня освоения стандарта образования, формирования рейтинга классов и педагогов, выявления проблемных компонентов, формирования управленческих решений.</a:t>
            </a:r>
            <a:endParaRPr lang="ru-RU" altLang="ru-RU" sz="160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● </a:t>
            </a:r>
            <a:r>
              <a:rPr lang="ru-RU" altLang="ru-RU" sz="1600">
                <a:solidFill>
                  <a:srgbClr val="008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Муниципальный</a:t>
            </a:r>
            <a:r>
              <a:rPr lang="ru-RU" altLang="ru-RU" sz="16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 – по группам образовательных учреждений (общего образования, лицеи, гимназии,  профильные школы, интернаты и др.) для администрации и органов управления образованием (распределение оборудования, кадровых и материальных ресурсов, премирование и т. д.).</a:t>
            </a:r>
            <a:endParaRPr lang="ru-RU" altLang="ru-RU" sz="160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● </a:t>
            </a:r>
            <a:r>
              <a:rPr lang="ru-RU" altLang="ru-RU" sz="1600">
                <a:solidFill>
                  <a:srgbClr val="008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Региональный</a:t>
            </a:r>
            <a:r>
              <a:rPr lang="ru-RU" altLang="ru-RU" sz="16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 – для анализа состояния качества образования по территориям и видам образовательных учреждений (дошкольные образовательные учреждения, школы, колледжи и др.).</a:t>
            </a:r>
            <a:endParaRPr lang="ru-RU" altLang="ru-RU" sz="160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17411" name="Прямоугольник 2"/>
          <p:cNvSpPr>
            <a:spLocks noChangeArrowheads="1"/>
          </p:cNvSpPr>
          <p:nvPr/>
        </p:nvSpPr>
        <p:spPr bwMode="auto">
          <a:xfrm>
            <a:off x="971550" y="188913"/>
            <a:ext cx="755967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 i="1">
                <a:solidFill>
                  <a:srgbClr val="008000"/>
                </a:solidFill>
                <a:latin typeface="Tahoma" panose="020B0604030504040204" pitchFamily="34" charset="0"/>
              </a:rPr>
              <a:t>Многоуровневая система оценки качества образования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120650"/>
            <a:ext cx="8715375" cy="666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87" t="7500" r="3983" b="6250"/>
          <a:stretch>
            <a:fillRect/>
          </a:stretch>
        </p:blipFill>
        <p:spPr bwMode="auto">
          <a:xfrm>
            <a:off x="0" y="0"/>
            <a:ext cx="11557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1512168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000" b="1" dirty="0" err="1" smtClean="0">
                <a:solidFill>
                  <a:srgbClr val="C00000"/>
                </a:solidFill>
              </a:rPr>
              <a:t>КуРСЫ</a:t>
            </a:r>
            <a:r>
              <a:rPr lang="ru-RU" sz="2000" b="1" dirty="0" smtClean="0">
                <a:solidFill>
                  <a:srgbClr val="C00000"/>
                </a:solidFill>
              </a:rPr>
              <a:t> ПОВЫШЕНИЯ КВАЛИФИКАЦИИ ИДО МПГУ </a:t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/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008000"/>
                </a:solidFill>
              </a:rPr>
              <a:t>(</a:t>
            </a:r>
            <a:r>
              <a:rPr lang="en-US" sz="2400" dirty="0" smtClean="0">
                <a:solidFill>
                  <a:srgbClr val="008000"/>
                </a:solidFill>
              </a:rPr>
              <a:t>mpgu.ru –</a:t>
            </a:r>
            <a:r>
              <a:rPr lang="ru-RU" sz="2400" dirty="0" smtClean="0">
                <a:solidFill>
                  <a:srgbClr val="008000"/>
                </a:solidFill>
              </a:rPr>
              <a:t> институт дополнительного образования)</a:t>
            </a:r>
            <a:endParaRPr lang="ru-RU" sz="2400" dirty="0">
              <a:solidFill>
                <a:srgbClr val="008000"/>
              </a:solidFill>
            </a:endParaRPr>
          </a:p>
        </p:txBody>
      </p:sp>
      <p:sp>
        <p:nvSpPr>
          <p:cNvPr id="9216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anose="05020102010507070707" pitchFamily="18" charset="2"/>
              <a:buNone/>
            </a:pPr>
            <a:endParaRPr lang="ru-RU" altLang="ru-RU" sz="2400" b="1" smtClean="0"/>
          </a:p>
          <a:p>
            <a:pPr>
              <a:buFont typeface="Wingdings 2" panose="05020102010507070707" pitchFamily="18" charset="2"/>
              <a:buNone/>
            </a:pPr>
            <a:r>
              <a:rPr lang="ru-RU" altLang="ru-RU" sz="2000" b="1" smtClean="0"/>
              <a:t>«Формирование муниципальной/региональной</a:t>
            </a:r>
            <a:endParaRPr lang="ru-RU" altLang="ru-RU" sz="2000" smtClean="0"/>
          </a:p>
          <a:p>
            <a:pPr>
              <a:buFont typeface="Wingdings 2" panose="05020102010507070707" pitchFamily="18" charset="2"/>
              <a:buNone/>
            </a:pPr>
            <a:r>
              <a:rPr lang="ru-RU" altLang="ru-RU" sz="2000" b="1" smtClean="0"/>
              <a:t>системы оценки качества образования» (72 ч.) </a:t>
            </a:r>
            <a:r>
              <a:rPr lang="ru-RU" altLang="ru-RU" sz="2000" b="1" smtClean="0">
                <a:solidFill>
                  <a:srgbClr val="008000"/>
                </a:solidFill>
              </a:rPr>
              <a:t>очно-заочная</a:t>
            </a:r>
          </a:p>
          <a:p>
            <a:pPr>
              <a:buFont typeface="Wingdings 2" panose="05020102010507070707" pitchFamily="18" charset="2"/>
              <a:buNone/>
            </a:pPr>
            <a:endParaRPr lang="ru-RU" altLang="ru-RU" sz="2000" b="1" smtClean="0">
              <a:solidFill>
                <a:srgbClr val="008000"/>
              </a:solidFill>
            </a:endParaRPr>
          </a:p>
          <a:p>
            <a:pPr>
              <a:buFont typeface="Wingdings 2" panose="05020102010507070707" pitchFamily="18" charset="2"/>
              <a:buNone/>
            </a:pPr>
            <a:r>
              <a:rPr lang="ru-RU" altLang="ru-RU" sz="2000" b="1" smtClean="0"/>
              <a:t>«Осуществление контрольно-оценочной</a:t>
            </a:r>
            <a:endParaRPr lang="ru-RU" altLang="ru-RU" sz="2000" smtClean="0"/>
          </a:p>
          <a:p>
            <a:pPr>
              <a:buFont typeface="Wingdings 2" panose="05020102010507070707" pitchFamily="18" charset="2"/>
              <a:buNone/>
            </a:pPr>
            <a:r>
              <a:rPr lang="ru-RU" altLang="ru-RU" sz="2000" b="1" smtClean="0"/>
              <a:t>деятельности в образовательном процессе</a:t>
            </a:r>
            <a:endParaRPr lang="ru-RU" altLang="ru-RU" sz="2000" smtClean="0"/>
          </a:p>
          <a:p>
            <a:pPr>
              <a:buFont typeface="Wingdings 2" panose="05020102010507070707" pitchFamily="18" charset="2"/>
              <a:buNone/>
            </a:pPr>
            <a:r>
              <a:rPr lang="ru-RU" altLang="ru-RU" sz="2000" b="1" smtClean="0"/>
              <a:t>в соответствии с требованиями ФГОС</a:t>
            </a:r>
            <a:endParaRPr lang="ru-RU" altLang="ru-RU" sz="2000" smtClean="0"/>
          </a:p>
          <a:p>
            <a:pPr>
              <a:buFont typeface="Wingdings 2" panose="05020102010507070707" pitchFamily="18" charset="2"/>
              <a:buNone/>
            </a:pPr>
            <a:r>
              <a:rPr lang="ru-RU" altLang="ru-RU" sz="2000" b="1" smtClean="0"/>
              <a:t>и профессиональным стандартом педагога» (72 ч.) </a:t>
            </a:r>
            <a:r>
              <a:rPr lang="ru-RU" altLang="ru-RU" sz="2000" b="1" smtClean="0">
                <a:solidFill>
                  <a:srgbClr val="008000"/>
                </a:solidFill>
              </a:rPr>
              <a:t>дист.</a:t>
            </a:r>
          </a:p>
          <a:p>
            <a:pPr>
              <a:buFont typeface="Wingdings 2" panose="05020102010507070707" pitchFamily="18" charset="2"/>
              <a:buNone/>
            </a:pPr>
            <a:endParaRPr lang="ru-RU" altLang="ru-RU" sz="2000" smtClean="0"/>
          </a:p>
          <a:p>
            <a:pPr>
              <a:buFont typeface="Wingdings 2" panose="05020102010507070707" pitchFamily="18" charset="2"/>
              <a:buNone/>
            </a:pPr>
            <a:r>
              <a:rPr lang="ru-RU" altLang="ru-RU" sz="2000" b="1" smtClean="0"/>
              <a:t> «Формирование многоуровневой</a:t>
            </a:r>
            <a:endParaRPr lang="ru-RU" altLang="ru-RU" sz="2000" smtClean="0"/>
          </a:p>
          <a:p>
            <a:pPr>
              <a:buFont typeface="Wingdings 2" panose="05020102010507070707" pitchFamily="18" charset="2"/>
              <a:buNone/>
            </a:pPr>
            <a:r>
              <a:rPr lang="ru-RU" altLang="ru-RU" sz="2000" b="1" smtClean="0"/>
              <a:t>системы оценки качества образования» (72 ч.)  </a:t>
            </a:r>
            <a:r>
              <a:rPr lang="ru-RU" altLang="ru-RU" sz="2000" b="1" smtClean="0">
                <a:solidFill>
                  <a:srgbClr val="008000"/>
                </a:solidFill>
              </a:rPr>
              <a:t>дист</a:t>
            </a:r>
            <a:endParaRPr lang="ru-RU" altLang="ru-RU" sz="2000" smtClean="0">
              <a:solidFill>
                <a:srgbClr val="008000"/>
              </a:solidFill>
            </a:endParaRPr>
          </a:p>
          <a:p>
            <a:pPr>
              <a:buFont typeface="Wingdings 2" panose="05020102010507070707" pitchFamily="18" charset="2"/>
              <a:buNone/>
            </a:pPr>
            <a:endParaRPr lang="ru-RU" altLang="ru-RU" sz="2400" smtClean="0"/>
          </a:p>
          <a:p>
            <a:pPr>
              <a:buFont typeface="Wingdings 2" panose="05020102010507070707" pitchFamily="18" charset="2"/>
              <a:buNone/>
            </a:pPr>
            <a:r>
              <a:rPr lang="ru-RU" altLang="ru-RU" sz="2400" b="1" smtClean="0"/>
              <a:t> </a:t>
            </a:r>
            <a:endParaRPr lang="ru-RU" altLang="ru-RU" sz="2400" smtClean="0"/>
          </a:p>
          <a:p>
            <a:pPr>
              <a:buFont typeface="Wingdings 2" panose="05020102010507070707" pitchFamily="18" charset="2"/>
              <a:buNone/>
            </a:pPr>
            <a:endParaRPr lang="ru-RU" altLang="ru-RU" smtClean="0"/>
          </a:p>
          <a:p>
            <a:pPr>
              <a:buFont typeface="Wingdings 2" panose="05020102010507070707" pitchFamily="18" charset="2"/>
              <a:buNone/>
            </a:pPr>
            <a:endParaRPr lang="ru-RU" altLang="ru-RU" smtClean="0"/>
          </a:p>
          <a:p>
            <a:pPr>
              <a:buFont typeface="Wingdings 2" panose="05020102010507070707" pitchFamily="18" charset="2"/>
              <a:buNone/>
            </a:pPr>
            <a:r>
              <a:rPr lang="ru-RU" altLang="ru-RU" b="1" smtClean="0"/>
              <a:t> </a:t>
            </a:r>
            <a:endParaRPr lang="ru-RU" altLang="ru-RU" smtClean="0"/>
          </a:p>
          <a:p>
            <a:pPr>
              <a:buFont typeface="Wingdings 2" panose="05020102010507070707" pitchFamily="18" charset="2"/>
              <a:buNone/>
            </a:pPr>
            <a:r>
              <a:rPr lang="ru-RU" altLang="ru-RU" smtClean="0"/>
              <a:t> </a:t>
            </a:r>
            <a:r>
              <a:rPr lang="ru-RU" altLang="ru-RU" b="1" smtClean="0"/>
              <a:t> </a:t>
            </a:r>
            <a:endParaRPr lang="ru-RU" altLang="ru-RU" smtClean="0"/>
          </a:p>
          <a:p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Номер слайда 5"/>
          <p:cNvSpPr txBox="1">
            <a:spLocks noGrp="1"/>
          </p:cNvSpPr>
          <p:nvPr/>
        </p:nvSpPr>
        <p:spPr bwMode="auto">
          <a:xfrm>
            <a:off x="6796088" y="638175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1BBB898C-ACBE-41B6-8EE9-78EE28EB3972}" type="slidenum">
              <a:rPr lang="ru-RU" altLang="ru-RU" sz="1400" b="1">
                <a:solidFill>
                  <a:srgbClr val="1663A5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63</a:t>
            </a:fld>
            <a:endParaRPr lang="ru-RU" altLang="ru-RU" sz="1400" b="1">
              <a:solidFill>
                <a:srgbClr val="1663A5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85813" y="1285875"/>
            <a:ext cx="8893175" cy="5184775"/>
          </a:xfrm>
        </p:spPr>
        <p:txBody>
          <a:bodyPr/>
          <a:lstStyle/>
          <a:p>
            <a:pPr marL="609600" indent="-609600" eaLnBrk="1" hangingPunct="1">
              <a:buFont typeface="Wingdings" panose="05000000000000000000" pitchFamily="2" charset="2"/>
              <a:buNone/>
            </a:pPr>
            <a:r>
              <a:rPr lang="ru-RU" altLang="ru-RU" sz="2000" smtClean="0"/>
              <a:t> </a:t>
            </a:r>
          </a:p>
        </p:txBody>
      </p:sp>
      <p:sp>
        <p:nvSpPr>
          <p:cNvPr id="93188" name="Rectangle 2"/>
          <p:cNvSpPr txBox="1">
            <a:spLocks noChangeArrowheads="1"/>
          </p:cNvSpPr>
          <p:nvPr/>
        </p:nvSpPr>
        <p:spPr bwMode="auto">
          <a:xfrm>
            <a:off x="611188" y="333375"/>
            <a:ext cx="8229600" cy="158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400" b="1">
                <a:solidFill>
                  <a:srgbClr val="000080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Спасибо за внимание! </a:t>
            </a:r>
            <a:br>
              <a:rPr lang="ru-RU" altLang="ru-RU" sz="4400" b="1">
                <a:solidFill>
                  <a:srgbClr val="000080"/>
                </a:solidFill>
                <a:latin typeface="Verdana" panose="020B0604030504040204" pitchFamily="34" charset="0"/>
                <a:cs typeface="Arial" panose="020B0604020202020204" pitchFamily="34" charset="0"/>
              </a:rPr>
            </a:br>
            <a:endParaRPr lang="ru-RU" altLang="ru-RU" sz="4400" b="1">
              <a:solidFill>
                <a:srgbClr val="000080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3189" name="Прямоугольник 6"/>
          <p:cNvSpPr>
            <a:spLocks noChangeArrowheads="1"/>
          </p:cNvSpPr>
          <p:nvPr/>
        </p:nvSpPr>
        <p:spPr bwMode="auto">
          <a:xfrm>
            <a:off x="857250" y="1412875"/>
            <a:ext cx="7891463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к.п.н., </a:t>
            </a:r>
            <a:r>
              <a:rPr lang="ru-RU" altLang="ru-RU" sz="2400" b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Фомина Надежда Борисовна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ru-RU" altLang="ru-RU" sz="20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ru-RU" altLang="ru-RU" sz="2000" b="1">
              <a:solidFill>
                <a:srgbClr val="00CC99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   </a:t>
            </a:r>
            <a:r>
              <a:rPr lang="ru-RU" altLang="ru-RU" sz="28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Тел: 8(960)-596-33-01</a:t>
            </a:r>
            <a:br>
              <a:rPr lang="ru-RU" altLang="ru-RU" sz="28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rPr>
            </a:br>
            <a:r>
              <a:rPr lang="ru-RU" altLang="ru-RU" sz="28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    </a:t>
            </a:r>
            <a:r>
              <a:rPr lang="en-US" altLang="ru-RU" sz="28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e-mail: </a:t>
            </a:r>
            <a:r>
              <a:rPr lang="en-US" altLang="ru-RU" sz="28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  <a:hlinkClick r:id="rId3"/>
              </a:rPr>
              <a:t>fominanb@inbox.ru</a:t>
            </a:r>
            <a:r>
              <a:rPr lang="en-US" altLang="ru-RU" sz="28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20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    </a:t>
            </a:r>
            <a:endParaRPr lang="ru-RU" altLang="ru-RU" sz="2000" b="1">
              <a:solidFill>
                <a:schemeClr val="tx1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93190" name="Picture 3" descr="цвяточки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2438" y="3619500"/>
            <a:ext cx="4714875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8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1427163"/>
            <a:ext cx="8077200" cy="143033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916E3B"/>
                </a:solidFill>
              </a:rPr>
              <a:t>2.Федеральный закон «Об образовании в Российской Федерации» </a:t>
            </a:r>
          </a:p>
        </p:txBody>
      </p:sp>
      <p:sp>
        <p:nvSpPr>
          <p:cNvPr id="18435" name="Rectangle 19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3716338"/>
            <a:ext cx="5356225" cy="165735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Georgia" panose="02040502050405020303" pitchFamily="18" charset="0"/>
              <a:buNone/>
            </a:pPr>
            <a:endParaRPr lang="ru-RU" altLang="ru-RU" sz="2000" b="1" smtClean="0">
              <a:solidFill>
                <a:srgbClr val="3D3DD7"/>
              </a:solidFill>
            </a:endParaRPr>
          </a:p>
          <a:p>
            <a:pPr marL="0" indent="0" eaLnBrk="1" hangingPunct="1">
              <a:lnSpc>
                <a:spcPct val="80000"/>
              </a:lnSpc>
              <a:buFont typeface="Georgia" panose="02040502050405020303" pitchFamily="18" charset="0"/>
              <a:buNone/>
            </a:pPr>
            <a:r>
              <a:rPr lang="ru-RU" altLang="ru-RU" sz="2000" b="1" smtClean="0">
                <a:solidFill>
                  <a:srgbClr val="3D3DD7"/>
                </a:solidFill>
              </a:rPr>
              <a:t>                             </a:t>
            </a:r>
            <a:endParaRPr lang="ru-RU" altLang="ru-RU" sz="1800" b="1" i="1" smtClean="0">
              <a:solidFill>
                <a:srgbClr val="3D3DD7"/>
              </a:solidFill>
            </a:endParaRPr>
          </a:p>
          <a:p>
            <a:pPr marL="0" indent="0" eaLnBrk="1" hangingPunct="1">
              <a:lnSpc>
                <a:spcPct val="80000"/>
              </a:lnSpc>
              <a:buFont typeface="Georgia" panose="02040502050405020303" pitchFamily="18" charset="0"/>
              <a:buNone/>
            </a:pPr>
            <a:endParaRPr lang="ru-RU" altLang="ru-RU" sz="2800" b="1" i="1" smtClean="0">
              <a:solidFill>
                <a:srgbClr val="3D3DD7"/>
              </a:solidFill>
            </a:endParaRPr>
          </a:p>
        </p:txBody>
      </p:sp>
      <p:pic>
        <p:nvPicPr>
          <p:cNvPr id="18436" name="Picture 6" descr="i?id=54314767-51-72&amp;n=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3563" y="4429125"/>
            <a:ext cx="188595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Прямоугольник 4"/>
          <p:cNvSpPr>
            <a:spLocks noChangeArrowheads="1"/>
          </p:cNvSpPr>
          <p:nvPr/>
        </p:nvSpPr>
        <p:spPr bwMode="auto">
          <a:xfrm>
            <a:off x="642938" y="3071813"/>
            <a:ext cx="6072187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>
                <a:solidFill>
                  <a:srgbClr val="D60093"/>
                </a:solidFill>
                <a:latin typeface="Tahoma" panose="020B0604030504040204" pitchFamily="34" charset="0"/>
              </a:rPr>
              <a:t>Качество образования , ФГОС и Федеральный закон </a:t>
            </a:r>
            <a:br>
              <a:rPr lang="ru-RU" altLang="ru-RU" sz="2800">
                <a:solidFill>
                  <a:srgbClr val="D60093"/>
                </a:solidFill>
                <a:latin typeface="Tahoma" panose="020B0604030504040204" pitchFamily="34" charset="0"/>
              </a:rPr>
            </a:br>
            <a:r>
              <a:rPr lang="ru-RU" altLang="ru-RU" sz="2800">
                <a:solidFill>
                  <a:srgbClr val="D60093"/>
                </a:solidFill>
                <a:latin typeface="Tahoma" panose="020B0604030504040204" pitchFamily="34" charset="0"/>
              </a:rPr>
              <a:t>«Об образовании в Российской Федерации»</a:t>
            </a:r>
            <a:endParaRPr lang="ru-RU" altLang="ru-RU" sz="280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Прямоугольник 1"/>
          <p:cNvSpPr>
            <a:spLocks noChangeArrowheads="1"/>
          </p:cNvSpPr>
          <p:nvPr/>
        </p:nvSpPr>
        <p:spPr bwMode="auto">
          <a:xfrm>
            <a:off x="500063" y="2143125"/>
            <a:ext cx="8072437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>
                <a:solidFill>
                  <a:schemeClr val="tx1"/>
                </a:solidFill>
                <a:latin typeface="Tahoma" panose="020B0604030504040204" pitchFamily="34" charset="0"/>
              </a:rPr>
              <a:t>В соответствии со ст.2. 273-ФЗ 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>
                <a:solidFill>
                  <a:schemeClr val="tx1"/>
                </a:solidFill>
                <a:latin typeface="Tahoma" panose="020B0604030504040204" pitchFamily="34" charset="0"/>
              </a:rPr>
              <a:t>«качество образования - комплексная характеристика образовательной деятельности и подготовки обучающегося, выражающая </a:t>
            </a:r>
            <a:r>
              <a:rPr lang="ru-RU" altLang="ru-RU" sz="2400">
                <a:solidFill>
                  <a:srgbClr val="C00000"/>
                </a:solidFill>
                <a:latin typeface="Tahoma" panose="020B0604030504040204" pitchFamily="34" charset="0"/>
              </a:rPr>
              <a:t>степень их соответствия федеральным государственным образовательным стандартам</a:t>
            </a:r>
            <a:r>
              <a:rPr lang="ru-RU" altLang="ru-RU" sz="2400">
                <a:solidFill>
                  <a:schemeClr val="tx1"/>
                </a:solidFill>
                <a:latin typeface="Tahoma" panose="020B0604030504040204" pitchFamily="34" charset="0"/>
              </a:rPr>
              <a:t>, образовательным стандартам, федеральным государственным требованиям и (или) потребностям физического или юридического лица, в интересах которого осуществляется образовательная деятельность, в том числе </a:t>
            </a:r>
            <a:r>
              <a:rPr lang="ru-RU" altLang="ru-RU" sz="2400">
                <a:solidFill>
                  <a:srgbClr val="C00000"/>
                </a:solidFill>
                <a:latin typeface="Tahoma" panose="020B0604030504040204" pitchFamily="34" charset="0"/>
              </a:rPr>
              <a:t>степень достижения планируемых результатов образовательной программы</a:t>
            </a:r>
            <a:r>
              <a:rPr lang="ru-RU" altLang="ru-RU" sz="2400">
                <a:solidFill>
                  <a:schemeClr val="tx1"/>
                </a:solidFill>
                <a:latin typeface="Tahoma" panose="020B0604030504040204" pitchFamily="34" charset="0"/>
              </a:rPr>
              <a:t>».</a:t>
            </a:r>
          </a:p>
        </p:txBody>
      </p:sp>
      <p:sp>
        <p:nvSpPr>
          <p:cNvPr id="20483" name="Прямоугольник 2"/>
          <p:cNvSpPr>
            <a:spLocks noChangeArrowheads="1"/>
          </p:cNvSpPr>
          <p:nvPr/>
        </p:nvSpPr>
        <p:spPr bwMode="auto">
          <a:xfrm>
            <a:off x="500063" y="285750"/>
            <a:ext cx="635793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solidFill>
                  <a:srgbClr val="FF9900"/>
                </a:solidFill>
                <a:latin typeface="Tahoma" panose="020B0604030504040204" pitchFamily="34" charset="0"/>
              </a:rPr>
              <a:t>Федеральный закон «Об образовании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solidFill>
                  <a:srgbClr val="FF9900"/>
                </a:solidFill>
                <a:latin typeface="Tahoma" panose="020B0604030504040204" pitchFamily="34" charset="0"/>
              </a:rPr>
              <a:t>в Российской Федерации»</a:t>
            </a:r>
            <a:r>
              <a:rPr lang="ru-RU" altLang="ru-RU" sz="2400" b="1">
                <a:solidFill>
                  <a:schemeClr val="tx1"/>
                </a:solidFill>
                <a:latin typeface="Tahoma" panose="020B0604030504040204" pitchFamily="34" charset="0"/>
              </a:rPr>
              <a:t> </a:t>
            </a:r>
          </a:p>
        </p:txBody>
      </p:sp>
      <p:pic>
        <p:nvPicPr>
          <p:cNvPr id="20484" name="Picture 8" descr="http://im3-tub-ru.yandex.net/i?id=318955406-07-7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29438" y="500063"/>
            <a:ext cx="1785937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92150"/>
            <a:ext cx="9288463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150" y="3068638"/>
            <a:ext cx="7129463" cy="378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Прямоугольник 3"/>
          <p:cNvSpPr>
            <a:spLocks noChangeArrowheads="1"/>
          </p:cNvSpPr>
          <p:nvPr/>
        </p:nvSpPr>
        <p:spPr bwMode="auto">
          <a:xfrm>
            <a:off x="971550" y="333375"/>
            <a:ext cx="68405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i="1">
                <a:solidFill>
                  <a:srgbClr val="008000"/>
                </a:solidFill>
                <a:latin typeface="Tahoma" panose="020B0604030504040204" pitchFamily="34" charset="0"/>
              </a:rPr>
              <a:t>3. Профессиональный стандарт педагога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3094</TotalTime>
  <Words>1454</Words>
  <Application>Microsoft Office PowerPoint</Application>
  <PresentationFormat>Экран (4:3)</PresentationFormat>
  <Paragraphs>235</Paragraphs>
  <Slides>63</Slides>
  <Notes>21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63</vt:i4>
      </vt:variant>
    </vt:vector>
  </HeadingPairs>
  <TitlesOfParts>
    <vt:vector size="72" baseType="lpstr">
      <vt:lpstr>ＭＳ Ｐゴシック</vt:lpstr>
      <vt:lpstr>Arial</vt:lpstr>
      <vt:lpstr>Georgia</vt:lpstr>
      <vt:lpstr>Tahoma</vt:lpstr>
      <vt:lpstr>Times New Roman</vt:lpstr>
      <vt:lpstr>Verdana</vt:lpstr>
      <vt:lpstr>Wingdings</vt:lpstr>
      <vt:lpstr>Wingdings 2</vt:lpstr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Перечень оценочных процедур (РСОКОО)</vt:lpstr>
      <vt:lpstr>Презентация PowerPoint</vt:lpstr>
      <vt:lpstr>2.Федеральный закон «Об образовании в Российской Федерации» </vt:lpstr>
      <vt:lpstr>Презентация PowerPoint</vt:lpstr>
      <vt:lpstr>Презентация PowerPoint</vt:lpstr>
      <vt:lpstr>Презентация PowerPoint</vt:lpstr>
      <vt:lpstr>Общероссийская система   оценки качества общего образования -2013 </vt:lpstr>
      <vt:lpstr>Презентация PowerPoint</vt:lpstr>
      <vt:lpstr>В новом Законе  «Об образовании в РФ» (статья 28, п. 13 )  </vt:lpstr>
      <vt:lpstr>Презентация PowerPoint</vt:lpstr>
      <vt:lpstr>Презентация PowerPoint</vt:lpstr>
      <vt:lpstr>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Отчет «Прогноз повышения качества образования».</vt:lpstr>
      <vt:lpstr>Структура текстового отчета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КуРСЫ ПОВЫШЕНИЯ КВАЛИФИКАЦИИ ИДО МПГУ   (mpgu.ru – институт дополнительного образования)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Александр Завадский</cp:lastModifiedBy>
  <cp:revision>276</cp:revision>
  <dcterms:created xsi:type="dcterms:W3CDTF">2011-11-01T01:28:28Z</dcterms:created>
  <dcterms:modified xsi:type="dcterms:W3CDTF">2017-09-05T06:28:33Z</dcterms:modified>
</cp:coreProperties>
</file>