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6" r:id="rId3"/>
    <p:sldId id="280" r:id="rId4"/>
    <p:sldId id="257" r:id="rId5"/>
    <p:sldId id="272" r:id="rId6"/>
    <p:sldId id="259" r:id="rId7"/>
    <p:sldId id="269" r:id="rId8"/>
    <p:sldId id="277" r:id="rId9"/>
  </p:sldIdLst>
  <p:sldSz cx="9144000" cy="6858000" type="screen4x3"/>
  <p:notesSz cx="6797675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2359ED7F-00BA-4D42-AEAC-AD241D34DD16}">
  <a:tblStyle styleId="{2359ED7F-00BA-4D42-AEAC-AD241D34DD16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31862" y="741362"/>
            <a:ext cx="4933948" cy="370204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02600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030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00" cy="444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700" cy="49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54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5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7590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9788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2142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8" y="4690269"/>
            <a:ext cx="5438139" cy="4443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50442" y="9378824"/>
            <a:ext cx="2945658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17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30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.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6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8763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781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685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. загол.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5" y="2171702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2" y="190498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8763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781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685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8763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781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685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7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723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28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7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723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28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571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476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45032" y="1535112"/>
            <a:ext cx="404177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45032" y="2174875"/>
            <a:ext cx="4041772" cy="39512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571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476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457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3810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8" y="273043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6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8763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781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685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8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399" cy="5667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42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8763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781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685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533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ntur-test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kontur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sc@PROFKONTUR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metodist@profkontu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6890" y="1565891"/>
            <a:ext cx="5544600" cy="14485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801474" y="3201325"/>
            <a:ext cx="7969200" cy="92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2400" b="1" dirty="0">
                <a:solidFill>
                  <a:schemeClr val="dk1"/>
                </a:solidFill>
              </a:rPr>
              <a:t>Облачный сервис для удобного и быстрого тестирования учащихся в  образовательных учреждениях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ru-RU" sz="18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n-US" sz="18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1800" b="1" dirty="0">
                <a:solidFill>
                  <a:schemeClr val="dk1"/>
                </a:solidFill>
              </a:rPr>
              <a:t>Генеральный директор: </a:t>
            </a:r>
            <a:r>
              <a:rPr lang="ru-RU" sz="1800" dirty="0">
                <a:solidFill>
                  <a:schemeClr val="dk1"/>
                </a:solidFill>
              </a:rPr>
              <a:t>Худяков Иван Николаевич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1800" b="1" dirty="0">
                <a:solidFill>
                  <a:schemeClr val="dk1"/>
                </a:solidFill>
              </a:rPr>
              <a:t>Ведущий методист: </a:t>
            </a:r>
            <a:r>
              <a:rPr lang="ru-RU" sz="1800" dirty="0" err="1">
                <a:solidFill>
                  <a:schemeClr val="dk1"/>
                </a:solidFill>
              </a:rPr>
              <a:t>Бузова</a:t>
            </a:r>
            <a:r>
              <a:rPr lang="ru-RU" sz="1800" dirty="0">
                <a:solidFill>
                  <a:schemeClr val="dk1"/>
                </a:solidFill>
              </a:rPr>
              <a:t> Марина Викторовна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168965" y="197953"/>
            <a:ext cx="8749800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dirty="0"/>
          </a:p>
        </p:txBody>
      </p:sp>
      <p:sp>
        <p:nvSpPr>
          <p:cNvPr id="161" name="Shape 161"/>
          <p:cNvSpPr txBox="1"/>
          <p:nvPr/>
        </p:nvSpPr>
        <p:spPr>
          <a:xfrm>
            <a:off x="465806" y="905950"/>
            <a:ext cx="8309214" cy="55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0510" lvl="0" indent="-250189">
              <a:buClr>
                <a:schemeClr val="dk1"/>
              </a:buClr>
              <a:buSzPct val="50000"/>
            </a:pPr>
            <a:r>
              <a:rPr lang="ru-RU" sz="2400" b="1" dirty="0">
                <a:solidFill>
                  <a:schemeClr val="dk1"/>
                </a:solidFill>
              </a:rPr>
              <a:t>Худяков Иван Николаевич – руководитель</a:t>
            </a:r>
          </a:p>
          <a:p>
            <a:pPr marL="270510" lvl="0" indent="-250189">
              <a:buClr>
                <a:schemeClr val="dk1"/>
              </a:buClr>
              <a:buSzPct val="50000"/>
            </a:pPr>
            <a:r>
              <a:rPr lang="ru-RU" sz="2800" dirty="0">
                <a:solidFill>
                  <a:schemeClr val="dk1"/>
                </a:solidFill>
              </a:rPr>
              <a:t>	</a:t>
            </a:r>
            <a:r>
              <a:rPr lang="ru-RU" sz="1600" dirty="0">
                <a:solidFill>
                  <a:schemeClr val="dk1"/>
                </a:solidFill>
              </a:rPr>
              <a:t>Высшее техническое образование, эксперт общественного совета Министерства образования, эксперт совета по науке и инновациям при главе </a:t>
            </a:r>
            <a:r>
              <a:rPr lang="ru-RU" sz="1600" dirty="0" err="1">
                <a:solidFill>
                  <a:schemeClr val="dk1"/>
                </a:solidFill>
              </a:rPr>
              <a:t>респ</a:t>
            </a:r>
            <a:r>
              <a:rPr lang="ru-RU" sz="1600" dirty="0">
                <a:solidFill>
                  <a:schemeClr val="dk1"/>
                </a:solidFill>
              </a:rPr>
              <a:t>. Бурятия. Проходил обучение в рамках повышения квалификации МАСС (г. Москва), Открытый мир (г. Вашингтон). Генеральный директор компаний «Байкалсофт», «</a:t>
            </a:r>
            <a:r>
              <a:rPr lang="ru-RU" sz="1600" dirty="0" err="1">
                <a:solidFill>
                  <a:schemeClr val="dk1"/>
                </a:solidFill>
              </a:rPr>
              <a:t>Профконтур</a:t>
            </a:r>
            <a:r>
              <a:rPr lang="ru-RU" sz="1600" dirty="0">
                <a:solidFill>
                  <a:schemeClr val="dk1"/>
                </a:solidFill>
              </a:rPr>
              <a:t>». Общее развитие и управление, создание платных сервисов.</a:t>
            </a:r>
          </a:p>
          <a:p>
            <a:pPr marL="270510" indent="-250189">
              <a:buClr>
                <a:schemeClr val="dk1"/>
              </a:buClr>
              <a:buSzPct val="50000"/>
            </a:pPr>
            <a:endParaRPr lang="ru-RU" sz="2200" b="1" dirty="0"/>
          </a:p>
          <a:p>
            <a:pPr marL="270510" indent="-250189">
              <a:buClr>
                <a:schemeClr val="dk1"/>
              </a:buClr>
              <a:buSzPct val="50000"/>
            </a:pPr>
            <a:r>
              <a:rPr lang="ru-RU" sz="2200" b="1" dirty="0" err="1"/>
              <a:t>Бузова</a:t>
            </a:r>
            <a:r>
              <a:rPr lang="ru-RU" sz="2200" b="1" dirty="0"/>
              <a:t> Марина Викторовна - ведущий методист</a:t>
            </a:r>
          </a:p>
          <a:p>
            <a:pPr marL="270510" indent="-250189">
              <a:buClr>
                <a:schemeClr val="dk1"/>
              </a:buClr>
              <a:buSzPct val="50000"/>
            </a:pPr>
            <a:r>
              <a:rPr lang="ru-RU" sz="2000" b="1" dirty="0"/>
              <a:t>	</a:t>
            </a:r>
            <a:r>
              <a:rPr lang="ru-RU" sz="1600" dirty="0"/>
              <a:t>Высшее образование в области управления персоналом, педагогики и психологии, проходила обучение в рамках программ повышения квалификации ФИРО «Профессиональная ориентация и профессиональное самоопределение в современной России: задачи, содержание, технологии» (г. Москва) и др. программам повышения квалификации. Опыт методической и консультативной работы в области профориентации и психодиагностики более 7 лет. Автор методик тестирования.</a:t>
            </a:r>
          </a:p>
          <a:p>
            <a:pPr marL="270510" indent="-250189">
              <a:buClr>
                <a:schemeClr val="dk1"/>
              </a:buClr>
              <a:buSzPct val="50000"/>
            </a:pPr>
            <a:endParaRPr lang="ru-RU" sz="2200" b="1" dirty="0"/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270510" lvl="0" indent="-250189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2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586283" y="3914221"/>
            <a:ext cx="4105737" cy="113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1800" b="1" i="0" u="none" strike="noStrike" cap="non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Резапкина</a:t>
            </a:r>
            <a:r>
              <a:rPr lang="ru-RU" sz="18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Галина Владимировна</a:t>
            </a:r>
            <a:r>
              <a:rPr lang="ru-RU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b="1" i="0" u="none" strike="noStrike" cap="none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Научный сотрудник «Федерального института развития образования»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Научное консультирование и авторские методики, которые прошли проверку в рамках нацпроекта «Образование».</a:t>
            </a:r>
          </a:p>
        </p:txBody>
      </p:sp>
      <p:sp>
        <p:nvSpPr>
          <p:cNvPr id="144" name="Shape 144"/>
          <p:cNvSpPr/>
          <p:nvPr/>
        </p:nvSpPr>
        <p:spPr>
          <a:xfrm>
            <a:off x="725400" y="4306574"/>
            <a:ext cx="7720500" cy="113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0510" marR="0" lvl="0" indent="-25780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b="0" i="0" u="none" strike="noStrike" cap="none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752875" y="382829"/>
            <a:ext cx="7720500" cy="49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-RU" sz="2800" b="1" dirty="0">
                <a:solidFill>
                  <a:srgbClr val="FF0000"/>
                </a:solidFill>
              </a:rPr>
              <a:t>Партнеры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2833500" y="6193952"/>
            <a:ext cx="34770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ru-RU" sz="2000" b="1" i="0" u="sng" strike="noStrike" cap="none">
                <a:solidFill>
                  <a:srgbClr val="0095DA"/>
                </a:solidFill>
              </a:rPr>
              <a:t>www.profkontur.com</a:t>
            </a:r>
            <a:r>
              <a:rPr lang="ru-RU" sz="2000" b="1" i="0" u="sng" strike="noStrike" cap="none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3564" y="1371303"/>
            <a:ext cx="2555425" cy="60089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785550" y="2094675"/>
            <a:ext cx="3800100" cy="60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b="1" dirty="0">
                <a:solidFill>
                  <a:srgbClr val="3F3F3F"/>
                </a:solidFill>
              </a:rPr>
              <a:t>Майкрософт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dirty="0">
                <a:solidFill>
                  <a:srgbClr val="3F3F3F"/>
                </a:solidFill>
              </a:rPr>
              <a:t>Техническая поддержка и масштабируемая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dirty="0">
                <a:solidFill>
                  <a:srgbClr val="3F3F3F"/>
                </a:solidFill>
              </a:rPr>
              <a:t>Инфраструктура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ru-RU" dirty="0">
              <a:solidFill>
                <a:srgbClr val="3F3F3F"/>
              </a:solidFill>
            </a:endParaRPr>
          </a:p>
        </p:txBody>
      </p:sp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6366" y="1314664"/>
            <a:ext cx="1793425" cy="76860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/>
          <p:nvPr/>
        </p:nvSpPr>
        <p:spPr>
          <a:xfrm>
            <a:off x="4965554" y="2094675"/>
            <a:ext cx="3800100" cy="60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b="1">
                <a:solidFill>
                  <a:srgbClr val="3F3F3F"/>
                </a:solidFill>
              </a:rPr>
              <a:t>Фонд Развития Интернет Инициатив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>
                <a:solidFill>
                  <a:srgbClr val="3F3F3F"/>
                </a:solidFill>
              </a:rPr>
              <a:t>Экспертиза и финансовая поддержка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65554" y="3914221"/>
            <a:ext cx="375388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Министерство спорта </a:t>
            </a:r>
          </a:p>
          <a:p>
            <a:pPr lvl="0">
              <a:buClr>
                <a:schemeClr val="dk1"/>
              </a:buClr>
              <a:buSzPct val="25000"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молодежной политики </a:t>
            </a:r>
          </a:p>
          <a:p>
            <a:pPr lvl="0">
              <a:buClr>
                <a:schemeClr val="dk1"/>
              </a:buClr>
              <a:buSzPct val="25000"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Республики Бурятия  </a:t>
            </a:r>
          </a:p>
          <a:p>
            <a:pPr lvl="0">
              <a:buClr>
                <a:schemeClr val="dk1"/>
              </a:buClr>
            </a:pPr>
            <a:r>
              <a:rPr lang="ru-RU" dirty="0">
                <a:solidFill>
                  <a:schemeClr val="tx1"/>
                </a:solidFill>
              </a:rPr>
              <a:t>Поддержка в программах профориентации </a:t>
            </a:r>
          </a:p>
          <a:p>
            <a:pPr lvl="0">
              <a:buClr>
                <a:schemeClr val="dk1"/>
              </a:buClr>
            </a:pPr>
            <a:r>
              <a:rPr lang="ru-RU" dirty="0">
                <a:solidFill>
                  <a:schemeClr val="tx1"/>
                </a:solidFill>
              </a:rPr>
              <a:t>молодежи в Республике Бурятия.</a:t>
            </a:r>
          </a:p>
        </p:txBody>
      </p:sp>
    </p:spTree>
    <p:extLst>
      <p:ext uri="{BB962C8B-B14F-4D97-AF65-F5344CB8AC3E}">
        <p14:creationId xmlns:p14="http://schemas.microsoft.com/office/powerpoint/2010/main" val="300761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05925" y="122750"/>
            <a:ext cx="8540998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3600" b="1" dirty="0">
                <a:solidFill>
                  <a:srgbClr val="FF0000"/>
                </a:solidFill>
              </a:rPr>
              <a:t>История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7504" y="764704"/>
            <a:ext cx="8667411" cy="5688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6200" lvl="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800" b="1" dirty="0">
                <a:solidFill>
                  <a:schemeClr val="dk1"/>
                </a:solidFill>
              </a:rPr>
              <a:t>2013 год </a:t>
            </a:r>
            <a:r>
              <a:rPr lang="ru-RU" sz="2800" dirty="0">
                <a:solidFill>
                  <a:schemeClr val="dk1"/>
                </a:solidFill>
              </a:rPr>
              <a:t>– создание сервиса </a:t>
            </a:r>
            <a:r>
              <a:rPr lang="en-US" sz="2800" dirty="0">
                <a:solidFill>
                  <a:schemeClr val="dk1"/>
                </a:solidFill>
                <a:hlinkClick r:id="rId3"/>
              </a:rPr>
              <a:t>www.kontur-test.ru</a:t>
            </a:r>
            <a:r>
              <a:rPr lang="en-US" sz="2800" dirty="0">
                <a:solidFill>
                  <a:schemeClr val="dk1"/>
                </a:solidFill>
              </a:rPr>
              <a:t> </a:t>
            </a:r>
            <a:endParaRPr lang="ru-RU" sz="2800" dirty="0">
              <a:solidFill>
                <a:schemeClr val="dk1"/>
              </a:solidFill>
            </a:endParaRPr>
          </a:p>
          <a:p>
            <a:pPr marL="76200" lvl="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1600" dirty="0">
                <a:solidFill>
                  <a:schemeClr val="dk1"/>
                </a:solidFill>
              </a:rPr>
              <a:t>Диагностический сервис помогает молодым людям в возрасте от 18 до 30 лет выявить предпринимательские склонности и получить гос. поддержку на открытие бизнеса</a:t>
            </a:r>
            <a:endParaRPr lang="en-US" sz="1600" dirty="0">
              <a:solidFill>
                <a:schemeClr val="dk1"/>
              </a:solidFill>
            </a:endParaRPr>
          </a:p>
          <a:p>
            <a:pPr marL="76200" lvl="0">
              <a:buClr>
                <a:schemeClr val="dk1"/>
              </a:buClr>
              <a:buSzPct val="100000"/>
            </a:pPr>
            <a:endParaRPr lang="ru-RU" sz="2800" b="1" dirty="0">
              <a:solidFill>
                <a:schemeClr val="dk1"/>
              </a:solidFill>
            </a:endParaRPr>
          </a:p>
          <a:p>
            <a:pPr marL="76200" lvl="0">
              <a:buClr>
                <a:schemeClr val="dk1"/>
              </a:buClr>
              <a:buSzPct val="100000"/>
            </a:pPr>
            <a:r>
              <a:rPr lang="ru-RU" sz="2800" b="1" dirty="0">
                <a:solidFill>
                  <a:schemeClr val="dk1"/>
                </a:solidFill>
              </a:rPr>
              <a:t>2015 год </a:t>
            </a:r>
            <a:r>
              <a:rPr lang="ru-RU" sz="2800" dirty="0">
                <a:solidFill>
                  <a:schemeClr val="dk1"/>
                </a:solidFill>
              </a:rPr>
              <a:t>– создание сервиса </a:t>
            </a:r>
            <a:r>
              <a:rPr lang="en-US" sz="2800" dirty="0">
                <a:solidFill>
                  <a:schemeClr val="dk1"/>
                </a:solidFill>
                <a:hlinkClick r:id="rId4"/>
              </a:rPr>
              <a:t>www.profkontur.com</a:t>
            </a:r>
            <a:r>
              <a:rPr lang="en-US" sz="2800" dirty="0">
                <a:solidFill>
                  <a:schemeClr val="dk1"/>
                </a:solidFill>
              </a:rPr>
              <a:t>  </a:t>
            </a:r>
            <a:endParaRPr lang="ru-RU" sz="2800" dirty="0">
              <a:solidFill>
                <a:schemeClr val="dk1"/>
              </a:solidFill>
            </a:endParaRPr>
          </a:p>
          <a:p>
            <a:pPr marL="76200">
              <a:buClr>
                <a:schemeClr val="dk1"/>
              </a:buClr>
              <a:buSzPct val="100000"/>
            </a:pPr>
            <a:r>
              <a:rPr lang="ru-RU" sz="1800" dirty="0">
                <a:solidFill>
                  <a:schemeClr val="dk1"/>
                </a:solidFill>
              </a:rPr>
              <a:t>Цель создания - диагностический сервис помогает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ru-RU" sz="1800" dirty="0">
                <a:solidFill>
                  <a:schemeClr val="dk1"/>
                </a:solidFill>
              </a:rPr>
              <a:t>образовательным учреждениям удобно и быстро проводить тестирование учащихся. </a:t>
            </a:r>
          </a:p>
          <a:p>
            <a:pPr marL="76200">
              <a:buClr>
                <a:schemeClr val="dk1"/>
              </a:buClr>
              <a:buSzPct val="100000"/>
            </a:pPr>
            <a:r>
              <a:rPr lang="ru-RU" sz="1800" b="1" dirty="0">
                <a:solidFill>
                  <a:schemeClr val="dk1"/>
                </a:solidFill>
              </a:rPr>
              <a:t>Ключевые компетенции: </a:t>
            </a:r>
            <a:r>
              <a:rPr lang="ru-RU" sz="1800" dirty="0">
                <a:solidFill>
                  <a:schemeClr val="dk1"/>
                </a:solidFill>
              </a:rPr>
              <a:t>профориентация, </a:t>
            </a:r>
            <a:r>
              <a:rPr lang="ru-RU" sz="1800" dirty="0" err="1">
                <a:solidFill>
                  <a:schemeClr val="dk1"/>
                </a:solidFill>
              </a:rPr>
              <a:t>наркотестирование</a:t>
            </a:r>
            <a:r>
              <a:rPr lang="ru-RU" sz="1800" dirty="0">
                <a:solidFill>
                  <a:schemeClr val="dk1"/>
                </a:solidFill>
              </a:rPr>
              <a:t> и психодиагностика</a:t>
            </a:r>
          </a:p>
          <a:p>
            <a:pPr marL="76200">
              <a:buClr>
                <a:schemeClr val="dk1"/>
              </a:buClr>
              <a:buSzPct val="100000"/>
            </a:pPr>
            <a:endParaRPr lang="ru-RU" sz="2800" b="1" dirty="0">
              <a:solidFill>
                <a:schemeClr val="dk1"/>
              </a:solidFill>
            </a:endParaRPr>
          </a:p>
          <a:p>
            <a:pPr marL="76200">
              <a:buClr>
                <a:schemeClr val="dk1"/>
              </a:buClr>
              <a:buSzPct val="100000"/>
            </a:pPr>
            <a:r>
              <a:rPr lang="ru-RU" sz="2800" b="1" dirty="0">
                <a:solidFill>
                  <a:schemeClr val="dk1"/>
                </a:solidFill>
              </a:rPr>
              <a:t>2016 год – </a:t>
            </a:r>
            <a:r>
              <a:rPr lang="ru-RU" sz="2800" dirty="0">
                <a:solidFill>
                  <a:schemeClr val="dk1"/>
                </a:solidFill>
              </a:rPr>
              <a:t>запуск</a:t>
            </a:r>
            <a:r>
              <a:rPr lang="ru-RU" sz="2800" b="1" dirty="0">
                <a:solidFill>
                  <a:schemeClr val="dk1"/>
                </a:solidFill>
              </a:rPr>
              <a:t> </a:t>
            </a:r>
            <a:r>
              <a:rPr lang="ru-RU" sz="2800" dirty="0">
                <a:solidFill>
                  <a:schemeClr val="dk1"/>
                </a:solidFill>
              </a:rPr>
              <a:t>проекта</a:t>
            </a:r>
            <a:r>
              <a:rPr lang="en-US" sz="2800" dirty="0">
                <a:solidFill>
                  <a:schemeClr val="dk1"/>
                </a:solidFill>
                <a:hlinkClick r:id="rId4"/>
              </a:rPr>
              <a:t> www.profkontur.com</a:t>
            </a:r>
            <a:r>
              <a:rPr lang="ru-RU" sz="2800" dirty="0">
                <a:solidFill>
                  <a:schemeClr val="dk1"/>
                </a:solidFill>
              </a:rPr>
              <a:t> </a:t>
            </a:r>
          </a:p>
          <a:p>
            <a:pPr marL="76200">
              <a:buClr>
                <a:schemeClr val="dk1"/>
              </a:buClr>
              <a:buSzPct val="100000"/>
            </a:pPr>
            <a:r>
              <a:rPr lang="ru-RU" sz="1800" dirty="0">
                <a:solidFill>
                  <a:schemeClr val="dk1"/>
                </a:solidFill>
              </a:rPr>
              <a:t>П</a:t>
            </a:r>
            <a:r>
              <a:rPr lang="ru-RU" sz="1800" dirty="0">
                <a:solidFill>
                  <a:prstClr val="black"/>
                </a:solidFill>
              </a:rPr>
              <a:t>роведено масштабное профориентационное тестирование на он-</a:t>
            </a:r>
            <a:r>
              <a:rPr lang="ru-RU" sz="1800" dirty="0" err="1">
                <a:solidFill>
                  <a:prstClr val="black"/>
                </a:solidFill>
              </a:rPr>
              <a:t>лайн</a:t>
            </a:r>
            <a:r>
              <a:rPr lang="ru-RU" sz="1800" dirty="0">
                <a:solidFill>
                  <a:prstClr val="black"/>
                </a:solidFill>
              </a:rPr>
              <a:t>   </a:t>
            </a:r>
          </a:p>
          <a:p>
            <a:r>
              <a:rPr lang="ru-RU" sz="1800" dirty="0">
                <a:solidFill>
                  <a:prstClr val="black"/>
                </a:solidFill>
              </a:rPr>
              <a:t> сервисе </a:t>
            </a:r>
            <a:r>
              <a:rPr lang="en-US" sz="1800" dirty="0">
                <a:solidFill>
                  <a:schemeClr val="dk1"/>
                </a:solidFill>
                <a:hlinkClick r:id="rId4"/>
              </a:rPr>
              <a:t>www.profkontur.com</a:t>
            </a:r>
            <a:r>
              <a:rPr lang="en-US" sz="1800" dirty="0">
                <a:solidFill>
                  <a:schemeClr val="dk1"/>
                </a:solidFill>
              </a:rPr>
              <a:t>  </a:t>
            </a:r>
            <a:r>
              <a:rPr lang="ru-RU" sz="1800" dirty="0">
                <a:solidFill>
                  <a:schemeClr val="dk1"/>
                </a:solidFill>
              </a:rPr>
              <a:t>в Республике Бурятия Срок реализации 2,5 мес.</a:t>
            </a:r>
          </a:p>
          <a:p>
            <a:pPr lvl="0"/>
            <a:r>
              <a:rPr lang="ru-RU" sz="1800" dirty="0">
                <a:solidFill>
                  <a:prstClr val="black"/>
                </a:solidFill>
              </a:rPr>
              <a:t> Территориальный охват проекта : 23 района </a:t>
            </a:r>
            <a:r>
              <a:rPr lang="ru-RU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Республики Бурятия, 375 школ     </a:t>
            </a:r>
            <a:br>
              <a:rPr lang="ru-RU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Протестировано учащихся 8-11 классов 18900 чел.</a:t>
            </a:r>
            <a:endParaRPr lang="en-US" sz="1800" dirty="0">
              <a:solidFill>
                <a:schemeClr val="tx1"/>
              </a:solidFill>
            </a:endParaRPr>
          </a:p>
          <a:p>
            <a:pPr marL="76200" lvl="0">
              <a:buClr>
                <a:schemeClr val="dk1"/>
              </a:buClr>
              <a:buSzPct val="100000"/>
            </a:pPr>
            <a:r>
              <a:rPr lang="ru-RU" sz="2800" dirty="0">
                <a:solidFill>
                  <a:schemeClr val="dk1"/>
                </a:solidFill>
              </a:rPr>
              <a:t>   </a:t>
            </a:r>
            <a:endParaRPr lang="ru-RU" sz="2400" dirty="0">
              <a:solidFill>
                <a:schemeClr val="dk1"/>
              </a:solidFill>
            </a:endParaRPr>
          </a:p>
          <a:p>
            <a:pPr marL="342900" lvl="0" indent="-266700" rtl="0"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endParaRPr lang="ru-RU"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05925" y="122750"/>
            <a:ext cx="8540998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3600" b="1" dirty="0">
                <a:solidFill>
                  <a:srgbClr val="FF0000"/>
                </a:solidFill>
              </a:rPr>
              <a:t>Проблема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267150" y="1202075"/>
            <a:ext cx="8609700" cy="323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266700" rtl="0"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lang="ru-RU" sz="2400" dirty="0">
                <a:solidFill>
                  <a:schemeClr val="dk1"/>
                </a:solidFill>
              </a:rPr>
              <a:t>82% школьников 8-11 классы не определились с выбором профессии и соответственно с выбором учебного заведения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342900" lvl="0" indent="-266700" rtl="0"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lang="ru-RU" sz="2400" dirty="0">
                <a:solidFill>
                  <a:schemeClr val="dk1"/>
                </a:solidFill>
              </a:rPr>
              <a:t>74% родителей обсуждают профессии с детьми и им не хватает аргументов для решения куда дальше поступать, учиться 9 или 11 классов, какие экзамены сдавать, на какие </a:t>
            </a:r>
            <a:r>
              <a:rPr lang="ru-RU" sz="2400" dirty="0" err="1">
                <a:solidFill>
                  <a:schemeClr val="dk1"/>
                </a:solidFill>
              </a:rPr>
              <a:t>профориентационные</a:t>
            </a:r>
            <a:r>
              <a:rPr lang="ru-RU" sz="2400" dirty="0">
                <a:solidFill>
                  <a:schemeClr val="dk1"/>
                </a:solidFill>
              </a:rPr>
              <a:t> мероприятия идти  и т.д.</a:t>
            </a:r>
          </a:p>
          <a:p>
            <a:pPr marL="76200" lvl="0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ru-RU" sz="2400" dirty="0">
              <a:solidFill>
                <a:schemeClr val="dk1"/>
              </a:solidFill>
            </a:endParaRPr>
          </a:p>
          <a:p>
            <a:pPr marL="342900" lvl="0" indent="-266700" rtl="0"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lang="ru-RU" sz="2400" dirty="0">
                <a:solidFill>
                  <a:schemeClr val="dk1"/>
                </a:solidFill>
              </a:rPr>
              <a:t>74% школ не имеют программных продуктов для диагностики профессионального самоопределения учащихся;</a:t>
            </a:r>
          </a:p>
          <a:p>
            <a:pPr lvl="0"/>
            <a:endParaRPr lang="ru-RU" sz="2400" dirty="0">
              <a:solidFill>
                <a:schemeClr val="dk1"/>
              </a:solidFill>
            </a:endParaRPr>
          </a:p>
          <a:p>
            <a:pPr marL="342900" lvl="0" indent="-266700" rtl="0"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endParaRPr lang="ru-RU"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290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107504" y="1215998"/>
            <a:ext cx="8592311" cy="315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-RU" sz="2000" dirty="0">
                <a:solidFill>
                  <a:schemeClr val="dk1"/>
                </a:solidFill>
              </a:rPr>
              <a:t>Мы разработали облачный сервис для удобного и быстрого тестирования учащихся в образовательных учреждениях </a:t>
            </a:r>
          </a:p>
          <a:p>
            <a:pPr lvl="0" indent="-342900" algn="ctr">
              <a:buClr>
                <a:srgbClr val="000000"/>
              </a:buClr>
              <a:buSzPct val="25000"/>
            </a:pPr>
            <a:endParaRPr sz="2000" dirty="0">
              <a:solidFill>
                <a:schemeClr val="dk1"/>
              </a:solidFill>
            </a:endParaRPr>
          </a:p>
          <a:p>
            <a:pPr marL="342900" indent="-342900" algn="ctr">
              <a:buClr>
                <a:srgbClr val="000000"/>
              </a:buClr>
              <a:buSzPct val="25000"/>
            </a:pPr>
            <a:r>
              <a:rPr lang="ru-RU" sz="2000" dirty="0" err="1">
                <a:solidFill>
                  <a:schemeClr val="dk1"/>
                </a:solidFill>
              </a:rPr>
              <a:t>Профконтур</a:t>
            </a:r>
            <a:r>
              <a:rPr lang="ru-RU" sz="2000" dirty="0">
                <a:solidFill>
                  <a:schemeClr val="dk1"/>
                </a:solidFill>
              </a:rPr>
              <a:t> помогает решать вопросы диагностики учащихся согласно стандартам ФГОС, требования ФЗ № 120 и приказа Минобразования № 568 </a:t>
            </a:r>
          </a:p>
          <a:p>
            <a:pPr marL="342900" indent="-342900" algn="ctr">
              <a:buClr>
                <a:srgbClr val="000000"/>
              </a:buClr>
              <a:buSzPct val="25000"/>
            </a:pPr>
            <a:endParaRPr lang="ru-RU" sz="2000" dirty="0">
              <a:solidFill>
                <a:schemeClr val="dk1"/>
              </a:solidFill>
            </a:endParaRPr>
          </a:p>
          <a:p>
            <a:pPr marL="342900" indent="-342900" algn="ctr">
              <a:buClr>
                <a:srgbClr val="000000"/>
              </a:buClr>
              <a:buSzPct val="25000"/>
            </a:pPr>
            <a:r>
              <a:rPr lang="ru-RU" sz="2000" dirty="0"/>
              <a:t>За счет использования интернет технологий, сервис ПрофКонтур объединяет педагогов,  подростков и их родителей</a:t>
            </a:r>
          </a:p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ru-RU" sz="20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lang="ru-RU" sz="24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245615" y="197950"/>
            <a:ext cx="8665200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3600" b="1" dirty="0">
                <a:solidFill>
                  <a:srgbClr val="FF0000"/>
                </a:solidFill>
              </a:rPr>
              <a:t>         Решение</a:t>
            </a: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600" y="197950"/>
            <a:ext cx="2448272" cy="6692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Овал 1"/>
          <p:cNvSpPr/>
          <p:nvPr/>
        </p:nvSpPr>
        <p:spPr>
          <a:xfrm>
            <a:off x="567749" y="4221088"/>
            <a:ext cx="2526631" cy="2404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000" b="1" dirty="0"/>
              <a:t>Учащийся проходит тестирование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04934" y="4149080"/>
            <a:ext cx="5605435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Учащийся и его родитель, психолог получает :</a:t>
            </a:r>
          </a:p>
          <a:p>
            <a:pPr>
              <a:lnSpc>
                <a:spcPct val="150000"/>
              </a:lnSpc>
            </a:pPr>
            <a:r>
              <a:rPr lang="ru-RU" b="1" dirty="0"/>
              <a:t>персональный отчет на </a:t>
            </a:r>
            <a:r>
              <a:rPr lang="en-US" b="1" dirty="0"/>
              <a:t>e-mail</a:t>
            </a:r>
            <a:r>
              <a:rPr lang="ru-RU" b="1" dirty="0"/>
              <a:t>, предложение ВУЗов/</a:t>
            </a:r>
            <a:r>
              <a:rPr lang="ru-RU" b="1" dirty="0" err="1"/>
              <a:t>СУЗов</a:t>
            </a:r>
            <a:endParaRPr lang="ru-RU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Классный руководитель/психолог:</a:t>
            </a:r>
          </a:p>
          <a:p>
            <a:pPr>
              <a:lnSpc>
                <a:spcPct val="150000"/>
              </a:lnSpc>
            </a:pPr>
            <a:r>
              <a:rPr lang="ru-RU" b="1" dirty="0"/>
              <a:t>сводный отчет по классу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Администрация школы:</a:t>
            </a:r>
          </a:p>
          <a:p>
            <a:pPr>
              <a:lnSpc>
                <a:spcPct val="150000"/>
              </a:lnSpc>
            </a:pPr>
            <a:r>
              <a:rPr lang="ru-RU" b="1" dirty="0"/>
              <a:t>сводный отчет по школе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Региональные министерства и ведомства</a:t>
            </a:r>
          </a:p>
          <a:p>
            <a:pPr>
              <a:lnSpc>
                <a:spcPct val="150000"/>
              </a:lnSpc>
            </a:pPr>
            <a:r>
              <a:rPr lang="ru-RU" b="1" dirty="0"/>
              <a:t>сводную статистику диагностики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YandexDisk\Скриншоты\2016-11-07_14-40-3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47122" cy="619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18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37418" y="764704"/>
            <a:ext cx="8540998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ru-RU" sz="2400" b="1" dirty="0">
                <a:solidFill>
                  <a:schemeClr val="dk1"/>
                </a:solidFill>
              </a:rPr>
              <a:t>Задавайте вопросы!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83779" y="1772816"/>
            <a:ext cx="8609700" cy="323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/>
            <a:r>
              <a:rPr lang="ru-RU" sz="2000" b="1" dirty="0">
                <a:solidFill>
                  <a:schemeClr val="dk1"/>
                </a:solidFill>
              </a:rPr>
              <a:t>Худяков Иван Николаевич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dirty="0">
                <a:solidFill>
                  <a:schemeClr val="dk1"/>
                </a:solidFill>
              </a:rPr>
              <a:t>г. Москва</a:t>
            </a:r>
            <a:endParaRPr lang="en-US" sz="2000" dirty="0">
              <a:solidFill>
                <a:schemeClr val="dk1"/>
              </a:solidFill>
            </a:endParaRP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dirty="0">
                <a:solidFill>
                  <a:schemeClr val="dk1"/>
                </a:solidFill>
              </a:rPr>
              <a:t>+7(977) 848-50-20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000" dirty="0">
                <a:solidFill>
                  <a:schemeClr val="dk1"/>
                </a:solidFill>
                <a:hlinkClick r:id="rId3"/>
              </a:rPr>
              <a:t>msc@profkontur.com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2000" dirty="0">
              <a:solidFill>
                <a:schemeClr val="dk1"/>
              </a:solidFill>
            </a:endParaRP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2000" dirty="0">
              <a:solidFill>
                <a:schemeClr val="dk1"/>
              </a:solidFill>
            </a:endParaRP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b="1" dirty="0" err="1">
                <a:solidFill>
                  <a:schemeClr val="dk1"/>
                </a:solidFill>
              </a:rPr>
              <a:t>Бузова</a:t>
            </a:r>
            <a:r>
              <a:rPr lang="ru-RU" sz="2000" b="1" dirty="0">
                <a:solidFill>
                  <a:schemeClr val="dk1"/>
                </a:solidFill>
              </a:rPr>
              <a:t> Марина Викторовна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dirty="0">
                <a:solidFill>
                  <a:schemeClr val="dk1"/>
                </a:solidFill>
              </a:rPr>
              <a:t>г. Улан-Удэ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dirty="0">
                <a:solidFill>
                  <a:schemeClr val="dk1"/>
                </a:solidFill>
              </a:rPr>
              <a:t>+7 (924) 658-27-15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ru-RU" sz="2000" dirty="0">
                <a:solidFill>
                  <a:schemeClr val="dk1"/>
                </a:solidFill>
              </a:rPr>
              <a:t>+7 (3012) 50-24-50 </a:t>
            </a:r>
          </a:p>
          <a:p>
            <a:pPr marL="76200" lvl="0" algn="ctr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2000" dirty="0">
                <a:solidFill>
                  <a:schemeClr val="dk1"/>
                </a:solidFill>
                <a:hlinkClick r:id="rId4"/>
              </a:rPr>
              <a:t>metodist@profkontur.com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endParaRPr lang="ru-RU" sz="20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Shape 8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2371" y="5517232"/>
            <a:ext cx="2911458" cy="760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603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410</Words>
  <Application>Microsoft Office PowerPoint</Application>
  <PresentationFormat>Экран (4:3)</PresentationFormat>
  <Paragraphs>102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Vlad Khudiakov</cp:lastModifiedBy>
  <cp:revision>22</cp:revision>
  <dcterms:modified xsi:type="dcterms:W3CDTF">2017-09-29T08:35:10Z</dcterms:modified>
</cp:coreProperties>
</file>