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8" r:id="rId4"/>
    <p:sldId id="265" r:id="rId5"/>
    <p:sldId id="276" r:id="rId6"/>
    <p:sldId id="275" r:id="rId7"/>
    <p:sldId id="277" r:id="rId8"/>
    <p:sldId id="267" r:id="rId9"/>
    <p:sldId id="259" r:id="rId10"/>
    <p:sldId id="260" r:id="rId11"/>
    <p:sldId id="261" r:id="rId12"/>
    <p:sldId id="273" r:id="rId13"/>
    <p:sldId id="269" r:id="rId14"/>
    <p:sldId id="270" r:id="rId15"/>
    <p:sldId id="271" r:id="rId16"/>
    <p:sldId id="272" r:id="rId17"/>
    <p:sldId id="264" r:id="rId18"/>
    <p:sldId id="263" r:id="rId19"/>
    <p:sldId id="26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/>
    </p:cSldViewPr>
  </p:slideViewPr>
  <p:outlineViewPr>
    <p:cViewPr>
      <p:scale>
        <a:sx n="33" d="100"/>
        <a:sy n="33" d="100"/>
      </p:scale>
      <p:origin x="0" y="-124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44"/>
    </p:cViewPr>
  </p:sorterViewPr>
  <p:notesViewPr>
    <p:cSldViewPr snapToGrid="0">
      <p:cViewPr varScale="1">
        <p:scale>
          <a:sx n="67" d="100"/>
          <a:sy n="67" d="100"/>
        </p:scale>
        <p:origin x="27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E3C8C-6A90-4FEC-9869-011134CEC1DC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4B44A-43CC-4236-9446-3DDB76FF2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00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D4144-8CE3-41FB-9264-AEE3CE7EF76E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87315-AB8B-4FE4-8F22-26865E4278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z="140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B5EBF1-1D61-45C7-ADB5-0E923D6C67CB}" type="slidenum">
              <a:rPr lang="en-US" altLang="ru-RU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ru-RU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1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315-AB8B-4FE4-8F22-26865E42781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93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315-AB8B-4FE4-8F22-26865E42781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07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315-AB8B-4FE4-8F22-26865E42781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69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315-AB8B-4FE4-8F22-26865E42781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99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315-AB8B-4FE4-8F22-26865E42781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499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315-AB8B-4FE4-8F22-26865E42781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037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315-AB8B-4FE4-8F22-26865E42781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504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7315-AB8B-4FE4-8F22-26865E42781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1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2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4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30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CC9BA-7360-4D7E-9884-73E99D47DB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4362-4022-45D4-A5D0-BC4E2CCE6BE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84153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80B6B-C0DC-481E-9098-2CC80004FF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4BEF6-DF17-41F6-B7EF-03EFBBA6DF2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1122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28950-1E2B-4093-A804-38FC18CDFA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73854-CDFF-46AE-8D0F-24B1FCE25C4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831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CEEB-1BF6-4B9D-BB25-4B70D2CBC5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B4EBD-9556-4501-BB3D-F6C34DFAFD0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22472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2F019-3D0B-4A28-B2F2-160BAD6DE9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05541-E3A7-4235-AA3B-EF419549E5D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4479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36B03-009B-452F-81CF-4812AC1F7A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875A-F8F1-40D3-AC03-CC9F2614447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3481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53CF5-3650-4FFE-8DFC-8032F2EACE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425B-F513-42C8-AD06-0D4C72A757A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85948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3E746-FF8E-445C-9F70-9785698D5F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3D0D-FB9D-4BDB-8CA6-9F559B416A9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128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421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F7232-6656-48BB-BB71-9936F08FBB4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57063-EF65-40E2-B180-5556DB9F191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15474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5019A-4E58-48C8-930C-E4880E66C6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40AD-9D08-4079-8CF8-A6A96D4BEB6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38388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56240-799D-404C-98A3-551663D24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0B844-EFAC-49FC-A7C2-BE15AC4A008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860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3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4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57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375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0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8767-3E73-4466-8F13-9421BF7500F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2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D8767-3E73-4466-8F13-9421BF7500F1}" type="datetimeFigureOut">
              <a:rPr lang="ru-RU" smtClean="0"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F7ED2-9BC4-4922-A71E-D1E8362B8C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1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132CBB-19F5-40F8-9319-F88649BBB3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28" name="Group 3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39" name="Freeform 9"/>
            <p:cNvSpPr>
              <a:spLocks/>
            </p:cNvSpPr>
            <p:nvPr userDrawn="1"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6 w 1432"/>
                <a:gd name="T3" fmla="*/ 0 h 3492"/>
                <a:gd name="T4" fmla="*/ 2147483646 w 1432"/>
                <a:gd name="T5" fmla="*/ 2147483646 h 3492"/>
                <a:gd name="T6" fmla="*/ 2147483646 w 1432"/>
                <a:gd name="T7" fmla="*/ 2147483646 h 3492"/>
                <a:gd name="T8" fmla="*/ 2147483646 w 1432"/>
                <a:gd name="T9" fmla="*/ 2147483646 h 3492"/>
                <a:gd name="T10" fmla="*/ 2147483646 w 1432"/>
                <a:gd name="T11" fmla="*/ 2147483646 h 3492"/>
                <a:gd name="T12" fmla="*/ 2147483646 w 1432"/>
                <a:gd name="T13" fmla="*/ 2147483646 h 3492"/>
                <a:gd name="T14" fmla="*/ 2147483646 w 1432"/>
                <a:gd name="T15" fmla="*/ 2147483646 h 3492"/>
                <a:gd name="T16" fmla="*/ 2147483646 w 1432"/>
                <a:gd name="T17" fmla="*/ 2147483646 h 3492"/>
                <a:gd name="T18" fmla="*/ 2147483646 w 1432"/>
                <a:gd name="T19" fmla="*/ 2147483646 h 3492"/>
                <a:gd name="T20" fmla="*/ 2147483646 w 1432"/>
                <a:gd name="T21" fmla="*/ 2147483646 h 3492"/>
                <a:gd name="T22" fmla="*/ 2147483646 w 1432"/>
                <a:gd name="T23" fmla="*/ 2147483646 h 3492"/>
                <a:gd name="T24" fmla="*/ 2147483646 w 1432"/>
                <a:gd name="T25" fmla="*/ 2147483646 h 3492"/>
                <a:gd name="T26" fmla="*/ 2147483646 w 1432"/>
                <a:gd name="T27" fmla="*/ 2147483646 h 3492"/>
                <a:gd name="T28" fmla="*/ 2147483646 w 1432"/>
                <a:gd name="T29" fmla="*/ 2147483646 h 3492"/>
                <a:gd name="T30" fmla="*/ 2147483646 w 1432"/>
                <a:gd name="T31" fmla="*/ 2147483646 h 3492"/>
                <a:gd name="T32" fmla="*/ 2147483646 w 1432"/>
                <a:gd name="T33" fmla="*/ 2147483646 h 3492"/>
                <a:gd name="T34" fmla="*/ 2147483646 w 1432"/>
                <a:gd name="T35" fmla="*/ 2147483646 h 3492"/>
                <a:gd name="T36" fmla="*/ 2147483646 w 1432"/>
                <a:gd name="T37" fmla="*/ 2147483646 h 3492"/>
                <a:gd name="T38" fmla="*/ 2147483646 w 1432"/>
                <a:gd name="T39" fmla="*/ 2147483646 h 3492"/>
                <a:gd name="T40" fmla="*/ 2147483646 w 1432"/>
                <a:gd name="T41" fmla="*/ 2147483646 h 3492"/>
                <a:gd name="T42" fmla="*/ 2147483646 w 1432"/>
                <a:gd name="T43" fmla="*/ 2147483646 h 3492"/>
                <a:gd name="T44" fmla="*/ 2147483646 w 1432"/>
                <a:gd name="T45" fmla="*/ 2147483646 h 3492"/>
                <a:gd name="T46" fmla="*/ 2147483646 w 1432"/>
                <a:gd name="T47" fmla="*/ 2147483646 h 3492"/>
                <a:gd name="T48" fmla="*/ 2147483646 w 1432"/>
                <a:gd name="T49" fmla="*/ 2147483646 h 3492"/>
                <a:gd name="T50" fmla="*/ 2147483646 w 1432"/>
                <a:gd name="T51" fmla="*/ 2147483646 h 3492"/>
                <a:gd name="T52" fmla="*/ 2147483646 w 1432"/>
                <a:gd name="T53" fmla="*/ 2147483646 h 3492"/>
                <a:gd name="T54" fmla="*/ 2147483646 w 1432"/>
                <a:gd name="T55" fmla="*/ 2147483646 h 3492"/>
                <a:gd name="T56" fmla="*/ 2147483646 w 1432"/>
                <a:gd name="T57" fmla="*/ 2147483646 h 3492"/>
                <a:gd name="T58" fmla="*/ 2147483646 w 1432"/>
                <a:gd name="T59" fmla="*/ 2147483646 h 3492"/>
                <a:gd name="T60" fmla="*/ 2147483646 w 1432"/>
                <a:gd name="T61" fmla="*/ 2147483646 h 3492"/>
                <a:gd name="T62" fmla="*/ 2147483646 w 1432"/>
                <a:gd name="T63" fmla="*/ 2147483646 h 3492"/>
                <a:gd name="T64" fmla="*/ 2147483646 w 1432"/>
                <a:gd name="T65" fmla="*/ 2147483646 h 3492"/>
                <a:gd name="T66" fmla="*/ 2147483646 w 1432"/>
                <a:gd name="T67" fmla="*/ 2147483646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8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00BBAB-7F2D-4DBC-9297-0DF55AC46943}" type="slidenum">
              <a:rPr lang="en-US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0" y="2854326"/>
            <a:ext cx="4775200" cy="4003675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03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768D5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768D5A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AF973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AF973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AF973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AF973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rgbClr val="AF973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www.cposo.ru/" TargetMode="External"/><Relationship Id="rId4" Type="http://schemas.openxmlformats.org/officeDocument/2006/relationships/hyperlink" Target="mailto:cppk-cposo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/>
          </p:cNvSpPr>
          <p:nvPr>
            <p:ph type="body" sz="half" idx="4294967295"/>
          </p:nvPr>
        </p:nvSpPr>
        <p:spPr>
          <a:xfrm>
            <a:off x="342900" y="1645130"/>
            <a:ext cx="11590020" cy="2684499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altLang="ru-RU" sz="4800" b="1" dirty="0" smtClean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Сопровождение </a:t>
            </a:r>
            <a:r>
              <a:rPr lang="ru-RU" altLang="ru-RU" sz="48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профессионального </a:t>
            </a:r>
            <a:r>
              <a:rPr lang="ru-RU" altLang="ru-RU" sz="4800" b="1" dirty="0" smtClean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самоопределения учащихся в современных условиях социально-экономического </a:t>
            </a:r>
            <a:r>
              <a:rPr lang="ru-RU" altLang="ru-RU" sz="4800" b="1" dirty="0" smtClean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развития</a:t>
            </a:r>
            <a:endParaRPr lang="ru-RU" altLang="ru-RU" sz="48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4102" name="Rectangle 8"/>
          <p:cNvSpPr>
            <a:spLocks/>
          </p:cNvSpPr>
          <p:nvPr/>
        </p:nvSpPr>
        <p:spPr bwMode="auto">
          <a:xfrm>
            <a:off x="4196472" y="4857577"/>
            <a:ext cx="7415305" cy="170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AF973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AF9738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AF9738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altLang="ru-RU" sz="2800" dirty="0">
                <a:solidFill>
                  <a:schemeClr val="accent2">
                    <a:lumMod val="50000"/>
                  </a:schemeClr>
                </a:solidFill>
              </a:rPr>
              <a:t>ЦПО Самарской 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</a:rPr>
              <a:t>области,</a:t>
            </a:r>
          </a:p>
          <a:p>
            <a:pPr algn="r" fontAlgn="base">
              <a:lnSpc>
                <a:spcPct val="80000"/>
              </a:lnSpc>
              <a:spcAft>
                <a:spcPct val="0"/>
              </a:spcAft>
              <a:buNone/>
              <a:defRPr/>
            </a:pPr>
            <a:r>
              <a:rPr lang="ru-RU" altLang="ru-RU" sz="2800" dirty="0" smtClean="0">
                <a:solidFill>
                  <a:srgbClr val="465C36"/>
                </a:solidFill>
              </a:rPr>
              <a:t>Отдел  «</a:t>
            </a:r>
            <a:r>
              <a:rPr lang="ru-RU" altLang="ru-RU" sz="2800" dirty="0">
                <a:solidFill>
                  <a:srgbClr val="465C36"/>
                </a:solidFill>
              </a:rPr>
              <a:t>Центр планирования профессиональной карьеры</a:t>
            </a:r>
            <a:r>
              <a:rPr lang="ru-RU" altLang="ru-RU" sz="2800" dirty="0" smtClean="0">
                <a:solidFill>
                  <a:srgbClr val="465C36"/>
                </a:solidFill>
              </a:rPr>
              <a:t>»</a:t>
            </a:r>
          </a:p>
          <a:p>
            <a:pPr algn="r" fontAlgn="base">
              <a:lnSpc>
                <a:spcPct val="80000"/>
              </a:lnSpc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2800" dirty="0" smtClean="0">
                <a:solidFill>
                  <a:srgbClr val="465C36"/>
                </a:solidFill>
              </a:rPr>
              <a:t>Четверикова Т.Н.</a:t>
            </a:r>
            <a:endParaRPr lang="ru-RU" altLang="ru-RU" sz="2800" dirty="0">
              <a:solidFill>
                <a:srgbClr val="465C36"/>
              </a:solidFill>
            </a:endParaRPr>
          </a:p>
        </p:txBody>
      </p:sp>
      <p:pic>
        <p:nvPicPr>
          <p:cNvPr id="410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47" y="146530"/>
            <a:ext cx="35655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7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4277886"/>
              </p:ext>
            </p:extLst>
          </p:nvPr>
        </p:nvGraphicFramePr>
        <p:xfrm>
          <a:off x="480452" y="1443867"/>
          <a:ext cx="11201707" cy="4459383"/>
        </p:xfrm>
        <a:graphic>
          <a:graphicData uri="http://schemas.openxmlformats.org/drawingml/2006/table">
            <a:tbl>
              <a:tblPr firstRow="1" firstCol="1" bandRow="1"/>
              <a:tblGrid>
                <a:gridCol w="3364431"/>
                <a:gridCol w="7837276"/>
              </a:tblGrid>
              <a:tr h="465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«Зоны ответственности»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466" marR="55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Функциональные компоненты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466" marR="55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98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Профессиональная ориентация</a:t>
                      </a:r>
                    </a:p>
                  </a:txBody>
                  <a:tcPr marL="55466" marR="55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Профессиональное информирование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Профессиональная пропаганда («реклама профессий»)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Профотбор и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профподбор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466" marR="55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28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Профессиональная ориентация и сопровождение профессионального самоопределения (совместно)</a:t>
                      </a:r>
                    </a:p>
                  </a:txBody>
                  <a:tcPr marL="55466" marR="55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Профессиональная диагностика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Профессиональное консультирование</a:t>
                      </a:r>
                    </a:p>
                  </a:txBody>
                  <a:tcPr marL="55466" marR="55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6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Сопровождение профессионального самоопределения</a:t>
                      </a:r>
                    </a:p>
                  </a:txBody>
                  <a:tcPr marL="55466" marR="55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Формирование и развитие «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профориентационно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значимых компетенций»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Профессиональная идентификация и первичная профессиональная адаптация (на этапе профессионального образования)</a:t>
                      </a:r>
                    </a:p>
                  </a:txBody>
                  <a:tcPr marL="55466" marR="554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4400" y="534880"/>
            <a:ext cx="116338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Функциональные пространства профессиональной ориентации и сопровождения профессионального самоопределения*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43971" y="6115781"/>
            <a:ext cx="73289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*Кондратьева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О.Г., Сергеев И.С. </a:t>
            </a: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</a:t>
            </a:r>
            <a:r>
              <a:rPr lang="ru-RU" alt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ориентация и сопровождение профессионального самоопределения: иллюзия </a:t>
            </a:r>
            <a:r>
              <a:rPr lang="ru-RU" alt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тождества</a:t>
            </a:r>
            <a:endParaRPr kumimoji="0" lang="ru-RU" altLang="ru-RU" sz="160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890" y="320358"/>
            <a:ext cx="10972800" cy="89122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ПРОФОРИЕНТАЦИОННО ЗНАЧИМЫЕ КОМПЕТЕНЦИИ: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358140" y="1303020"/>
            <a:ext cx="11106150" cy="5200333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ориентироваться в мире профессиональной информации;</a:t>
            </a:r>
            <a:endParaRPr lang="ru-RU" sz="3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проектировать и планировать собственный профессионально-образовательный маршрут;</a:t>
            </a:r>
            <a:endParaRPr lang="ru-RU" sz="3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оценивать степень успешности прохождения профессиональных проб;</a:t>
            </a:r>
            <a:endParaRPr lang="ru-RU" sz="3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совершать обоснованный выбор на основе перебора альтернатив;</a:t>
            </a:r>
            <a:endParaRPr lang="ru-RU" sz="3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принимать решение и воплощать его в жизнь, преодолевая возможные трудности;</a:t>
            </a:r>
            <a:endParaRPr lang="ru-RU" sz="30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продвигаться в собственном профессиональном развитии и т.д.</a:t>
            </a:r>
            <a:endParaRPr lang="ru-RU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02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1992313" y="115888"/>
            <a:ext cx="8229600" cy="1143000"/>
          </a:xfrm>
        </p:spPr>
        <p:txBody>
          <a:bodyPr/>
          <a:lstStyle/>
          <a:p>
            <a:pPr algn="ctr"/>
            <a:r>
              <a:rPr lang="ru-RU" altLang="ru-RU" sz="1800" b="1" dirty="0">
                <a:solidFill>
                  <a:srgbClr val="222D1B"/>
                </a:solidFill>
              </a:rPr>
              <a:t>ОСНОВНЫЕ ЗАДАЧИ И ВЕДУЩИЕ СРЕДСТВА СОПРОВОЖДЕНИЯ</a:t>
            </a:r>
            <a:br>
              <a:rPr lang="ru-RU" altLang="ru-RU" sz="1800" b="1" dirty="0">
                <a:solidFill>
                  <a:srgbClr val="222D1B"/>
                </a:solidFill>
              </a:rPr>
            </a:br>
            <a:r>
              <a:rPr lang="ru-RU" altLang="ru-RU" sz="1800" b="1" dirty="0">
                <a:solidFill>
                  <a:srgbClr val="222D1B"/>
                </a:solidFill>
              </a:rPr>
              <a:t>ПРОФЕССИОНАЛЬНОГО САМООПРЕДЕЛЕНИЯ ОБУЧАЮЩИХСЯ ПО СТУПЕНЯМ ОБРАЗОВАНИЯ (1)</a:t>
            </a:r>
            <a:endParaRPr lang="ru-RU" altLang="ru-RU" sz="1800" dirty="0">
              <a:solidFill>
                <a:srgbClr val="222D1B"/>
              </a:solidFill>
            </a:endParaRPr>
          </a:p>
        </p:txBody>
      </p:sp>
      <p:sp>
        <p:nvSpPr>
          <p:cNvPr id="33795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ru-RU" altLang="ru-RU" b="1" smtClean="0">
              <a:solidFill>
                <a:srgbClr val="465C36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b="1" smtClean="0">
              <a:solidFill>
                <a:srgbClr val="465C36"/>
              </a:solidFill>
            </a:endParaRPr>
          </a:p>
        </p:txBody>
      </p:sp>
      <p:sp>
        <p:nvSpPr>
          <p:cNvPr id="33796" name="Rectangle 4"/>
          <p:cNvSpPr>
            <a:spLocks/>
          </p:cNvSpPr>
          <p:nvPr/>
        </p:nvSpPr>
        <p:spPr bwMode="auto">
          <a:xfrm>
            <a:off x="2063750" y="5516564"/>
            <a:ext cx="82296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AF973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AF9738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400" b="1">
              <a:solidFill>
                <a:srgbClr val="222D1B"/>
              </a:solidFill>
            </a:endParaRPr>
          </a:p>
        </p:txBody>
      </p:sp>
      <p:pic>
        <p:nvPicPr>
          <p:cNvPr id="3379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196975"/>
            <a:ext cx="8496300" cy="5545138"/>
          </a:xfrm>
        </p:spPr>
      </p:pic>
    </p:spTree>
    <p:extLst>
      <p:ext uri="{BB962C8B-B14F-4D97-AF65-F5344CB8AC3E}">
        <p14:creationId xmlns:p14="http://schemas.microsoft.com/office/powerpoint/2010/main" val="97384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1992313" y="115888"/>
            <a:ext cx="8229600" cy="1143000"/>
          </a:xfrm>
        </p:spPr>
        <p:txBody>
          <a:bodyPr/>
          <a:lstStyle/>
          <a:p>
            <a:pPr algn="ctr"/>
            <a:r>
              <a:rPr lang="ru-RU" altLang="ru-RU" sz="1600" b="1">
                <a:solidFill>
                  <a:srgbClr val="222D1B"/>
                </a:solidFill>
              </a:rPr>
              <a:t>ОСНОВНЫЕ ЗАДАЧИ И ВЕДУЩИЕ СРЕДСТВА СОПРОВОЖДЕНИЯ</a:t>
            </a:r>
            <a:br>
              <a:rPr lang="ru-RU" altLang="ru-RU" sz="1600" b="1">
                <a:solidFill>
                  <a:srgbClr val="222D1B"/>
                </a:solidFill>
              </a:rPr>
            </a:br>
            <a:r>
              <a:rPr lang="ru-RU" altLang="ru-RU" sz="1600" b="1">
                <a:solidFill>
                  <a:srgbClr val="222D1B"/>
                </a:solidFill>
              </a:rPr>
              <a:t>ПРОФЕССИОНАЛЬНОГО САМООПРЕДЕЛЕНИЯ ОБУЧАЮЩИХСЯ ПО СТУПЕНЯМ ОБРАЗОВАНИЯ (2)</a:t>
            </a:r>
            <a:endParaRPr lang="ru-RU" altLang="ru-RU" sz="1600">
              <a:solidFill>
                <a:srgbClr val="222D1B"/>
              </a:solidFill>
            </a:endParaRPr>
          </a:p>
        </p:txBody>
      </p:sp>
      <p:sp>
        <p:nvSpPr>
          <p:cNvPr id="34819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ru-RU" altLang="ru-RU" b="1" smtClean="0">
              <a:solidFill>
                <a:srgbClr val="465C36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b="1" smtClean="0">
              <a:solidFill>
                <a:srgbClr val="465C36"/>
              </a:solidFill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2063750" y="5516564"/>
            <a:ext cx="82296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AF973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AF9738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400" b="1">
              <a:solidFill>
                <a:srgbClr val="222D1B"/>
              </a:solidFill>
            </a:endParaRPr>
          </a:p>
        </p:txBody>
      </p:sp>
      <p:pic>
        <p:nvPicPr>
          <p:cNvPr id="3482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1412876"/>
            <a:ext cx="8280400" cy="4968875"/>
          </a:xfrm>
        </p:spPr>
      </p:pic>
    </p:spTree>
    <p:extLst>
      <p:ext uri="{BB962C8B-B14F-4D97-AF65-F5344CB8AC3E}">
        <p14:creationId xmlns:p14="http://schemas.microsoft.com/office/powerpoint/2010/main" val="1865355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1992313" y="115888"/>
            <a:ext cx="8229600" cy="1143000"/>
          </a:xfrm>
        </p:spPr>
        <p:txBody>
          <a:bodyPr/>
          <a:lstStyle/>
          <a:p>
            <a:pPr algn="ctr"/>
            <a:r>
              <a:rPr lang="ru-RU" altLang="ru-RU" sz="1600" b="1">
                <a:solidFill>
                  <a:srgbClr val="222D1B"/>
                </a:solidFill>
              </a:rPr>
              <a:t>ОСНОВНЫЕ ЗАДАЧИ И ВЕДУЩИЕ СРЕДСТВА СОПРОВОЖДЕНИЯ</a:t>
            </a:r>
            <a:br>
              <a:rPr lang="ru-RU" altLang="ru-RU" sz="1600" b="1">
                <a:solidFill>
                  <a:srgbClr val="222D1B"/>
                </a:solidFill>
              </a:rPr>
            </a:br>
            <a:r>
              <a:rPr lang="ru-RU" altLang="ru-RU" sz="1600" b="1">
                <a:solidFill>
                  <a:srgbClr val="222D1B"/>
                </a:solidFill>
              </a:rPr>
              <a:t>ПРОФЕССИОНАЛЬНОГО САМООПРЕДЕЛЕНИЯ ОБУЧАЮЩИХСЯ ПО СТУПЕНЯМ ОБРАЗОВАНИЯ (3)</a:t>
            </a:r>
            <a:endParaRPr lang="ru-RU" altLang="ru-RU" sz="1600">
              <a:solidFill>
                <a:srgbClr val="222D1B"/>
              </a:solidFill>
            </a:endParaRPr>
          </a:p>
        </p:txBody>
      </p:sp>
      <p:sp>
        <p:nvSpPr>
          <p:cNvPr id="3584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endParaRPr lang="ru-RU" altLang="ru-RU" b="1" smtClean="0">
              <a:solidFill>
                <a:srgbClr val="465C36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b="1" smtClean="0">
              <a:solidFill>
                <a:srgbClr val="465C36"/>
              </a:solidFill>
            </a:endParaRP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2063750" y="5516564"/>
            <a:ext cx="82296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AF973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AF9738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400" b="1">
              <a:solidFill>
                <a:srgbClr val="222D1B"/>
              </a:solidFill>
            </a:endParaRPr>
          </a:p>
        </p:txBody>
      </p:sp>
      <p:sp>
        <p:nvSpPr>
          <p:cNvPr id="35845" name="Rectangle 5"/>
          <p:cNvSpPr>
            <a:spLocks noGrp="1"/>
          </p:cNvSpPr>
          <p:nvPr>
            <p:ph sz="half" idx="2"/>
          </p:nvPr>
        </p:nvSpPr>
        <p:spPr>
          <a:xfrm>
            <a:off x="4892040" y="6307773"/>
            <a:ext cx="7090410" cy="442753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 smtClean="0">
                <a:solidFill>
                  <a:schemeClr val="tx1"/>
                </a:solidFill>
              </a:rPr>
              <a:t>Концепция СПС в условиях непрерывности образования. ФИРО, 2015</a:t>
            </a:r>
            <a:endParaRPr lang="ru-RU" altLang="ru-RU" sz="1800" dirty="0">
              <a:solidFill>
                <a:schemeClr val="tx1"/>
              </a:solidFill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158561"/>
            <a:ext cx="8280400" cy="480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04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230" y="274638"/>
            <a:ext cx="10885170" cy="86836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Эффективные формы и методы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7230" y="1143000"/>
            <a:ext cx="2366010" cy="5452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Активизация профессионального самоопределения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81500" y="1143000"/>
            <a:ext cx="7200900" cy="10058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Эмоциональное воздействие при помощи яркой, необычной информации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81500" y="2514600"/>
            <a:ext cx="7197090" cy="1074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Применение способов логической аргументации при проектировании конкретных версий продолжения 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1500" y="4029075"/>
            <a:ext cx="7197090" cy="10401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Использование интриги сюжетной линии, использование биографических примеров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81500" y="5509260"/>
            <a:ext cx="7197090" cy="1085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Акцентирование внимания на ценностно-смысловых проблемах, незавершенность действия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086100" y="1474470"/>
            <a:ext cx="1295400" cy="457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074670" y="2860357"/>
            <a:ext cx="1306830" cy="47720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074670" y="4300537"/>
            <a:ext cx="1306830" cy="47720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063240" y="5739288"/>
            <a:ext cx="1306830" cy="47720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098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624" y="220337"/>
            <a:ext cx="10972800" cy="569339"/>
          </a:xfrm>
        </p:spPr>
        <p:txBody>
          <a:bodyPr/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219" y="789676"/>
            <a:ext cx="11545677" cy="5853496"/>
          </a:xfrm>
        </p:spPr>
        <p:txBody>
          <a:bodyPr numCol="4"/>
          <a:lstStyle/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АГИТБРИГАДА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АКЦИЯ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БИЗНЕС-ИНКУБАТОР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 ВОРКШОП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ВСТРЕЧА С ПРОФЕССИОНАЛОМ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ВЫСТАВКА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ДЕЛОВАЯ ИГРА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ДЕНЬ ОТКРЫТЫХ ДВЕРЕЙ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ДИАГНОСТИКА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ДИСКУССИОННАЯ ПЛОЩАДКА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ДОСКА ОБЪЯВЛЕНИЙ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ЗАЩИТА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 ИМИТАЦИОННАЯ ИГРА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КАРТОЧНЫЕ ИГРЫ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КЕЙС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КОММУНИКАТИВНАЯ ПЛОЩАДКА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КОНКУРС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КОНСУЛЬТИРОВАНИЕ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КРАШ-ТЕСТ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ЛАГЕРЬ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ЛЕКЦИЯ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ЛИЧНЫЙ ПРОФЕССИОНАЛЬНЫЙ ПЛАН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МАСТЕР-КЛАСС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НАГЛЯДНЫЕ МАТЕРИАЛЫ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НАСТАВНИЧЕСТВО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НЕТВОРКИНГ-СЕССИЯ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ОЛИМПИАДА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ПЕЧА-КУЧА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ПОДДЕРЖКА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ПОРТФОЛИО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ПРЕЗЕНТАЦИЯ КОНТЕКСТА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ПРОЕКТ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ПРОИЗВОДСТВЕННАЯ ПРАКТИКА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ПРОИЗВОДСТВЕННОЕ ОБУЧЕНИЕ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ПРОФЕССИОНАЛЬНАЯ ПРОБА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ПРОФЕССИОНАЛЬНОЕ ПРОСВЕЩЕНИЕ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РЕЙТИНГ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РАБОЧАЯ ТЕТРАДЬ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РОЛЕВАЯ ИГРА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САМООЦЕНКА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СЕАНС ИНФОРМАЦИИ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СОПРОВОЖДЕНИЕ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СОРЕВНОВАНИЯ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СТАЖИРОВКА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ТРЕНИНГ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ТРУДОВЫЕ БРИГАДЫ, ОТРЯДЫ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УЧЕБНАЯ ФИРМА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ФЕСТИВАЛЬ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ЧЕМПИОНАТ 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ЭКСКУРСИЯ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ЭКСПЕДИЦИЯ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ЯРМАРКА ВАКАНСИЙ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ЯРМАРКА УЧЕБНЫХ МЕСТ</a:t>
            </a:r>
          </a:p>
          <a:p>
            <a:pPr indent="-144000">
              <a:spcBef>
                <a:spcPts val="600"/>
              </a:spcBef>
            </a:pPr>
            <a:r>
              <a:rPr lang="ru-RU" sz="1800" i="1" dirty="0" smtClean="0">
                <a:solidFill>
                  <a:schemeClr val="tx1"/>
                </a:solidFill>
              </a:rPr>
              <a:t>……….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4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548" y="164470"/>
            <a:ext cx="10877267" cy="59569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Интернет-ресурсы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0366" t="4625" r="63241" b="4846"/>
          <a:stretch/>
        </p:blipFill>
        <p:spPr>
          <a:xfrm>
            <a:off x="646549" y="760166"/>
            <a:ext cx="5603167" cy="583893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13594" t="6006" r="67175" b="4155"/>
          <a:stretch/>
        </p:blipFill>
        <p:spPr>
          <a:xfrm>
            <a:off x="6764357" y="674370"/>
            <a:ext cx="4482763" cy="60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69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бланк(1)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109" y="552450"/>
            <a:ext cx="7705725" cy="1243013"/>
          </a:xfrm>
        </p:spPr>
      </p:pic>
      <p:sp>
        <p:nvSpPr>
          <p:cNvPr id="30723" name="Rectangle 3"/>
          <p:cNvSpPr>
            <a:spLocks noGrp="1"/>
          </p:cNvSpPr>
          <p:nvPr>
            <p:ph type="body" sz="half" idx="1"/>
          </p:nvPr>
        </p:nvSpPr>
        <p:spPr>
          <a:xfrm>
            <a:off x="1980407" y="2410778"/>
            <a:ext cx="8351837" cy="77819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3200" b="1" dirty="0">
                <a:solidFill>
                  <a:srgbClr val="2E3C24"/>
                </a:solidFill>
              </a:rPr>
              <a:t>Спасибо за внимание!</a:t>
            </a:r>
            <a:endParaRPr lang="ru-RU" altLang="ru-RU" sz="3200" dirty="0">
              <a:solidFill>
                <a:srgbClr val="2E3C24"/>
              </a:solidFill>
            </a:endParaRPr>
          </a:p>
        </p:txBody>
      </p:sp>
      <p:sp>
        <p:nvSpPr>
          <p:cNvPr id="30725" name="Rectangle 5"/>
          <p:cNvSpPr>
            <a:spLocks/>
          </p:cNvSpPr>
          <p:nvPr/>
        </p:nvSpPr>
        <p:spPr bwMode="auto">
          <a:xfrm>
            <a:off x="1980407" y="6264275"/>
            <a:ext cx="8229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AF973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AF9738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AF9738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b="1" dirty="0" smtClean="0">
                <a:solidFill>
                  <a:srgbClr val="222D1B"/>
                </a:solidFill>
              </a:rPr>
              <a:t>Самара. 13 декабря 2017</a:t>
            </a:r>
            <a:endParaRPr lang="ru-RU" altLang="ru-RU" sz="1800" b="1" dirty="0">
              <a:solidFill>
                <a:srgbClr val="222D1B"/>
              </a:solidFill>
            </a:endParaRPr>
          </a:p>
        </p:txBody>
      </p:sp>
      <p:sp>
        <p:nvSpPr>
          <p:cNvPr id="30726" name="Rectangle 6"/>
          <p:cNvSpPr>
            <a:spLocks/>
          </p:cNvSpPr>
          <p:nvPr/>
        </p:nvSpPr>
        <p:spPr bwMode="auto">
          <a:xfrm>
            <a:off x="3375026" y="3461386"/>
            <a:ext cx="8229600" cy="263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AF973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AF9738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rgbClr val="AF9738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ru-RU" sz="1800" b="1" dirty="0">
              <a:solidFill>
                <a:srgbClr val="222D1B"/>
              </a:solidFill>
            </a:endParaRPr>
          </a:p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222D1B"/>
                </a:solidFill>
              </a:rPr>
              <a:t>Четверикова Татьяна Николаевна, 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RU" sz="1800" b="1" dirty="0" smtClean="0">
                <a:solidFill>
                  <a:srgbClr val="222D1B"/>
                </a:solidFill>
              </a:rPr>
              <a:t>руководитель </a:t>
            </a:r>
            <a:r>
              <a:rPr lang="ru-RU" altLang="ru-RU" sz="1800" b="1" dirty="0">
                <a:solidFill>
                  <a:srgbClr val="222D1B"/>
                </a:solidFill>
              </a:rPr>
              <a:t>отдела 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222D1B"/>
                </a:solidFill>
              </a:rPr>
              <a:t>«Центр планирования профессиональной карьеры» 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222D1B"/>
                </a:solidFill>
              </a:rPr>
              <a:t>ЦПО Самарской области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222D1B"/>
                </a:solidFill>
              </a:rPr>
              <a:t>Тел. (846) 3340492, 33402047 (факс), </a:t>
            </a:r>
          </a:p>
          <a:p>
            <a:pPr algn="r">
              <a:buNone/>
            </a:pPr>
            <a:r>
              <a:rPr lang="en-US" altLang="ru-RU" sz="1800" b="1" dirty="0">
                <a:solidFill>
                  <a:srgbClr val="222D1B"/>
                </a:solidFill>
              </a:rPr>
              <a:t>E-mail: </a:t>
            </a:r>
            <a:r>
              <a:rPr lang="en-US" altLang="ru-RU" sz="1800" b="1" dirty="0" smtClean="0">
                <a:solidFill>
                  <a:srgbClr val="222D1B"/>
                </a:solidFill>
                <a:hlinkClick r:id="rId4"/>
              </a:rPr>
              <a:t>cppk@cposo.ru</a:t>
            </a:r>
            <a:endParaRPr lang="ru-RU" altLang="ru-RU" sz="1800" b="1" dirty="0">
              <a:solidFill>
                <a:srgbClr val="222D1B"/>
              </a:solidFill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222D1B"/>
                </a:solidFill>
              </a:rPr>
              <a:t>Сайт: </a:t>
            </a:r>
            <a:r>
              <a:rPr lang="en-US" altLang="ru-RU" sz="1800" b="1" dirty="0">
                <a:solidFill>
                  <a:srgbClr val="222D1B"/>
                </a:solidFill>
                <a:hlinkClick r:id="rId5"/>
              </a:rPr>
              <a:t>www.cposo.ru</a:t>
            </a:r>
            <a:endParaRPr lang="ru-RU" altLang="ru-RU" sz="1800" b="1" dirty="0">
              <a:solidFill>
                <a:srgbClr val="222D1B"/>
              </a:solidFill>
            </a:endParaRPr>
          </a:p>
          <a:p>
            <a:pPr algn="r" eaLnBrk="1" hangingPunct="1">
              <a:buFont typeface="Arial" panose="020B0604020202020204" pitchFamily="34" charset="0"/>
              <a:buNone/>
            </a:pPr>
            <a:endParaRPr lang="ru-RU" altLang="ru-RU" sz="1800" b="1" dirty="0">
              <a:solidFill>
                <a:srgbClr val="222D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OlgaVasilje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0598" y="480668"/>
            <a:ext cx="6643734" cy="38576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37" y="3491345"/>
            <a:ext cx="5925826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870" y="194310"/>
            <a:ext cx="11978640" cy="652653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Заседание Госсовета по вопросам совершенствования системы общего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образования, 23.12.2015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Стратегия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социально-экономического развития Самарской области на период до 2030 года (отдельные задачи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Федеральные государственные образовательные стандарты дошкольного, начального, основного, среднего общего, среднего профессионального образования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Концепция сопровождения профессионального самоопределения обучающихся в условиях непрерывности образования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(ФИРО, 2015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Стратегия развития системы сопровождения профессионального самоопределения обучающихся в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2015-2020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гг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(ФИРО, 2015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Концепция региональной системы профессиональной ориентации населения на период до 2020 года (протокол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№ 25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заседания Координационного совета по кадровой политике при Губернаторе Самарской области от 03.06.2014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Комплекс мер по развитию системы сопровождения профессионального самоопределения обучающихся региональной системы образования до 2020 года (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приказ министерства образования и науки Самарской области от 10.12.2015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№ 479-од)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Комплекс мер по созданию условий для развития и самореализации учащихся в процессе воспитания и обучения на 2016 - 2020 годы, утвержден Заместителем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Председателя Правительства Российской Федерации О.Ю.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Голодец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27 июня 2016 г. за № 4455п-П8 </a:t>
            </a:r>
            <a:endParaRPr lang="ru-RU" sz="22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1584" y="277813"/>
            <a:ext cx="11472756" cy="1059497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Стратегия социально-экономического развития Самарской области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200"/>
              </a:spcBef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на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период до 2030 года (отдельные задачи)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391584" y="1748790"/>
            <a:ext cx="11472756" cy="488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altLang="ru-RU" b="1" dirty="0">
                <a:solidFill>
                  <a:srgbClr val="222D1B"/>
                </a:solidFill>
              </a:rPr>
              <a:t>- </a:t>
            </a:r>
            <a:r>
              <a:rPr lang="ru-RU" altLang="ru-RU" b="1" i="1" dirty="0">
                <a:solidFill>
                  <a:srgbClr val="2E3C24"/>
                </a:solidFill>
              </a:rPr>
              <a:t>Сбережение населения и инвестиции в человека </a:t>
            </a:r>
            <a:r>
              <a:rPr lang="ru-RU" altLang="ru-RU" i="1" dirty="0">
                <a:solidFill>
                  <a:srgbClr val="2E3C24"/>
                </a:solidFill>
              </a:rPr>
              <a:t>(демографическое развитие, здоровый образ жизни, модернизация системы здравоохранения и образовательного пространства, развитие культурного потенциала);</a:t>
            </a:r>
            <a:br>
              <a:rPr lang="ru-RU" altLang="ru-RU" i="1" dirty="0">
                <a:solidFill>
                  <a:srgbClr val="2E3C24"/>
                </a:solidFill>
              </a:rPr>
            </a:br>
            <a:r>
              <a:rPr lang="ru-RU" altLang="ru-RU" i="1" dirty="0">
                <a:solidFill>
                  <a:srgbClr val="2E3C24"/>
                </a:solidFill>
              </a:rPr>
              <a:t>- </a:t>
            </a:r>
            <a:r>
              <a:rPr lang="ru-RU" altLang="ru-RU" b="1" i="1" dirty="0">
                <a:solidFill>
                  <a:srgbClr val="2E3C24"/>
                </a:solidFill>
              </a:rPr>
              <a:t>Повышение благосостояния и комфортная среда для жизни населения» </a:t>
            </a:r>
            <a:r>
              <a:rPr lang="ru-RU" altLang="ru-RU" i="1" dirty="0">
                <a:solidFill>
                  <a:srgbClr val="2E3C24"/>
                </a:solidFill>
              </a:rPr>
              <a:t>(уровень жизни и социальная защита населения, жилищно-коммунальная сфера, экология);</a:t>
            </a:r>
            <a:br>
              <a:rPr lang="ru-RU" altLang="ru-RU" i="1" dirty="0">
                <a:solidFill>
                  <a:srgbClr val="2E3C24"/>
                </a:solidFill>
              </a:rPr>
            </a:br>
            <a:r>
              <a:rPr lang="ru-RU" altLang="ru-RU" i="1" dirty="0">
                <a:solidFill>
                  <a:srgbClr val="2E3C24"/>
                </a:solidFill>
              </a:rPr>
              <a:t>- </a:t>
            </a:r>
            <a:r>
              <a:rPr lang="ru-RU" altLang="ru-RU" b="1" i="1" dirty="0">
                <a:solidFill>
                  <a:srgbClr val="2E3C24"/>
                </a:solidFill>
              </a:rPr>
              <a:t>Развитие базовых кластеров Самарской области</a:t>
            </a:r>
            <a:r>
              <a:rPr lang="ru-RU" altLang="ru-RU" i="1" dirty="0">
                <a:solidFill>
                  <a:srgbClr val="2E3C24"/>
                </a:solidFill>
              </a:rPr>
              <a:t>: автомобильного, аэрокосмического, нефтедобычи и нефтепереработки, химического</a:t>
            </a:r>
            <a:br>
              <a:rPr lang="ru-RU" altLang="ru-RU" i="1" dirty="0">
                <a:solidFill>
                  <a:srgbClr val="2E3C24"/>
                </a:solidFill>
              </a:rPr>
            </a:br>
            <a:r>
              <a:rPr lang="ru-RU" altLang="ru-RU" i="1" dirty="0">
                <a:solidFill>
                  <a:srgbClr val="2E3C24"/>
                </a:solidFill>
              </a:rPr>
              <a:t>- </a:t>
            </a:r>
            <a:r>
              <a:rPr lang="ru-RU" altLang="ru-RU" b="1" i="1" dirty="0">
                <a:solidFill>
                  <a:srgbClr val="2E3C24"/>
                </a:solidFill>
              </a:rPr>
              <a:t>Развитие перспективных кластеров Самарской области</a:t>
            </a:r>
            <a:r>
              <a:rPr lang="ru-RU" altLang="ru-RU" i="1" dirty="0">
                <a:solidFill>
                  <a:srgbClr val="2E3C24"/>
                </a:solidFill>
              </a:rPr>
              <a:t>: </a:t>
            </a:r>
            <a:r>
              <a:rPr lang="ru-RU" altLang="ru-RU" i="1" dirty="0" err="1">
                <a:solidFill>
                  <a:srgbClr val="2E3C24"/>
                </a:solidFill>
              </a:rPr>
              <a:t>агроиндустриального</a:t>
            </a:r>
            <a:r>
              <a:rPr lang="ru-RU" altLang="ru-RU" i="1" dirty="0">
                <a:solidFill>
                  <a:srgbClr val="2E3C24"/>
                </a:solidFill>
              </a:rPr>
              <a:t>, транспортно-логистического, туристско-рекреационного, медико-фармацевтического;</a:t>
            </a:r>
            <a:br>
              <a:rPr lang="ru-RU" altLang="ru-RU" i="1" dirty="0">
                <a:solidFill>
                  <a:srgbClr val="2E3C24"/>
                </a:solidFill>
              </a:rPr>
            </a:br>
            <a:r>
              <a:rPr lang="ru-RU" altLang="ru-RU" i="1" dirty="0">
                <a:solidFill>
                  <a:srgbClr val="2E3C24"/>
                </a:solidFill>
              </a:rPr>
              <a:t>- </a:t>
            </a:r>
            <a:r>
              <a:rPr lang="ru-RU" altLang="ru-RU" b="1" i="1" dirty="0">
                <a:solidFill>
                  <a:srgbClr val="2E3C24"/>
                </a:solidFill>
              </a:rPr>
              <a:t>Развитие других секторов, отраслей и видов производств</a:t>
            </a:r>
            <a:r>
              <a:rPr lang="ru-RU" altLang="ru-RU" i="1" dirty="0">
                <a:solidFill>
                  <a:srgbClr val="2E3C24"/>
                </a:solidFill>
              </a:rPr>
              <a:t>: энергетика, строительство, коммунальное хозяйство, </a:t>
            </a:r>
            <a:r>
              <a:rPr lang="ru-RU" altLang="ru-RU" i="1" dirty="0" err="1">
                <a:solidFill>
                  <a:srgbClr val="2E3C24"/>
                </a:solidFill>
              </a:rPr>
              <a:t>рециклинг</a:t>
            </a:r>
            <a:r>
              <a:rPr lang="ru-RU" altLang="ru-RU" i="1" dirty="0">
                <a:solidFill>
                  <a:srgbClr val="2E3C24"/>
                </a:solidFill>
              </a:rPr>
              <a:t> и управление отходами и др.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1604" y="365760"/>
            <a:ext cx="5243406" cy="1428750"/>
          </a:xfrm>
        </p:spPr>
        <p:txBody>
          <a:bodyPr/>
          <a:lstStyle/>
          <a:p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</a:rPr>
              <a:t>Митио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Каку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: «Бесполезные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посреднические профессии отомрут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80" y="365760"/>
            <a:ext cx="5416973" cy="33511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74" y="3716938"/>
            <a:ext cx="2705946" cy="2705946"/>
          </a:xfrm>
          <a:prstGeom prst="rect">
            <a:avLst/>
          </a:prstGeom>
        </p:spPr>
      </p:pic>
      <p:sp>
        <p:nvSpPr>
          <p:cNvPr id="7" name="Текст 2"/>
          <p:cNvSpPr txBox="1">
            <a:spLocks/>
          </p:cNvSpPr>
          <p:nvPr/>
        </p:nvSpPr>
        <p:spPr bwMode="auto">
          <a:xfrm>
            <a:off x="3675804" y="4171950"/>
            <a:ext cx="8234256" cy="225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Томас Фрей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: «2 миллиарда рабочих мест исчезнут к 2030 году»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(это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примерно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половина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</a:rPr>
              <a:t>всех рабочих мест на планете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ru-RU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85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330" y="4987929"/>
            <a:ext cx="5992171" cy="1600200"/>
          </a:xfrm>
        </p:spPr>
        <p:txBody>
          <a:bodyPr/>
          <a:lstStyle/>
          <a:p>
            <a:r>
              <a:rPr lang="ru-RU" sz="2000" dirty="0"/>
              <a:t>Художник XIX века выражает обеспокоенность по поводу ситуации на дорогах.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XXI веке с трафиком </a:t>
            </a:r>
            <a:r>
              <a:rPr lang="ru-RU" sz="2000" dirty="0" smtClean="0"/>
              <a:t>разбираются компьютеры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" y="325772"/>
            <a:ext cx="5823572" cy="4520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810" y="2385690"/>
            <a:ext cx="5311139" cy="420243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346501" y="215899"/>
            <a:ext cx="599217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768D5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768D5A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000" dirty="0"/>
              <a:t>В начале XX века эта девушка </a:t>
            </a:r>
            <a:r>
              <a:rPr lang="ru-RU" sz="2000" dirty="0" smtClean="0"/>
              <a:t>работала</a:t>
            </a:r>
          </a:p>
          <a:p>
            <a:r>
              <a:rPr lang="ru-RU" sz="2000" dirty="0" smtClean="0"/>
              <a:t>с самыми передовыми </a:t>
            </a:r>
            <a:r>
              <a:rPr lang="ru-RU" sz="2000" dirty="0"/>
              <a:t>технологиями, </a:t>
            </a:r>
            <a:r>
              <a:rPr lang="ru-RU" sz="2000" dirty="0" smtClean="0"/>
              <a:t> </a:t>
            </a:r>
            <a:r>
              <a:rPr lang="ru-RU" sz="2000" dirty="0"/>
              <a:t>теперь её профессия далеко в прошлом. </a:t>
            </a:r>
            <a:endParaRPr lang="ru-RU" sz="2000" dirty="0" smtClean="0"/>
          </a:p>
          <a:p>
            <a:r>
              <a:rPr lang="ru-RU" sz="2000" dirty="0" smtClean="0"/>
              <a:t>XXI </a:t>
            </a:r>
            <a:r>
              <a:rPr lang="ru-RU" sz="2000" dirty="0"/>
              <a:t>век меняет всё ещё быстрее.</a:t>
            </a:r>
          </a:p>
        </p:txBody>
      </p:sp>
    </p:spTree>
    <p:extLst>
      <p:ext uri="{BB962C8B-B14F-4D97-AF65-F5344CB8AC3E}">
        <p14:creationId xmlns:p14="http://schemas.microsoft.com/office/powerpoint/2010/main" val="1593109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31714" y="3656806"/>
            <a:ext cx="3551766" cy="28622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Оценка кадровой ситуации*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845820" y="457200"/>
            <a:ext cx="3429000" cy="2449512"/>
          </a:xfrm>
          <a:prstGeom prst="wedgeRectCallout">
            <a:avLst>
              <a:gd name="adj1" fmla="val -22056"/>
              <a:gd name="adj2" fmla="val 7929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50% учащихся не связывают выбор профессионального будущего со своими реальными возможностями и потребностями рынка труда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983480" y="480060"/>
            <a:ext cx="3063240" cy="2426652"/>
          </a:xfrm>
          <a:prstGeom prst="wedgeRectCallout">
            <a:avLst>
              <a:gd name="adj1" fmla="val -52215"/>
              <a:gd name="adj2" fmla="val 8840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68% школьников не имеют представлений о научных основах выбора профессии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8755380" y="1097280"/>
            <a:ext cx="2970954" cy="2697480"/>
          </a:xfrm>
          <a:prstGeom prst="wedgeRectCallout">
            <a:avLst>
              <a:gd name="adj1" fmla="val -176923"/>
              <a:gd name="adj2" fmla="val 8189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46% респондентов ориентированы в выборе профессии на поддержку со стороны взрослых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8481060" y="4406900"/>
            <a:ext cx="3245274" cy="1982470"/>
          </a:xfrm>
          <a:prstGeom prst="wedgeRectCallout">
            <a:avLst>
              <a:gd name="adj1" fmla="val -157488"/>
              <a:gd name="adj2" fmla="val 1925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44% не обеспечены сведениями о возможностях продолжения образования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74820" y="6118780"/>
            <a:ext cx="2708910" cy="54117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* По данным Института образования НИУ ВШЭ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Объек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2400" b="1">
              <a:solidFill>
                <a:srgbClr val="465C36"/>
              </a:solidFill>
            </a:endParaRPr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2400" b="1">
              <a:solidFill>
                <a:srgbClr val="465C36"/>
              </a:solidFill>
            </a:endParaRPr>
          </a:p>
        </p:txBody>
      </p:sp>
      <p:sp>
        <p:nvSpPr>
          <p:cNvPr id="59399" name="Rectangle 7"/>
          <p:cNvSpPr>
            <a:spLocks noGrp="1"/>
          </p:cNvSpPr>
          <p:nvPr>
            <p:ph type="body" sz="half" idx="2"/>
          </p:nvPr>
        </p:nvSpPr>
        <p:spPr>
          <a:xfrm>
            <a:off x="1051878" y="379412"/>
            <a:ext cx="4038600" cy="626427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1800" b="1" dirty="0">
                <a:solidFill>
                  <a:srgbClr val="2E3C24"/>
                </a:solidFill>
              </a:rPr>
              <a:t>Профессиональная ориентация</a:t>
            </a:r>
            <a:r>
              <a:rPr lang="ru-RU" altLang="ru-RU" sz="1800" dirty="0">
                <a:solidFill>
                  <a:srgbClr val="222D1B"/>
                </a:solidFill>
              </a:rPr>
              <a:t> – </a:t>
            </a:r>
            <a:r>
              <a:rPr lang="ru-RU" altLang="ru-RU" sz="1800" dirty="0">
                <a:solidFill>
                  <a:schemeClr val="tx1"/>
                </a:solidFill>
              </a:rPr>
              <a:t>это комплекс специальных мер содействия человеку в профессиональном самоопределении и выборе оптимального вида занятости с учетом его потребностей, возможностей и социально - экономической ситуации на рынке труда.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800" i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ru-RU" altLang="ru-RU" sz="1800" b="1" i="1" dirty="0">
                <a:solidFill>
                  <a:srgbClr val="222D1B"/>
                </a:solidFill>
              </a:rPr>
              <a:t>Направления профессиональной ориентации:</a:t>
            </a:r>
            <a:endParaRPr lang="ru-RU" altLang="ru-RU" sz="1800" b="1" dirty="0">
              <a:solidFill>
                <a:srgbClr val="222D1B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800" dirty="0">
                <a:solidFill>
                  <a:srgbClr val="222D1B"/>
                </a:solidFill>
              </a:rPr>
              <a:t>профессиональное информирование;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800" dirty="0">
                <a:solidFill>
                  <a:srgbClr val="222D1B"/>
                </a:solidFill>
              </a:rPr>
              <a:t>профессиональное консультирование;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800" dirty="0">
                <a:solidFill>
                  <a:srgbClr val="222D1B"/>
                </a:solidFill>
              </a:rPr>
              <a:t>профессиональный подбор;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800" dirty="0">
                <a:solidFill>
                  <a:srgbClr val="222D1B"/>
                </a:solidFill>
              </a:rPr>
              <a:t>профессиональный отбор;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800" dirty="0">
                <a:solidFill>
                  <a:srgbClr val="222D1B"/>
                </a:solidFill>
              </a:rPr>
              <a:t>профессиональная, производственная и социальная адаптация на рабочем месте.</a:t>
            </a:r>
          </a:p>
          <a:p>
            <a:pPr marL="0" indent="0">
              <a:lnSpc>
                <a:spcPct val="90000"/>
              </a:lnSpc>
              <a:buNone/>
            </a:pPr>
            <a:endParaRPr lang="ru-RU" altLang="ru-RU" sz="800" i="1" dirty="0">
              <a:solidFill>
                <a:srgbClr val="222D1B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400" i="1" dirty="0">
                <a:solidFill>
                  <a:srgbClr val="222D1B"/>
                </a:solidFill>
              </a:rPr>
              <a:t>(Постановление Минтруда РФ от 27.09.1996 г.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1400" i="1" dirty="0">
                <a:solidFill>
                  <a:srgbClr val="222D1B"/>
                </a:solidFill>
              </a:rPr>
              <a:t>№ 1  Об утверждении Положения о профессиональной ориентации и психологической поддержке населения в Российской Федерации)</a:t>
            </a:r>
            <a:r>
              <a:rPr lang="ru-RU" altLang="ru-RU" sz="1800" dirty="0">
                <a:solidFill>
                  <a:srgbClr val="222D1B"/>
                </a:solidFill>
              </a:rPr>
              <a:t> 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2063750" y="5516564"/>
            <a:ext cx="82296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AF9738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AF9738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80000"/>
              </a:lnSpc>
              <a:buFont typeface="Arial" panose="020B0604020202020204" pitchFamily="34" charset="0"/>
              <a:buNone/>
            </a:pPr>
            <a:endParaRPr lang="ru-RU" altLang="ru-RU" sz="2400" b="1">
              <a:solidFill>
                <a:srgbClr val="222D1B"/>
              </a:solidFill>
            </a:endParaRP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7137718" y="234949"/>
            <a:ext cx="40386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AF9738"/>
                </a:solidFill>
                <a:latin typeface="Calibri" panose="020F0502020204030204" pitchFamily="34" charset="0"/>
              </a:defRPr>
            </a:lvl1pPr>
            <a:lvl2pPr marL="833438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AF9738"/>
                </a:solidFill>
                <a:latin typeface="Calibri" panose="020F0502020204030204" pitchFamily="34" charset="0"/>
              </a:defRPr>
            </a:lvl2pPr>
            <a:lvl3pPr marL="1241425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AF9738"/>
                </a:solidFill>
                <a:latin typeface="Calibri" panose="020F0502020204030204" pitchFamily="34" charset="0"/>
              </a:defRPr>
            </a:lvl3pPr>
            <a:lvl4pPr marL="1649413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AF9738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2E3C24"/>
                </a:solidFill>
              </a:rPr>
              <a:t>Профессиональное самоопределение</a:t>
            </a:r>
            <a:r>
              <a:rPr lang="ru-RU" altLang="ru-RU" sz="1800" dirty="0"/>
              <a:t> </a:t>
            </a:r>
            <a:r>
              <a:rPr lang="ru-RU" altLang="ru-RU" sz="1800" dirty="0">
                <a:solidFill>
                  <a:schemeClr val="tx1"/>
                </a:solidFill>
              </a:rPr>
              <a:t>– процесс сознательного и самостоятельного выбора человеком своего профессионального пути. Характеризует процесс поиска и приобретения профессии, осуществляется в результате анализа своих способностей, возможностей в соотнесении с требованиями профессии.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400" i="1" dirty="0">
                <a:solidFill>
                  <a:srgbClr val="222D1B"/>
                </a:solidFill>
              </a:rPr>
              <a:t>(Справочное издание, автор-составитель Н.И. Конюхов, 1992 г.)</a:t>
            </a:r>
            <a:r>
              <a:rPr lang="ru-RU" altLang="ru-RU" sz="1400" dirty="0"/>
              <a:t>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ru-RU" altLang="ru-RU" sz="1800" b="1" dirty="0">
              <a:solidFill>
                <a:srgbClr val="2E3C24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800" b="1" dirty="0">
                <a:solidFill>
                  <a:srgbClr val="2E3C24"/>
                </a:solidFill>
              </a:rPr>
              <a:t>Профессиональное самоопределение</a:t>
            </a:r>
            <a:r>
              <a:rPr lang="ru-RU" altLang="ru-RU" sz="1800" dirty="0"/>
              <a:t> </a:t>
            </a:r>
            <a:r>
              <a:rPr lang="ru-RU" altLang="ru-RU" sz="1800" dirty="0">
                <a:solidFill>
                  <a:schemeClr val="tx1"/>
                </a:solidFill>
              </a:rPr>
              <a:t>– процесс и результат формирования у подростка готовности самостоятельно планировать и реализовывать перспективы персонального образовательно-профессионального маршрута, обнаруживать внутренние и внешние проблемы, пользоваться ресурсами помощи и защиты в обнаружении и преодолении «пределов» (ограничителей свободы выбора)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1400" i="1" dirty="0">
                <a:solidFill>
                  <a:srgbClr val="222D1B"/>
                </a:solidFill>
              </a:rPr>
              <a:t>(Родичев Н.Ф., ИСМО РАО)</a:t>
            </a:r>
          </a:p>
        </p:txBody>
      </p:sp>
    </p:spTree>
    <p:extLst>
      <p:ext uri="{BB962C8B-B14F-4D97-AF65-F5344CB8AC3E}">
        <p14:creationId xmlns:p14="http://schemas.microsoft.com/office/powerpoint/2010/main" val="2593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0262407"/>
              </p:ext>
            </p:extLst>
          </p:nvPr>
        </p:nvGraphicFramePr>
        <p:xfrm>
          <a:off x="374574" y="1261596"/>
          <a:ext cx="11644830" cy="5487749"/>
        </p:xfrm>
        <a:graphic>
          <a:graphicData uri="http://schemas.openxmlformats.org/drawingml/2006/table">
            <a:tbl>
              <a:tblPr firstRow="1" firstCol="1" bandRow="1"/>
              <a:tblGrid>
                <a:gridCol w="3128791"/>
                <a:gridCol w="4483865"/>
                <a:gridCol w="4032174"/>
              </a:tblGrid>
              <a:tr h="373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Критерий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Профориентация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СПС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8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Цель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Программирование профессионального выбора оптанта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Формирование субъекта выбора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4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Роль обучающегося (оптанта)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Обучающийся – </a:t>
                      </a: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объект</a:t>
                      </a: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профориентационной работы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Обучающийся – 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субъект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профессионального самоопределения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4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Протяженность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Ограничена периодом оптации (профессионального выбора)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Имеет непрерывный характер от дошкольного детства и до конца жизни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9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Заказчики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Представители экономической сферы (работодатели)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Человек (обучающийся и его семья)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Провайдеры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Организации профессионального и высшего образования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Организации дошкольного, общего и дополнительного образования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4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Способ оформления работы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Планы мероприятий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Образовательные программы</a:t>
                      </a:r>
                    </a:p>
                  </a:txBody>
                  <a:tcPr marL="33655" marR="33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4574" y="359399"/>
            <a:ext cx="109143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Смысловое пространство понятий «профессиональная ориентация» и «сопровождение профессионального самоопределения»*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519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siness design slid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967</Words>
  <Application>Microsoft Office PowerPoint</Application>
  <PresentationFormat>Широкоэкранный</PresentationFormat>
  <Paragraphs>171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Gabriola</vt:lpstr>
      <vt:lpstr>Times New Roman</vt:lpstr>
      <vt:lpstr>Тема Office</vt:lpstr>
      <vt:lpstr>Business design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Художник XIX века выражает обеспокоенность по поводу ситуации на дорогах.  В XXI веке с трафиком разбираются компьютеры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ПРОФОРИЕНТАЦИОННО ЗНАЧИМЫЕ КОМПЕТЕНЦИИ:</vt:lpstr>
      <vt:lpstr>ОСНОВНЫЕ ЗАДАЧИ И ВЕДУЩИЕ СРЕДСТВА СОПРОВОЖДЕНИЯ ПРОФЕССИОНАЛЬНОГО САМООПРЕДЕЛЕНИЯ ОБУЧАЮЩИХСЯ ПО СТУПЕНЯМ ОБРАЗОВАНИЯ (1)</vt:lpstr>
      <vt:lpstr>ОСНОВНЫЕ ЗАДАЧИ И ВЕДУЩИЕ СРЕДСТВА СОПРОВОЖДЕНИЯ ПРОФЕССИОНАЛЬНОГО САМООПРЕДЕЛЕНИЯ ОБУЧАЮЩИХСЯ ПО СТУПЕНЯМ ОБРАЗОВАНИЯ (2)</vt:lpstr>
      <vt:lpstr>ОСНОВНЫЕ ЗАДАЧИ И ВЕДУЩИЕ СРЕДСТВА СОПРОВОЖДЕНИЯ ПРОФЕССИОНАЛЬНОГО САМООПРЕДЕЛЕНИЯ ОБУЧАЮЩИХСЯ ПО СТУПЕНЯМ ОБРАЗОВАНИЯ (3)</vt:lpstr>
      <vt:lpstr>Эффективные формы и методы</vt:lpstr>
      <vt:lpstr>Формы работы</vt:lpstr>
      <vt:lpstr>Интернет-ресурсы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Четверикова</dc:creator>
  <cp:lastModifiedBy>Четверикова</cp:lastModifiedBy>
  <cp:revision>36</cp:revision>
  <cp:lastPrinted>2017-12-12T14:12:48Z</cp:lastPrinted>
  <dcterms:created xsi:type="dcterms:W3CDTF">2017-10-17T13:18:22Z</dcterms:created>
  <dcterms:modified xsi:type="dcterms:W3CDTF">2017-12-14T06:11:49Z</dcterms:modified>
</cp:coreProperties>
</file>