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3" r:id="rId4"/>
    <p:sldId id="265" r:id="rId5"/>
    <p:sldId id="284" r:id="rId6"/>
    <p:sldId id="286" r:id="rId7"/>
    <p:sldId id="292" r:id="rId8"/>
    <p:sldId id="293" r:id="rId9"/>
    <p:sldId id="294" r:id="rId10"/>
    <p:sldId id="275" r:id="rId11"/>
    <p:sldId id="287" r:id="rId12"/>
    <p:sldId id="277" r:id="rId13"/>
    <p:sldId id="278" r:id="rId14"/>
    <p:sldId id="259" r:id="rId15"/>
    <p:sldId id="288" r:id="rId16"/>
    <p:sldId id="260" r:id="rId17"/>
    <p:sldId id="261" r:id="rId18"/>
    <p:sldId id="273" r:id="rId19"/>
    <p:sldId id="269" r:id="rId20"/>
    <p:sldId id="270" r:id="rId21"/>
    <p:sldId id="271" r:id="rId22"/>
    <p:sldId id="272" r:id="rId23"/>
    <p:sldId id="264" r:id="rId24"/>
    <p:sldId id="274" r:id="rId25"/>
    <p:sldId id="263" r:id="rId26"/>
    <p:sldId id="281" r:id="rId27"/>
    <p:sldId id="289" r:id="rId28"/>
    <p:sldId id="279" r:id="rId29"/>
    <p:sldId id="290" r:id="rId30"/>
    <p:sldId id="295" r:id="rId31"/>
    <p:sldId id="291" r:id="rId32"/>
    <p:sldId id="26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E3C8C-6A90-4FEC-9869-011134CEC1D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4B44A-43CC-4236-9446-3DDB76FF2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0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D4144-8CE3-41FB-9264-AEE3CE7EF76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87315-AB8B-4FE4-8F22-26865E4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5EBF1-1D61-45C7-ADB5-0E923D6C67CB}" type="slidenum">
              <a:rPr lang="en-US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1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8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6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9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9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3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0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1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2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3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C9BA-7360-4D7E-9884-73E99D47DB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4362-4022-45D4-A5D0-BC4E2CCE6B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415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0B6B-C0DC-481E-9098-2CC80004F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BEF6-DF17-41F6-B7EF-03EFBBA6DF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12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8950-1E2B-4093-A804-38FC18CDFA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3854-CDFF-46AE-8D0F-24B1FCE25C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831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CEEB-1BF6-4B9D-BB25-4B70D2CBC5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4EBD-9556-4501-BB3D-F6C34DFAFD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247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F019-3D0B-4A28-B2F2-160BAD6DE9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5541-E3A7-4235-AA3B-EF419549E5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447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6B03-009B-452F-81CF-4812AC1F7A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875A-F8F1-40D3-AC03-CC9F261444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348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3CF5-3650-4FFE-8DFC-8032F2EACE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425B-F513-42C8-AD06-0D4C72A757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594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E746-FF8E-445C-9F70-9785698D5F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3D0D-FB9D-4BDB-8CA6-9F559B416A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28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2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7232-6656-48BB-BB71-9936F08FB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7063-EF65-40E2-B180-5556DB9F19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5474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019A-4E58-48C8-930C-E4880E66C6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40AD-9D08-4079-8CF8-A6A96D4BEB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838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6240-799D-404C-98A3-551663D24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B844-EFAC-49FC-A7C2-BE15AC4A00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6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3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4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7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0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2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8767-3E73-4466-8F13-9421BF7500F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1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132CBB-19F5-40F8-9319-F88649BBB3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39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6 w 1432"/>
                <a:gd name="T3" fmla="*/ 0 h 3492"/>
                <a:gd name="T4" fmla="*/ 2147483646 w 1432"/>
                <a:gd name="T5" fmla="*/ 2147483646 h 3492"/>
                <a:gd name="T6" fmla="*/ 2147483646 w 1432"/>
                <a:gd name="T7" fmla="*/ 2147483646 h 3492"/>
                <a:gd name="T8" fmla="*/ 2147483646 w 1432"/>
                <a:gd name="T9" fmla="*/ 2147483646 h 3492"/>
                <a:gd name="T10" fmla="*/ 2147483646 w 1432"/>
                <a:gd name="T11" fmla="*/ 2147483646 h 3492"/>
                <a:gd name="T12" fmla="*/ 2147483646 w 1432"/>
                <a:gd name="T13" fmla="*/ 2147483646 h 3492"/>
                <a:gd name="T14" fmla="*/ 2147483646 w 1432"/>
                <a:gd name="T15" fmla="*/ 2147483646 h 3492"/>
                <a:gd name="T16" fmla="*/ 2147483646 w 1432"/>
                <a:gd name="T17" fmla="*/ 2147483646 h 3492"/>
                <a:gd name="T18" fmla="*/ 2147483646 w 1432"/>
                <a:gd name="T19" fmla="*/ 2147483646 h 3492"/>
                <a:gd name="T20" fmla="*/ 2147483646 w 1432"/>
                <a:gd name="T21" fmla="*/ 2147483646 h 3492"/>
                <a:gd name="T22" fmla="*/ 2147483646 w 1432"/>
                <a:gd name="T23" fmla="*/ 2147483646 h 3492"/>
                <a:gd name="T24" fmla="*/ 2147483646 w 1432"/>
                <a:gd name="T25" fmla="*/ 2147483646 h 3492"/>
                <a:gd name="T26" fmla="*/ 2147483646 w 1432"/>
                <a:gd name="T27" fmla="*/ 2147483646 h 3492"/>
                <a:gd name="T28" fmla="*/ 2147483646 w 1432"/>
                <a:gd name="T29" fmla="*/ 2147483646 h 3492"/>
                <a:gd name="T30" fmla="*/ 2147483646 w 1432"/>
                <a:gd name="T31" fmla="*/ 2147483646 h 3492"/>
                <a:gd name="T32" fmla="*/ 2147483646 w 1432"/>
                <a:gd name="T33" fmla="*/ 2147483646 h 3492"/>
                <a:gd name="T34" fmla="*/ 2147483646 w 1432"/>
                <a:gd name="T35" fmla="*/ 2147483646 h 3492"/>
                <a:gd name="T36" fmla="*/ 2147483646 w 1432"/>
                <a:gd name="T37" fmla="*/ 2147483646 h 3492"/>
                <a:gd name="T38" fmla="*/ 2147483646 w 1432"/>
                <a:gd name="T39" fmla="*/ 2147483646 h 3492"/>
                <a:gd name="T40" fmla="*/ 2147483646 w 1432"/>
                <a:gd name="T41" fmla="*/ 2147483646 h 3492"/>
                <a:gd name="T42" fmla="*/ 2147483646 w 1432"/>
                <a:gd name="T43" fmla="*/ 2147483646 h 3492"/>
                <a:gd name="T44" fmla="*/ 2147483646 w 1432"/>
                <a:gd name="T45" fmla="*/ 2147483646 h 3492"/>
                <a:gd name="T46" fmla="*/ 2147483646 w 1432"/>
                <a:gd name="T47" fmla="*/ 2147483646 h 3492"/>
                <a:gd name="T48" fmla="*/ 2147483646 w 1432"/>
                <a:gd name="T49" fmla="*/ 2147483646 h 3492"/>
                <a:gd name="T50" fmla="*/ 2147483646 w 1432"/>
                <a:gd name="T51" fmla="*/ 2147483646 h 3492"/>
                <a:gd name="T52" fmla="*/ 2147483646 w 1432"/>
                <a:gd name="T53" fmla="*/ 2147483646 h 3492"/>
                <a:gd name="T54" fmla="*/ 2147483646 w 1432"/>
                <a:gd name="T55" fmla="*/ 2147483646 h 3492"/>
                <a:gd name="T56" fmla="*/ 2147483646 w 1432"/>
                <a:gd name="T57" fmla="*/ 2147483646 h 3492"/>
                <a:gd name="T58" fmla="*/ 2147483646 w 1432"/>
                <a:gd name="T59" fmla="*/ 2147483646 h 3492"/>
                <a:gd name="T60" fmla="*/ 2147483646 w 1432"/>
                <a:gd name="T61" fmla="*/ 2147483646 h 3492"/>
                <a:gd name="T62" fmla="*/ 2147483646 w 1432"/>
                <a:gd name="T63" fmla="*/ 2147483646 h 3492"/>
                <a:gd name="T64" fmla="*/ 2147483646 w 1432"/>
                <a:gd name="T65" fmla="*/ 2147483646 h 3492"/>
                <a:gd name="T66" fmla="*/ 2147483646 w 1432"/>
                <a:gd name="T67" fmla="*/ 2147483646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0BBAB-7F2D-4DBC-9297-0DF55AC46943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6"/>
            <a:ext cx="47752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0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www.cposo.ru/" TargetMode="External"/><Relationship Id="rId4" Type="http://schemas.openxmlformats.org/officeDocument/2006/relationships/hyperlink" Target="mailto:cppk-cposo@yandex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727112" y="2192981"/>
            <a:ext cx="10884665" cy="21047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Методическое сопровождение </a:t>
            </a:r>
          </a:p>
          <a:p>
            <a:pPr algn="ctr" eaLnBrk="1" hangingPunct="1">
              <a:buNone/>
            </a:pPr>
            <a: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профессионального самоопределения обучающихся</a:t>
            </a:r>
            <a:endParaRPr lang="ru-RU" altLang="ru-RU" sz="48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102" name="Rectangle 8"/>
          <p:cNvSpPr>
            <a:spLocks/>
          </p:cNvSpPr>
          <p:nvPr/>
        </p:nvSpPr>
        <p:spPr bwMode="auto">
          <a:xfrm>
            <a:off x="4196472" y="4857577"/>
            <a:ext cx="7415305" cy="17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</a:rPr>
              <a:t>ЦПО Самарской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области,</a:t>
            </a:r>
          </a:p>
          <a:p>
            <a:pPr algn="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altLang="ru-RU" sz="2800" dirty="0" smtClean="0">
                <a:solidFill>
                  <a:srgbClr val="465C36"/>
                </a:solidFill>
              </a:rPr>
              <a:t>Отдел  «</a:t>
            </a:r>
            <a:r>
              <a:rPr lang="ru-RU" altLang="ru-RU" sz="2800" dirty="0">
                <a:solidFill>
                  <a:srgbClr val="465C36"/>
                </a:solidFill>
              </a:rPr>
              <a:t>Центр планирования профессиональной карьеры</a:t>
            </a:r>
            <a:r>
              <a:rPr lang="ru-RU" altLang="ru-RU" sz="2800" dirty="0" smtClean="0">
                <a:solidFill>
                  <a:srgbClr val="465C36"/>
                </a:solidFill>
              </a:rPr>
              <a:t>»</a:t>
            </a:r>
          </a:p>
          <a:p>
            <a:pPr algn="r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800" dirty="0" smtClean="0">
                <a:solidFill>
                  <a:srgbClr val="465C36"/>
                </a:solidFill>
              </a:rPr>
              <a:t>Четверикова Т.Н.</a:t>
            </a:r>
            <a:endParaRPr lang="ru-RU" altLang="ru-RU" sz="2800" dirty="0">
              <a:solidFill>
                <a:srgbClr val="465C36"/>
              </a:solidFill>
            </a:endParaRP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7" y="146530"/>
            <a:ext cx="35655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5884" y="472123"/>
            <a:ext cx="10363200" cy="5917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КЛЮЧЕВЫЕ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ТРЕНДЫ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Ускорение технологических и социальных изменений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Глобализация экономики, знаний , технологий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Цифровизация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всех сфер жизни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Автоматизация в промышленности и экономике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Экологизация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Демографические изменения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604" y="365760"/>
            <a:ext cx="5243406" cy="1428750"/>
          </a:xfrm>
        </p:spPr>
        <p:txBody>
          <a:bodyPr/>
          <a:lstStyle/>
          <a:p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Митио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Каку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: «Бесполезные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посреднические профессии отомрут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365760"/>
            <a:ext cx="5416973" cy="3351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4" y="3716938"/>
            <a:ext cx="2705946" cy="2705946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3675804" y="4171950"/>
            <a:ext cx="8234256" cy="225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Томас Фрей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: «2 миллиарда рабочих мест исчезнут к 2030 году»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(это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примерно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половина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всех рабочих мест на планете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30" y="4987929"/>
            <a:ext cx="5992171" cy="1600200"/>
          </a:xfrm>
        </p:spPr>
        <p:txBody>
          <a:bodyPr/>
          <a:lstStyle/>
          <a:p>
            <a:r>
              <a:rPr lang="ru-RU" sz="2000" dirty="0"/>
              <a:t>Художник XIX века выражает обеспокоенность по поводу ситуации на дорогах.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XXI веке с трафиком </a:t>
            </a:r>
            <a:r>
              <a:rPr lang="ru-RU" sz="2000" dirty="0" smtClean="0"/>
              <a:t>разбираются компьютеры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325772"/>
            <a:ext cx="5823572" cy="4520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10" y="2385690"/>
            <a:ext cx="5311139" cy="42024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346501" y="215899"/>
            <a:ext cx="599217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768D5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dirty="0"/>
              <a:t>В начале XX века эта девушка </a:t>
            </a:r>
            <a:r>
              <a:rPr lang="ru-RU" sz="2000" dirty="0" smtClean="0"/>
              <a:t>работала</a:t>
            </a:r>
          </a:p>
          <a:p>
            <a:r>
              <a:rPr lang="ru-RU" sz="2000" dirty="0" smtClean="0"/>
              <a:t>с самыми передовыми </a:t>
            </a:r>
            <a:r>
              <a:rPr lang="ru-RU" sz="2000" dirty="0"/>
              <a:t>технологиями, </a:t>
            </a:r>
            <a:r>
              <a:rPr lang="ru-RU" sz="2000" dirty="0" smtClean="0"/>
              <a:t> </a:t>
            </a:r>
            <a:r>
              <a:rPr lang="ru-RU" sz="2000" dirty="0"/>
              <a:t>теперь её профессия далеко в прошлом. </a:t>
            </a:r>
            <a:endParaRPr lang="ru-RU" sz="2000" dirty="0" smtClean="0"/>
          </a:p>
          <a:p>
            <a:r>
              <a:rPr lang="ru-RU" sz="2000" dirty="0" smtClean="0"/>
              <a:t>XXI </a:t>
            </a:r>
            <a:r>
              <a:rPr lang="ru-RU" sz="2000" dirty="0"/>
              <a:t>век меняет всё ещё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7669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Объек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465C36"/>
              </a:solidFill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465C36"/>
              </a:solidFill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sz="half" idx="2"/>
          </p:nvPr>
        </p:nvSpPr>
        <p:spPr>
          <a:xfrm>
            <a:off x="1051878" y="379412"/>
            <a:ext cx="4038600" cy="62642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1800" b="1" dirty="0">
                <a:solidFill>
                  <a:srgbClr val="2E3C24"/>
                </a:solidFill>
              </a:rPr>
              <a:t>Профессиональная ориентация</a:t>
            </a:r>
            <a:r>
              <a:rPr lang="ru-RU" altLang="ru-RU" sz="1800" dirty="0">
                <a:solidFill>
                  <a:srgbClr val="222D1B"/>
                </a:solidFill>
              </a:rPr>
              <a:t> – </a:t>
            </a:r>
            <a:r>
              <a:rPr lang="ru-RU" altLang="ru-RU" sz="1800" dirty="0">
                <a:solidFill>
                  <a:schemeClr val="tx1"/>
                </a:solidFill>
              </a:rPr>
              <a:t>это комплекс специальных мер содействия человеку в профессиональном самоопределении и выборе оптимального вида занятости с учетом его потребностей, возможностей и социально - экономической ситуации на рынке труда.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800" i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ru-RU" sz="1800" b="1" i="1" dirty="0">
                <a:solidFill>
                  <a:srgbClr val="222D1B"/>
                </a:solidFill>
              </a:rPr>
              <a:t>Направления профессиональной ориентации:</a:t>
            </a:r>
            <a:endParaRPr lang="ru-RU" altLang="ru-RU" sz="1800" b="1" dirty="0">
              <a:solidFill>
                <a:srgbClr val="222D1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профессиональное информирование;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профессиональное консультирование;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профессиональный подбор;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профессиональный отбор;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профессиональная, производственная и социальная адаптация на рабочем месте.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800" i="1" dirty="0">
              <a:solidFill>
                <a:srgbClr val="222D1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i="1" dirty="0">
                <a:solidFill>
                  <a:srgbClr val="222D1B"/>
                </a:solidFill>
              </a:rPr>
              <a:t>(Постановление Минтруда РФ от 27.09.1996 г.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i="1" dirty="0">
                <a:solidFill>
                  <a:srgbClr val="222D1B"/>
                </a:solidFill>
              </a:rPr>
              <a:t>№ 1  Об утверждении Положения о профессиональной ориентации и психологической поддержке населения в Российской Федерации)</a:t>
            </a:r>
            <a:r>
              <a:rPr lang="ru-RU" altLang="ru-RU" sz="1800" dirty="0">
                <a:solidFill>
                  <a:srgbClr val="222D1B"/>
                </a:solidFill>
              </a:rPr>
              <a:t> 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2063750" y="5516564"/>
            <a:ext cx="8229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222D1B"/>
              </a:solidFill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7137718" y="234949"/>
            <a:ext cx="40386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833438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2414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494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E3C24"/>
                </a:solidFill>
              </a:rPr>
              <a:t>Профессиональное самоопределение</a:t>
            </a:r>
            <a:r>
              <a:rPr lang="ru-RU" altLang="ru-RU" sz="1800" dirty="0"/>
              <a:t> </a:t>
            </a:r>
            <a:r>
              <a:rPr lang="ru-RU" altLang="ru-RU" sz="1800" dirty="0">
                <a:solidFill>
                  <a:schemeClr val="tx1"/>
                </a:solidFill>
              </a:rPr>
              <a:t>– процесс сознательного и самостоятельного выбора человеком своего профессионального пути. Характеризует процесс поиска и приобретения профессии, осуществляется в результате анализа своих способностей, возможностей в соотнесении с требованиями профессии.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400" i="1" dirty="0">
                <a:solidFill>
                  <a:srgbClr val="222D1B"/>
                </a:solidFill>
              </a:rPr>
              <a:t>(Справочное издание, автор-составитель Н.И. Конюхов, 1992 г.)</a:t>
            </a:r>
            <a:r>
              <a:rPr lang="ru-RU" altLang="ru-RU" sz="14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b="1" dirty="0" smtClean="0">
                <a:solidFill>
                  <a:srgbClr val="2E3C24"/>
                </a:solidFill>
              </a:rPr>
              <a:t>Профессиональное </a:t>
            </a:r>
            <a:r>
              <a:rPr lang="ru-RU" altLang="ru-RU" sz="1800" b="1" dirty="0">
                <a:solidFill>
                  <a:srgbClr val="2E3C24"/>
                </a:solidFill>
              </a:rPr>
              <a:t>самоопределение</a:t>
            </a:r>
            <a:r>
              <a:rPr lang="ru-RU" altLang="ru-RU" sz="1800" dirty="0"/>
              <a:t> </a:t>
            </a:r>
            <a:r>
              <a:rPr lang="ru-RU" altLang="ru-RU" sz="1800" dirty="0">
                <a:solidFill>
                  <a:schemeClr val="tx1"/>
                </a:solidFill>
              </a:rPr>
              <a:t>– процесс и результат формирования у подростка готовности самостоятельно планировать и реализовывать перспективы персонального образовательно-профессионального маршрута, обнаруживать внутренние и внешние проблемы, пользоваться ресурсами помощи и защиты в обнаружении и преодолении «пределов» (ограничителей свободы выбора) 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400" i="1" dirty="0">
                <a:solidFill>
                  <a:srgbClr val="222D1B"/>
                </a:solidFill>
              </a:rPr>
              <a:t>(</a:t>
            </a:r>
            <a:r>
              <a:rPr lang="ru-RU" altLang="ru-RU" sz="1400" i="1" dirty="0" smtClean="0">
                <a:solidFill>
                  <a:srgbClr val="222D1B"/>
                </a:solidFill>
              </a:rPr>
              <a:t>С.Н</a:t>
            </a:r>
            <a:r>
              <a:rPr lang="ru-RU" altLang="ru-RU" sz="1400" i="1" dirty="0">
                <a:solidFill>
                  <a:srgbClr val="222D1B"/>
                </a:solidFill>
              </a:rPr>
              <a:t>. Чистякова, Н.Ф. Родичев, В.И. </a:t>
            </a:r>
            <a:r>
              <a:rPr lang="ru-RU" altLang="ru-RU" sz="1400" i="1" dirty="0" smtClean="0">
                <a:solidFill>
                  <a:srgbClr val="222D1B"/>
                </a:solidFill>
              </a:rPr>
              <a:t>Сахарова)</a:t>
            </a:r>
            <a:endParaRPr lang="ru-RU" altLang="ru-RU" sz="1400" i="1" dirty="0">
              <a:solidFill>
                <a:srgbClr val="222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365761"/>
            <a:ext cx="4316730" cy="576040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2E3C24"/>
                </a:solidFill>
              </a:rPr>
              <a:t>Сопровождение профессионального самоопределения </a:t>
            </a:r>
            <a:r>
              <a:rPr lang="ru-RU" sz="2000" b="1" dirty="0" smtClean="0">
                <a:solidFill>
                  <a:srgbClr val="2E3C24"/>
                </a:solidFill>
              </a:rPr>
              <a:t>– 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2E3C24"/>
                </a:solidFill>
              </a:rPr>
              <a:t>недирективная</a:t>
            </a:r>
            <a:r>
              <a:rPr lang="ru-RU" sz="2000" dirty="0" smtClean="0">
                <a:solidFill>
                  <a:srgbClr val="2E3C24"/>
                </a:solidFill>
              </a:rPr>
              <a:t> </a:t>
            </a:r>
            <a:r>
              <a:rPr lang="ru-RU" sz="2000" dirty="0">
                <a:solidFill>
                  <a:srgbClr val="2E3C24"/>
                </a:solidFill>
              </a:rPr>
              <a:t>форма помощи, направленная на развитие и саморазвитие личности, которая активизирует собственные ресурсы человека и </a:t>
            </a:r>
            <a:r>
              <a:rPr lang="ru-RU" sz="2000" dirty="0" smtClean="0">
                <a:solidFill>
                  <a:srgbClr val="2E3C24"/>
                </a:solidFill>
              </a:rPr>
              <a:t>способствует </a:t>
            </a:r>
            <a:r>
              <a:rPr lang="ru-RU" sz="2000" dirty="0">
                <a:solidFill>
                  <a:srgbClr val="2E3C24"/>
                </a:solidFill>
              </a:rPr>
              <a:t>запуску деятельности по переводу возникающих трудностей в </a:t>
            </a:r>
            <a:r>
              <a:rPr lang="ru-RU" sz="2000" dirty="0" smtClean="0">
                <a:solidFill>
                  <a:srgbClr val="2E3C24"/>
                </a:solidFill>
              </a:rPr>
              <a:t>задачи </a:t>
            </a:r>
            <a:r>
              <a:rPr lang="ru-RU" sz="2000" dirty="0">
                <a:solidFill>
                  <a:srgbClr val="2E3C24"/>
                </a:solidFill>
              </a:rPr>
              <a:t>и поиску путей их разрешения  </a:t>
            </a:r>
            <a:endParaRPr lang="ru-RU" sz="2000" dirty="0" smtClean="0">
              <a:solidFill>
                <a:srgbClr val="2E3C24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2E3C24"/>
                </a:solidFill>
              </a:rPr>
              <a:t>(И</a:t>
            </a:r>
            <a:r>
              <a:rPr lang="ru-RU" sz="2000" i="1" dirty="0">
                <a:solidFill>
                  <a:srgbClr val="2E3C24"/>
                </a:solidFill>
              </a:rPr>
              <a:t>. В. Кузнецова. Психологическое сопровождение профессионального самоопределения </a:t>
            </a:r>
            <a:r>
              <a:rPr lang="ru-RU" sz="2000" i="1" dirty="0" err="1" smtClean="0">
                <a:solidFill>
                  <a:srgbClr val="2E3C24"/>
                </a:solidFill>
              </a:rPr>
              <a:t>старшеклассни</a:t>
            </a:r>
            <a:r>
              <a:rPr lang="ru-RU" sz="2000" i="1" dirty="0" smtClean="0">
                <a:solidFill>
                  <a:srgbClr val="2E3C24"/>
                </a:solidFill>
              </a:rPr>
              <a:t>-ков </a:t>
            </a:r>
            <a:r>
              <a:rPr lang="ru-RU" sz="2000" i="1" dirty="0">
                <a:solidFill>
                  <a:srgbClr val="2E3C24"/>
                </a:solidFill>
              </a:rPr>
              <a:t>// Ярославский педагогический вестник № 4–2009 (61). С. </a:t>
            </a:r>
            <a:r>
              <a:rPr lang="ru-RU" sz="2000" i="1" dirty="0" smtClean="0">
                <a:solidFill>
                  <a:srgbClr val="2E3C24"/>
                </a:solidFill>
              </a:rPr>
              <a:t>150-154)</a:t>
            </a:r>
            <a:endParaRPr lang="ru-RU" sz="2000" i="1" dirty="0">
              <a:solidFill>
                <a:srgbClr val="2E3C24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3720" y="365761"/>
            <a:ext cx="4678680" cy="620648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2E3C24"/>
                </a:solidFill>
              </a:rPr>
              <a:t>Педагогическое сопровождение профессионального самоопределения </a:t>
            </a:r>
            <a:r>
              <a:rPr lang="ru-RU" sz="2000" dirty="0">
                <a:solidFill>
                  <a:srgbClr val="2E3C24"/>
                </a:solidFill>
              </a:rPr>
              <a:t>– целостная, системно организованная деятельность педагогов, направленная на создание условий для успешного взаимодействия обучающегося с миром труда и профессий с целью решения проблем, связанных с профессиональным выбором в контексте общего личностного развития и </a:t>
            </a:r>
            <a:r>
              <a:rPr lang="ru-RU" sz="2000" dirty="0" smtClean="0">
                <a:solidFill>
                  <a:srgbClr val="2E3C24"/>
                </a:solidFill>
              </a:rPr>
              <a:t>социализации человека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2E3C24"/>
                </a:solidFill>
              </a:rPr>
              <a:t>(Сергеев </a:t>
            </a:r>
            <a:r>
              <a:rPr lang="ru-RU" sz="2000" i="1" dirty="0">
                <a:solidFill>
                  <a:srgbClr val="2E3C24"/>
                </a:solidFill>
              </a:rPr>
              <a:t>И.С. Проектирование системы организационно- педагогического сопровождения </a:t>
            </a:r>
            <a:r>
              <a:rPr lang="ru-RU" sz="2000" i="1" dirty="0" smtClean="0">
                <a:solidFill>
                  <a:srgbClr val="2E3C24"/>
                </a:solidFill>
              </a:rPr>
              <a:t>профессионального </a:t>
            </a:r>
            <a:r>
              <a:rPr lang="ru-RU" sz="2000" i="1" dirty="0">
                <a:solidFill>
                  <a:srgbClr val="2E3C24"/>
                </a:solidFill>
              </a:rPr>
              <a:t>самоопределения обучающихся в условиях вертикально интегрированного непрерывного образования. Монография – М.: «Перо», 2017. – 226 с</a:t>
            </a:r>
            <a:r>
              <a:rPr lang="ru-RU" sz="2000" i="1" dirty="0" smtClean="0">
                <a:solidFill>
                  <a:srgbClr val="2E3C24"/>
                </a:solidFill>
              </a:rPr>
              <a:t>.)</a:t>
            </a:r>
            <a:endParaRPr lang="ru-RU" sz="2000" i="1" dirty="0">
              <a:solidFill>
                <a:srgbClr val="2E3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0262407"/>
              </p:ext>
            </p:extLst>
          </p:nvPr>
        </p:nvGraphicFramePr>
        <p:xfrm>
          <a:off x="374574" y="1261596"/>
          <a:ext cx="11644830" cy="5487749"/>
        </p:xfrm>
        <a:graphic>
          <a:graphicData uri="http://schemas.openxmlformats.org/drawingml/2006/table">
            <a:tbl>
              <a:tblPr firstRow="1" firstCol="1" bandRow="1"/>
              <a:tblGrid>
                <a:gridCol w="3128791"/>
                <a:gridCol w="4483865"/>
                <a:gridCol w="4032174"/>
              </a:tblGrid>
              <a:tr h="373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Критерий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Профориентация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Программирование профессионального выбора оптанта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Формирование субъекта выбора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Роль обучающегося (оптанта)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Обучающийся – 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объект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профориентационной работы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Обучающийся –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субъект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профессионального самоопределения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Протяженность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Ограничена периодом оптации (профессионального выбора)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Имеет непрерывный характер от дошкольного детства и до конца жизни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Заказчики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Представители экономической сферы (работодатели)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Человек (обучающийся и его семья)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Провайдеры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Организации профессионального и высшего образования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Организации дошкольного, общего и дополнительного образования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Способ оформления работы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Планы мероприятий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Образовательные программы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4574" y="359399"/>
            <a:ext cx="109143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Смысловое пространство понятий «профессиональная ориентация» и «сопровождение профессионального самоопределения»*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19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4277886"/>
              </p:ext>
            </p:extLst>
          </p:nvPr>
        </p:nvGraphicFramePr>
        <p:xfrm>
          <a:off x="480452" y="1443867"/>
          <a:ext cx="11201707" cy="4459383"/>
        </p:xfrm>
        <a:graphic>
          <a:graphicData uri="http://schemas.openxmlformats.org/drawingml/2006/table">
            <a:tbl>
              <a:tblPr firstRow="1" firstCol="1" bandRow="1"/>
              <a:tblGrid>
                <a:gridCol w="3364431"/>
                <a:gridCol w="7837276"/>
              </a:tblGrid>
              <a:tr h="465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«Зоны ответственности»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466" marR="55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Функциональные компоненты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466" marR="55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8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Профессиональная ориентация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Профессиональное информирование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Профессиональная пропаганда («реклама профессий»)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Профотбор и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профподбор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Профессиональная ориентация и сопровождение профессионального самоопределения (совместно)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Профессиональная диагностика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Профессиональное консультирование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Сопровождение профессионального самоопределения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Формирование и развитие 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профориентационно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значимых компетенций»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Профессиональная идентификация и первичная профессиональная адаптация (на этапе профессионального образования)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4400" y="534880"/>
            <a:ext cx="11633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Функциональные пространства профессиональной ориентации и сопровождения профессионального самоопределения*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43971" y="6115781"/>
            <a:ext cx="73289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*Кондратьева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О.Г., Сергеев И.С. 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и сопровождение профессионального самоопределения: иллюзия 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тождества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90" y="320358"/>
            <a:ext cx="10972800" cy="89122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ПРОФОРИЕНТАЦИОННО ЗНАЧИМЫЕ КОМПЕТЕНЦИИ: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358140" y="1303020"/>
            <a:ext cx="11106150" cy="520033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ориентироваться в мире профессиональной информации;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проектировать и планировать собственный профессионально-образовательный маршрут;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оценивать степень успешности прохождения профессиональных проб;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совершать обоснованный выбор на основе перебора альтернатив;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решение и воплощать его в жизнь, преодолевая возможные трудности;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продвигаться в собственном профессиональном развитии и т.д.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rgbClr val="222D1B"/>
                </a:solidFill>
              </a:rPr>
              <a:t>ОСНОВНЫЕ ЗАДАЧИ И ВЕДУЩИЕ СРЕДСТВА СОПРОВОЖДЕНИЯ</a:t>
            </a:r>
            <a:br>
              <a:rPr lang="ru-RU" altLang="ru-RU" sz="1800" b="1" dirty="0">
                <a:solidFill>
                  <a:srgbClr val="222D1B"/>
                </a:solidFill>
              </a:rPr>
            </a:br>
            <a:r>
              <a:rPr lang="ru-RU" altLang="ru-RU" sz="1800" b="1" dirty="0">
                <a:solidFill>
                  <a:srgbClr val="222D1B"/>
                </a:solidFill>
              </a:rPr>
              <a:t>ПРОФЕССИОНАЛЬНОГО САМООПРЕДЕЛЕНИЯ ОБУЧАЮЩИХСЯ ПО СТУПЕНЯМ ОБРАЗОВАНИЯ (1)</a:t>
            </a:r>
            <a:endParaRPr lang="ru-RU" altLang="ru-RU" sz="1800" dirty="0">
              <a:solidFill>
                <a:srgbClr val="222D1B"/>
              </a:solidFill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2063750" y="5516564"/>
            <a:ext cx="8229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222D1B"/>
              </a:solidFill>
            </a:endParaRP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196975"/>
            <a:ext cx="8496300" cy="5545138"/>
          </a:xfrm>
        </p:spPr>
      </p:pic>
    </p:spTree>
    <p:extLst>
      <p:ext uri="{BB962C8B-B14F-4D97-AF65-F5344CB8AC3E}">
        <p14:creationId xmlns:p14="http://schemas.microsoft.com/office/powerpoint/2010/main" val="973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222D1B"/>
                </a:solidFill>
              </a:rPr>
              <a:t>ОСНОВНЫЕ ЗАДАЧИ И ВЕДУЩИЕ СРЕДСТВА СОПРОВОЖДЕНИЯ</a:t>
            </a:r>
            <a:br>
              <a:rPr lang="ru-RU" altLang="ru-RU" sz="1600" b="1">
                <a:solidFill>
                  <a:srgbClr val="222D1B"/>
                </a:solidFill>
              </a:rPr>
            </a:br>
            <a:r>
              <a:rPr lang="ru-RU" altLang="ru-RU" sz="1600" b="1">
                <a:solidFill>
                  <a:srgbClr val="222D1B"/>
                </a:solidFill>
              </a:rPr>
              <a:t>ПРОФЕССИОНАЛЬНОГО САМООПРЕДЕЛЕНИЯ ОБУЧАЮЩИХСЯ ПО СТУПЕНЯМ ОБРАЗОВАНИЯ (2)</a:t>
            </a:r>
            <a:endParaRPr lang="ru-RU" altLang="ru-RU" sz="1600">
              <a:solidFill>
                <a:srgbClr val="222D1B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2063750" y="5516564"/>
            <a:ext cx="8229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222D1B"/>
              </a:solidFill>
            </a:endParaRPr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412876"/>
            <a:ext cx="8280400" cy="4968875"/>
          </a:xfrm>
        </p:spPr>
      </p:pic>
    </p:spTree>
    <p:extLst>
      <p:ext uri="{BB962C8B-B14F-4D97-AF65-F5344CB8AC3E}">
        <p14:creationId xmlns:p14="http://schemas.microsoft.com/office/powerpoint/2010/main" val="18653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OlgaVasiljeva.jpg"/>
          <p:cNvPicPr>
            <a:picLocks noChangeAspect="1"/>
          </p:cNvPicPr>
          <p:nvPr/>
        </p:nvPicPr>
        <p:blipFill rotWithShape="1">
          <a:blip r:embed="rId2" cstate="print"/>
          <a:srcRect l="23311" r="14409"/>
          <a:stretch/>
        </p:blipFill>
        <p:spPr>
          <a:xfrm>
            <a:off x="8773115" y="3728511"/>
            <a:ext cx="3191694" cy="2975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395" y="3634740"/>
            <a:ext cx="6903720" cy="3069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111" t="3290" r="51056"/>
          <a:stretch/>
        </p:blipFill>
        <p:spPr>
          <a:xfrm>
            <a:off x="411480" y="205740"/>
            <a:ext cx="2171700" cy="3428999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2826174" y="594360"/>
            <a:ext cx="8466666" cy="2320290"/>
          </a:xfrm>
        </p:spPr>
        <p:txBody>
          <a:bodyPr/>
          <a:lstStyle/>
          <a:p>
            <a:r>
              <a:rPr lang="ru-RU" altLang="ru-RU" b="1" dirty="0">
                <a:solidFill>
                  <a:srgbClr val="2E3C24"/>
                </a:solidFill>
              </a:rPr>
              <a:t>В.В. Путин: </a:t>
            </a:r>
            <a:r>
              <a:rPr lang="ru-RU" altLang="ru-RU" i="1" dirty="0">
                <a:solidFill>
                  <a:srgbClr val="2E3C24"/>
                </a:solidFill>
              </a:rPr>
              <a:t>«…Уже в школе важно помочь ребятам осознанно выбрать будущую специальность, которая будет востребована на рынке труда, чтобы они потом смогли найти себе дорогу по душе, получали достойный заработок, могли состояться в жизни…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…принципиальная задача – привлечь к этой работе не только вузы, техникумы, но и бизнес…» (Заседание Государственного Совета по вопросам совершенствования системы общего образования, </a:t>
            </a:r>
            <a:r>
              <a:rPr lang="ru-RU" altLang="ru-RU" i="1" dirty="0" smtClean="0">
                <a:solidFill>
                  <a:srgbClr val="2E3C24"/>
                </a:solidFill>
              </a:rPr>
              <a:t>23.12.2015</a:t>
            </a:r>
            <a:r>
              <a:rPr lang="ru-RU" altLang="ru-RU" dirty="0" smtClean="0"/>
              <a:t>)</a:t>
            </a:r>
            <a:endParaRPr lang="ru-RU" altLang="ru-RU" i="1" dirty="0">
              <a:solidFill>
                <a:srgbClr val="2E3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222D1B"/>
                </a:solidFill>
              </a:rPr>
              <a:t>ОСНОВНЫЕ ЗАДАЧИ И ВЕДУЩИЕ СРЕДСТВА СОПРОВОЖДЕНИЯ</a:t>
            </a:r>
            <a:br>
              <a:rPr lang="ru-RU" altLang="ru-RU" sz="1600" b="1">
                <a:solidFill>
                  <a:srgbClr val="222D1B"/>
                </a:solidFill>
              </a:rPr>
            </a:br>
            <a:r>
              <a:rPr lang="ru-RU" altLang="ru-RU" sz="1600" b="1">
                <a:solidFill>
                  <a:srgbClr val="222D1B"/>
                </a:solidFill>
              </a:rPr>
              <a:t>ПРОФЕССИОНАЛЬНОГО САМООПРЕДЕЛЕНИЯ ОБУЧАЮЩИХСЯ ПО СТУПЕНЯМ ОБРАЗОВАНИЯ (3)</a:t>
            </a:r>
            <a:endParaRPr lang="ru-RU" altLang="ru-RU" sz="1600">
              <a:solidFill>
                <a:srgbClr val="222D1B"/>
              </a:solidFill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2063750" y="5516564"/>
            <a:ext cx="8229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222D1B"/>
              </a:solidFill>
            </a:endParaRPr>
          </a:p>
        </p:txBody>
      </p:sp>
      <p:sp>
        <p:nvSpPr>
          <p:cNvPr id="35845" name="Rectangle 5"/>
          <p:cNvSpPr>
            <a:spLocks noGrp="1"/>
          </p:cNvSpPr>
          <p:nvPr>
            <p:ph sz="half" idx="2"/>
          </p:nvPr>
        </p:nvSpPr>
        <p:spPr>
          <a:xfrm>
            <a:off x="4892040" y="6307773"/>
            <a:ext cx="7090410" cy="44275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Концепция СПС в условиях непрерывности образования. ФИРО, 2015</a:t>
            </a:r>
            <a:endParaRPr lang="ru-RU" altLang="ru-RU" sz="1800" dirty="0">
              <a:solidFill>
                <a:schemeClr val="tx1"/>
              </a:solidFill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158561"/>
            <a:ext cx="8280400" cy="48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" y="274638"/>
            <a:ext cx="10885170" cy="8683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Эффективные формы и методы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7230" y="1143000"/>
            <a:ext cx="2366010" cy="5452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Активизация профессионального самоопределения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500" y="1143000"/>
            <a:ext cx="7200900" cy="1005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Эмоциональное воздействие при помощи яркой, необычной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1500" y="2514600"/>
            <a:ext cx="7197090" cy="1074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Применение способов логической аргументации при проектировании конкретных версий продолжения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1500" y="4029075"/>
            <a:ext cx="7197090" cy="1040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интриги сюжетной линии, использование биографических примеров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1500" y="5509260"/>
            <a:ext cx="7197090" cy="1085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Акцентирование внимания на ценностно-смысловых проблемах, незавершенность действия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086100" y="1474470"/>
            <a:ext cx="1295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074670" y="2860357"/>
            <a:ext cx="1306830" cy="47720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74670" y="4300537"/>
            <a:ext cx="1306830" cy="47720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63240" y="5739288"/>
            <a:ext cx="1306830" cy="47720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24" y="220337"/>
            <a:ext cx="10972800" cy="569339"/>
          </a:xfrm>
        </p:spPr>
        <p:txBody>
          <a:bodyPr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219" y="789676"/>
            <a:ext cx="11545677" cy="5853496"/>
          </a:xfrm>
        </p:spPr>
        <p:txBody>
          <a:bodyPr numCol="4"/>
          <a:lstStyle/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АГИТБРИГАДА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АКЦИЯ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БИЗНЕС-ИНКУБАТОР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 ВОРКШОП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ВСТРЕЧА С ПРОФЕССИОНАЛОМ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ВЫСТАВКА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ДЕЛОВАЯ ИГРА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ДЕНЬ ОТКРЫТЫХ ДВЕРЕЙ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ДИАГНОСТИКА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ДИСКУССИОННАЯ ПЛОЩАДКА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ДОСКА ОБЪЯВЛЕНИЙ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ЗАЩИТА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 ИМИТАЦИОННАЯ ИГРА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КАРТОЧНЫЕ ИГРЫ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КЕЙС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КОММУНИКАТИВНАЯ ПЛОЩАДКА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КОНКУРС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КОНСУЛЬТИРОВАНИЕ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КРАШ-ТЕСТ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ЛАГЕРЬ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ЛЕКЦИЯ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ЛИЧНЫЙ ПРОФЕССИОНАЛЬНЫЙ ПЛАН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МАСТЕР-КЛАСС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НАГЛЯДНЫЕ МАТЕРИАЛЫ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НАСТАВНИЧЕСТВО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НЕТВОРКИНГ-СЕССИЯ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ОЛИМПИАДА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ПЕЧА-КУЧА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ПОДДЕРЖКА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ПОРТФОЛИО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ПРЕЗЕНТАЦИЯ КОНТЕКСТА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ПРОЕКТ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ПРОИЗВОДСТВЕННАЯ ПРАКТИКА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ПРОИЗВОДСТВЕННОЕ ОБУЧЕНИЕ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ПРОФЕССИОНАЛЬНАЯ ПРОБА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ПРОФЕССИОНАЛЬНОЕ ПРОСВЕЩЕНИЕ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РЕЙТИНГ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РАБОЧАЯ ТЕТРАДЬ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РОЛЕВАЯ ИГРА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САМООЦЕНКА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СЕАНС ИНФОРМАЦИИ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СОПРОВОЖДЕНИЕ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СОРЕВНОВАНИЯ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СТАЖИРОВКА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ТРЕНИНГ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ТРУДОВЫЕ БРИГАДЫ, ОТРЯДЫ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УЧЕБНАЯ ФИРМА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ФЕСТИВАЛЬ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ЧЕМПИОНАТ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ЭКСКУРСИЯ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ЭКСПЕДИЦИЯ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ЯРМАРКА ВАКАНСИЙ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ЯРМАРКА УЧЕБНЫХ МЕСТ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……….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4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-180" r="54012" b="4996"/>
          <a:stretch/>
        </p:blipFill>
        <p:spPr>
          <a:xfrm>
            <a:off x="8226736" y="641866"/>
            <a:ext cx="3766158" cy="24849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902971"/>
            <a:ext cx="11449050" cy="220599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1-4 классы – «Путешествия в мир профессий»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5-6 классы – «Кем я хочу быть»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7-8 классы – «Познаю себя в профессии»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9 классы – «Выбор профиля обучения и профессии»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10-11 классы – «От учебы к профессиональной карьере»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83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Учебно-методические комплекты под ред. Чистяковой С.Н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6" name="Содержимое 3" descr="Скриншот 26.11.2016 223853.jpg"/>
          <p:cNvPicPr>
            <a:picLocks noChangeAspect="1"/>
          </p:cNvPicPr>
          <p:nvPr/>
        </p:nvPicPr>
        <p:blipFill rotWithShape="1">
          <a:blip r:embed="rId3" cstate="print"/>
          <a:srcRect l="65730" t="58017"/>
          <a:stretch/>
        </p:blipFill>
        <p:spPr bwMode="auto">
          <a:xfrm>
            <a:off x="9384030" y="4572000"/>
            <a:ext cx="2790882" cy="25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09600" y="3674754"/>
            <a:ext cx="10972800" cy="62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68D5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Учебно-методические комплекты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Резапкиной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Г.В.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09600" y="4525215"/>
            <a:ext cx="11449050" cy="1749666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Я и моя профессия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Секреты выбора профессии, или Путеводитель выпускника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Психология </a:t>
            </a:r>
            <a:r>
              <a:rPr lang="ru-RU" sz="2400" dirty="0">
                <a:solidFill>
                  <a:schemeClr val="tx1"/>
                </a:solidFill>
              </a:rPr>
              <a:t>и выбор профессии.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Программа </a:t>
            </a:r>
            <a:r>
              <a:rPr lang="ru-RU" sz="2400" dirty="0" err="1">
                <a:solidFill>
                  <a:schemeClr val="tx1"/>
                </a:solidFill>
              </a:rPr>
              <a:t>предпрофильной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подготовки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18190" r="70821" b="7361"/>
          <a:stretch/>
        </p:blipFill>
        <p:spPr>
          <a:xfrm>
            <a:off x="10350602" y="2797871"/>
            <a:ext cx="1243493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548" y="164470"/>
            <a:ext cx="10877267" cy="59569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Интернет-ресурсы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0366" t="4625" r="63241" b="4846"/>
          <a:stretch/>
        </p:blipFill>
        <p:spPr>
          <a:xfrm>
            <a:off x="646549" y="760166"/>
            <a:ext cx="5603167" cy="58389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3594" t="6006" r="67175" b="4155"/>
          <a:stretch/>
        </p:blipFill>
        <p:spPr>
          <a:xfrm>
            <a:off x="6764357" y="674370"/>
            <a:ext cx="4482763" cy="60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377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Безопасность 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профориентационном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Интернет-пространстве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65" y="1612796"/>
            <a:ext cx="7170110" cy="405648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09600" y="1108710"/>
            <a:ext cx="3928110" cy="54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68D5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Диагностика по: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-почерку;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-отпечаткам пальцев;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-гороскопу;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- …..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Оккультные практики;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Устаревшие методики;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Недобросовестная реклама вузов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……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00" y="182888"/>
            <a:ext cx="5384800" cy="255998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2760" y="2971800"/>
            <a:ext cx="5076825" cy="3886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676650"/>
            <a:ext cx="638175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760" y="77324"/>
            <a:ext cx="5076825" cy="2811198"/>
          </a:xfrm>
          <a:prstGeom prst="rect">
            <a:avLst/>
          </a:prstGeom>
        </p:spPr>
      </p:pic>
      <p:sp>
        <p:nvSpPr>
          <p:cNvPr id="10" name="Знак запрета 9"/>
          <p:cNvSpPr/>
          <p:nvPr/>
        </p:nvSpPr>
        <p:spPr>
          <a:xfrm>
            <a:off x="4385388" y="1511558"/>
            <a:ext cx="3265714" cy="29671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2774" y="736728"/>
            <a:ext cx="11775233" cy="29531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Фоксфорд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онлайн</a:t>
            </a:r>
            <a:r>
              <a:rPr lang="ru-RU" dirty="0" smtClean="0">
                <a:solidFill>
                  <a:schemeClr val="tx1"/>
                </a:solidFill>
              </a:rPr>
              <a:t>-школа </a:t>
            </a:r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smtClean="0">
                <a:solidFill>
                  <a:schemeClr val="tx1"/>
                </a:solidFill>
              </a:rPr>
              <a:t>учащихся </a:t>
            </a:r>
            <a:r>
              <a:rPr lang="ru-RU" dirty="0">
                <a:solidFill>
                  <a:schemeClr val="tx1"/>
                </a:solidFill>
              </a:rPr>
              <a:t>3−11 классов, учителей и родителей.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Курс ПК «</a:t>
            </a:r>
            <a:r>
              <a:rPr lang="ru-RU" b="1" dirty="0" smtClean="0">
                <a:solidFill>
                  <a:schemeClr val="tx1"/>
                </a:solidFill>
              </a:rPr>
              <a:t>Профориентация в современной школе</a:t>
            </a:r>
            <a:r>
              <a:rPr lang="ru-RU" dirty="0" smtClean="0">
                <a:solidFill>
                  <a:schemeClr val="tx1"/>
                </a:solidFill>
              </a:rPr>
              <a:t>». 108 ч, 12 занятий. Сертификат. Удостоверение при определенных условиях.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Доступ </a:t>
            </a:r>
            <a:r>
              <a:rPr lang="ru-RU" b="1" dirty="0" smtClean="0">
                <a:solidFill>
                  <a:schemeClr val="tx1"/>
                </a:solidFill>
              </a:rPr>
              <a:t>до 09 января 2019 года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https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://foxford.ru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endParaRPr lang="ru-RU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302773" y="4364236"/>
            <a:ext cx="11775233" cy="186612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«Атлас новых профессий» </a:t>
            </a:r>
            <a:r>
              <a:rPr lang="ru-RU" dirty="0">
                <a:solidFill>
                  <a:schemeClr val="tx1"/>
                </a:solidFill>
              </a:rPr>
              <a:t>- альманах перспективных отраслей и профессий на ближайшие 15–20 лет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http://atlas100.ru/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Занятие 7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КПК «Профориентация в современной школе». Дмитрий Судаков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308611"/>
            <a:ext cx="11681460" cy="632078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ru-RU" dirty="0" err="1">
                <a:solidFill>
                  <a:schemeClr val="tx1"/>
                </a:solidFill>
              </a:rPr>
              <a:t>Профориентационное</a:t>
            </a:r>
            <a:r>
              <a:rPr lang="ru-RU" dirty="0">
                <a:solidFill>
                  <a:schemeClr val="tx1"/>
                </a:solidFill>
              </a:rPr>
              <a:t> тестирование обучающихся общеобразовательных организаций на онлайн-платформе автоматизированного диагностического комплекса </a:t>
            </a: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Профконтур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2-м полугодии 2017 года </a:t>
            </a:r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62 школы. 2317 учащихся.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Проект </a:t>
            </a:r>
            <a:r>
              <a:rPr lang="en-US" b="1" dirty="0">
                <a:solidFill>
                  <a:schemeClr val="tx1"/>
                </a:solidFill>
              </a:rPr>
              <a:t>ZA</a:t>
            </a:r>
            <a:r>
              <a:rPr lang="ru-RU" b="1" dirty="0">
                <a:solidFill>
                  <a:schemeClr val="tx1"/>
                </a:solidFill>
              </a:rPr>
              <a:t>Собой </a:t>
            </a:r>
            <a:r>
              <a:rPr lang="ru-RU" dirty="0">
                <a:solidFill>
                  <a:schemeClr val="tx1"/>
                </a:solidFill>
              </a:rPr>
              <a:t>- Всероссийская программа по развитию системы ранней профориентации «</a:t>
            </a:r>
            <a:r>
              <a:rPr lang="ru-RU" dirty="0" err="1">
                <a:solidFill>
                  <a:schemeClr val="tx1"/>
                </a:solidFill>
              </a:rPr>
              <a:t>Zасобой</a:t>
            </a:r>
            <a:r>
              <a:rPr lang="ru-RU" dirty="0">
                <a:solidFill>
                  <a:schemeClr val="tx1"/>
                </a:solidFill>
              </a:rPr>
              <a:t>» направлена на работу со специалистами в области профессионального самоопределения, а также на работу с </a:t>
            </a:r>
            <a:r>
              <a:rPr lang="ru-RU" dirty="0" smtClean="0">
                <a:solidFill>
                  <a:schemeClr val="tx1"/>
                </a:solidFill>
              </a:rPr>
              <a:t>учащимися. </a:t>
            </a:r>
            <a:r>
              <a:rPr lang="ru-RU" b="1" dirty="0" smtClean="0">
                <a:solidFill>
                  <a:schemeClr val="tx1"/>
                </a:solidFill>
              </a:rPr>
              <a:t>Всероссийская </a:t>
            </a:r>
            <a:r>
              <a:rPr lang="ru-RU" b="1" dirty="0" err="1" smtClean="0">
                <a:solidFill>
                  <a:schemeClr val="tx1"/>
                </a:solidFill>
              </a:rPr>
              <a:t>профдиагностика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Материалы для проведения уроков по определенным темам.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Центр </a:t>
            </a:r>
            <a:r>
              <a:rPr lang="ru-RU" dirty="0">
                <a:solidFill>
                  <a:schemeClr val="tx1"/>
                </a:solidFill>
              </a:rPr>
              <a:t>тестирования и развития </a:t>
            </a:r>
            <a:r>
              <a:rPr lang="ru-RU" b="1" dirty="0">
                <a:solidFill>
                  <a:schemeClr val="tx1"/>
                </a:solidFill>
              </a:rPr>
              <a:t>"Гуманитарные технологии"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базе факультета психологии МГУ им. М.В. Ломоносова. </a:t>
            </a:r>
            <a:r>
              <a:rPr lang="ru-RU" dirty="0" smtClean="0">
                <a:solidFill>
                  <a:schemeClr val="tx1"/>
                </a:solidFill>
              </a:rPr>
              <a:t>Бесплатные тесты</a:t>
            </a:r>
            <a:r>
              <a:rPr lang="ru-RU" dirty="0">
                <a:solidFill>
                  <a:schemeClr val="tx1"/>
                </a:solidFill>
              </a:rPr>
              <a:t>. Комплексная компьютерная </a:t>
            </a:r>
            <a:r>
              <a:rPr lang="ru-RU" dirty="0" smtClean="0">
                <a:solidFill>
                  <a:schemeClr val="tx1"/>
                </a:solidFill>
              </a:rPr>
              <a:t>диагностика по методике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Профориентатор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err="1">
                <a:solidFill>
                  <a:schemeClr val="tx1"/>
                </a:solidFill>
              </a:rPr>
              <a:t>профориентационное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консультирование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(онлайн).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20472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К.Э.Циолковский</a:t>
            </a:r>
            <a:r>
              <a:rPr lang="ru-RU" sz="2800" b="1" i="1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: «Дети постоянно должны что-то мастерить…»</a:t>
            </a:r>
            <a:br>
              <a:rPr lang="ru-RU" sz="2800" b="1" i="1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800" b="1" i="1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Н.С. </a:t>
            </a:r>
            <a:r>
              <a:rPr lang="ru-RU" sz="2800" b="1" i="1" dirty="0" err="1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Пряжников</a:t>
            </a:r>
            <a:r>
              <a:rPr lang="ru-RU" sz="2800" b="1" i="1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: «Главное – не подготовка к профессии, а расширение кругозора и повышение уверенности в своей «профпригодности»</a:t>
            </a:r>
            <a:br>
              <a:rPr lang="ru-RU" sz="2800" b="1" i="1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800" b="1" i="1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800" b="1" i="1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С.С. Гиль: «… в среднюю школу должно прийти то, что называется профессиональными пробами...»</a:t>
            </a:r>
            <a:r>
              <a:rPr lang="ru-RU" sz="2800" b="1" i="1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</a:br>
            <a:endParaRPr lang="ru-RU" sz="2800" b="1" i="1" dirty="0">
              <a:solidFill>
                <a:srgbClr val="9CB084">
                  <a:lumMod val="50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251461"/>
            <a:ext cx="11578590" cy="63322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Решения Заседания Государственного Совета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 вопросам совершенствования системы общего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образования, 23.12.2015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Федеральные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государственные образовательные стандарты дошкольного, начального, основного, среднего общего, среднего профессионального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образования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Комплекс мер, направленных на совершенствование профессиональной ориентации обучающихся в общеобразовательных организациях, на развитие системы среднего профессионального образования, с учетом совмещения теоретической подготовки с практическим обучение на предприятии (Поручение Правительства РФ ОГ-П8-2956)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Комплекс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мер по созданию условий для развития и самореализации учащихся в процессе воспитания и обучения на 2016-2020 годы» (Поручение Правительства РФ ОГ-П8-3736 от 28 июня 2016 года)</a:t>
            </a:r>
          </a:p>
          <a:p>
            <a:pPr>
              <a:spcBef>
                <a:spcPts val="18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Концепция сопровождения профессионального самоопределения обучающихся в условиях непрерывности образования.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Стратегия развития системы сопровождения профессионального самоопределения обучающихся в 2015-2020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(ФИРО, 2015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11068050" cy="6137592"/>
          </a:xfr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Открытый областной конкурс программ и методических разработок, обеспечивающих педагогическое сопровождение профессионального самоопределения обучающихся на уровне основного общего образования. </a:t>
            </a:r>
            <a:r>
              <a:rPr lang="ru-RU" sz="2800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800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Предусмотрено </a:t>
            </a:r>
            <a:r>
              <a:rPr lang="ru-RU" sz="2800" b="1" i="1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>методическое сопровождение потенциальных участников конкурса!</a:t>
            </a:r>
            <a:r>
              <a:rPr lang="ru-RU" sz="2800" i="1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800" i="1" dirty="0">
                <a:solidFill>
                  <a:srgbClr val="9CB084">
                    <a:lumMod val="50000"/>
                  </a:srgbClr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6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бланк(1)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109" y="552450"/>
            <a:ext cx="7705725" cy="1243013"/>
          </a:xfrm>
        </p:spPr>
      </p:pic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1980407" y="2410778"/>
            <a:ext cx="8351837" cy="77819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rgbClr val="2E3C24"/>
                </a:solidFill>
              </a:rPr>
              <a:t>Спасибо за внимание!</a:t>
            </a:r>
            <a:endParaRPr lang="ru-RU" altLang="ru-RU" sz="3200" dirty="0">
              <a:solidFill>
                <a:srgbClr val="2E3C24"/>
              </a:solidFill>
            </a:endParaRP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2102644" y="6183630"/>
            <a:ext cx="822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222D1B"/>
                </a:solidFill>
              </a:rPr>
              <a:t>12 января 2018 г</a:t>
            </a:r>
            <a:r>
              <a:rPr lang="ru-RU" altLang="ru-RU" sz="1800" b="1" dirty="0">
                <a:solidFill>
                  <a:srgbClr val="222D1B"/>
                </a:solidFill>
              </a:rPr>
              <a:t>.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3375026" y="3461386"/>
            <a:ext cx="8229600" cy="26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1800" b="1" dirty="0">
              <a:solidFill>
                <a:srgbClr val="222D1B"/>
              </a:solidFill>
            </a:endParaRP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Четверикова Татьяна Николаевна,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222D1B"/>
                </a:solidFill>
              </a:rPr>
              <a:t>руководитель </a:t>
            </a:r>
            <a:r>
              <a:rPr lang="ru-RU" altLang="ru-RU" sz="1800" b="1" dirty="0">
                <a:solidFill>
                  <a:srgbClr val="222D1B"/>
                </a:solidFill>
              </a:rPr>
              <a:t>отдела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«Центр планирования профессиональной карьеры»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ЦПО Самарской области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Тел. (846) 3340492, 33402047 (факс), </a:t>
            </a:r>
          </a:p>
          <a:p>
            <a:pPr algn="r">
              <a:buNone/>
            </a:pPr>
            <a:r>
              <a:rPr lang="en-US" altLang="ru-RU" sz="1800" b="1" dirty="0">
                <a:solidFill>
                  <a:srgbClr val="222D1B"/>
                </a:solidFill>
              </a:rPr>
              <a:t>E-mail: </a:t>
            </a:r>
            <a:r>
              <a:rPr lang="en-US" altLang="ru-RU" sz="1800" b="1" dirty="0" smtClean="0">
                <a:solidFill>
                  <a:srgbClr val="222D1B"/>
                </a:solidFill>
                <a:hlinkClick r:id="rId4"/>
              </a:rPr>
              <a:t>cppk@cposo.ru</a:t>
            </a:r>
            <a:endParaRPr lang="ru-RU" altLang="ru-RU" sz="1800" b="1" dirty="0">
              <a:solidFill>
                <a:srgbClr val="222D1B"/>
              </a:solidFill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Сайт: </a:t>
            </a:r>
            <a:r>
              <a:rPr lang="en-US" altLang="ru-RU" sz="1800" b="1" dirty="0">
                <a:solidFill>
                  <a:srgbClr val="222D1B"/>
                </a:solidFill>
                <a:hlinkClick r:id="rId5"/>
              </a:rPr>
              <a:t>www.cposo.ru</a:t>
            </a:r>
            <a:endParaRPr lang="ru-RU" altLang="ru-RU" sz="1800" b="1" dirty="0">
              <a:solidFill>
                <a:srgbClr val="222D1B"/>
              </a:solidFill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endParaRPr lang="ru-RU" altLang="ru-RU" sz="1800" b="1" dirty="0">
              <a:solidFill>
                <a:srgbClr val="222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144" y="297180"/>
            <a:ext cx="11769936" cy="643508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Стратегия социально-экономического развития Самарской области на период до 2030 года (отдельные задачи)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Концепция региональной системы профессиональной ориентации населения на период до 2020 года (протокол №25 заседания Координационного совета по кадровой политике при Губернаторе Самарской области от 03.06.2014)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Межведомственный комплексный план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мероприятий по организации инклюзивного образования и созданию специальных условий для получения профессионального образования инвалидами и лицами с ограниченными возможностями здоровья в Самарской области на 2015-2020 годы (распоряжение Губернатора Самарской области от 4 августа 2017 года № 479-р)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Комплекс мер по развитию системы сопровождения профессионального самоопределения обучающихся региональной системы образования до 2020 года (приказ министерства образования и науки Самарской области от 10.12.2015 №479-од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Решения по итогам совещания у вице-губернатора Самарской области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А.Б.Фетисова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(протокол от 05.09.2017 № НМ-12) о содействии трудовой занятости инвалидов и получения ими профессионального образования, в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т.ч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о профориентации инвалидов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2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31714" y="3656806"/>
            <a:ext cx="3551766" cy="28622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Оценка кадровой ситуации*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45820" y="457200"/>
            <a:ext cx="3429000" cy="2449512"/>
          </a:xfrm>
          <a:prstGeom prst="wedgeRectCallout">
            <a:avLst>
              <a:gd name="adj1" fmla="val -22056"/>
              <a:gd name="adj2" fmla="val 792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50% учащихся не связывают выбор профессионального будущего со своими реальными возможностями и потребностями рынка труда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983480" y="480060"/>
            <a:ext cx="3063240" cy="2426652"/>
          </a:xfrm>
          <a:prstGeom prst="wedgeRectCallout">
            <a:avLst>
              <a:gd name="adj1" fmla="val -52215"/>
              <a:gd name="adj2" fmla="val 884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68% школьников не имеют представлений о научных основах выбора профессии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8755380" y="1097280"/>
            <a:ext cx="2970954" cy="2697480"/>
          </a:xfrm>
          <a:prstGeom prst="wedgeRectCallout">
            <a:avLst>
              <a:gd name="adj1" fmla="val -176923"/>
              <a:gd name="adj2" fmla="val 8189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46% респондентов ориентированы в выборе профессии на поддержку со стороны взрослых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481060" y="4406900"/>
            <a:ext cx="3245274" cy="1982470"/>
          </a:xfrm>
          <a:prstGeom prst="wedgeRectCallout">
            <a:avLst>
              <a:gd name="adj1" fmla="val -157488"/>
              <a:gd name="adj2" fmla="val 1925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44% не обеспечены сведениями о возможностях продолжения образования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4820" y="6118780"/>
            <a:ext cx="2708910" cy="54117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* По данным Института образования НИУ ВШЭ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" y="88582"/>
            <a:ext cx="8731836" cy="59464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69730" y="5497830"/>
            <a:ext cx="2754630" cy="11772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данным Всероссийской диагностики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2017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АСОБОЙ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77" y="230402"/>
            <a:ext cx="9670733" cy="662759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269730" y="5497830"/>
            <a:ext cx="2754630" cy="11772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данным Всероссийской диагностики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2017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АСОБОЙ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75260"/>
            <a:ext cx="9144000" cy="634701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69730" y="5497830"/>
            <a:ext cx="2754630" cy="11772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данным Всероссийской диагностики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2017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АСОБОЙ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584" y="277813"/>
            <a:ext cx="11472756" cy="105949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Стратегия социально-экономического развития Самарской области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период до 2030 года (отдельные задачи)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391584" y="1748790"/>
            <a:ext cx="11472756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altLang="ru-RU" b="1" dirty="0">
                <a:solidFill>
                  <a:srgbClr val="222D1B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Сбережение населения и инвестиции в человека </a:t>
            </a:r>
            <a:r>
              <a:rPr lang="ru-RU" altLang="ru-RU" i="1" dirty="0">
                <a:solidFill>
                  <a:srgbClr val="2E3C24"/>
                </a:solidFill>
              </a:rPr>
              <a:t>(демографическое развитие, здоровый образ жизни, модернизация системы здравоохранения и образовательного пространства, развитие культурного потенциала);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Повышение благосостояния и комфортная среда для жизни населения» </a:t>
            </a:r>
            <a:r>
              <a:rPr lang="ru-RU" altLang="ru-RU" i="1" dirty="0">
                <a:solidFill>
                  <a:srgbClr val="2E3C24"/>
                </a:solidFill>
              </a:rPr>
              <a:t>(уровень жизни и социальная защита населения, жилищно-коммунальная сфера, экология);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Развитие базовых кластеров Самарской области</a:t>
            </a:r>
            <a:r>
              <a:rPr lang="ru-RU" altLang="ru-RU" i="1" dirty="0">
                <a:solidFill>
                  <a:srgbClr val="2E3C24"/>
                </a:solidFill>
              </a:rPr>
              <a:t>: автомобильного, аэрокосмического, нефтедобычи и нефтепереработки, химического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Развитие перспективных кластеров Самарской области</a:t>
            </a:r>
            <a:r>
              <a:rPr lang="ru-RU" altLang="ru-RU" i="1" dirty="0">
                <a:solidFill>
                  <a:srgbClr val="2E3C24"/>
                </a:solidFill>
              </a:rPr>
              <a:t>: </a:t>
            </a:r>
            <a:r>
              <a:rPr lang="ru-RU" altLang="ru-RU" i="1" dirty="0" err="1">
                <a:solidFill>
                  <a:srgbClr val="2E3C24"/>
                </a:solidFill>
              </a:rPr>
              <a:t>агроиндустриального</a:t>
            </a:r>
            <a:r>
              <a:rPr lang="ru-RU" altLang="ru-RU" i="1" dirty="0">
                <a:solidFill>
                  <a:srgbClr val="2E3C24"/>
                </a:solidFill>
              </a:rPr>
              <a:t>, транспортно-логистического, туристско-рекреационного, медико-фармацевтического;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Развитие других секторов, отраслей и видов производств</a:t>
            </a:r>
            <a:r>
              <a:rPr lang="ru-RU" altLang="ru-RU" i="1" dirty="0">
                <a:solidFill>
                  <a:srgbClr val="2E3C24"/>
                </a:solidFill>
              </a:rPr>
              <a:t>: энергетика, строительство, коммунальное хозяйство, </a:t>
            </a:r>
            <a:r>
              <a:rPr lang="ru-RU" altLang="ru-RU" i="1" dirty="0" err="1">
                <a:solidFill>
                  <a:srgbClr val="2E3C24"/>
                </a:solidFill>
              </a:rPr>
              <a:t>рециклинг</a:t>
            </a:r>
            <a:r>
              <a:rPr lang="ru-RU" altLang="ru-RU" i="1" dirty="0">
                <a:solidFill>
                  <a:srgbClr val="2E3C24"/>
                </a:solidFill>
              </a:rPr>
              <a:t> и управление отходами и др.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siness design slid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1614</Words>
  <Application>Microsoft Office PowerPoint</Application>
  <PresentationFormat>Широкоэкранный</PresentationFormat>
  <Paragraphs>225</Paragraphs>
  <Slides>31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Gabriola</vt:lpstr>
      <vt:lpstr>Times New Roman</vt:lpstr>
      <vt:lpstr>Тема Office</vt:lpstr>
      <vt:lpstr>Business design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Художник XIX века выражает обеспокоенность по поводу ситуации на дорогах.  В XXI веке с трафиком разбираются компьютеры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ПРОФОРИЕНТАЦИОННО ЗНАЧИМЫЕ КОМПЕТЕНЦИИ:</vt:lpstr>
      <vt:lpstr>ОСНОВНЫЕ ЗАДАЧИ И ВЕДУЩИЕ СРЕДСТВА СОПРОВОЖДЕНИЯ ПРОФЕССИОНАЛЬНОГО САМООПРЕДЕЛЕНИЯ ОБУЧАЮЩИХСЯ ПО СТУПЕНЯМ ОБРАЗОВАНИЯ (1)</vt:lpstr>
      <vt:lpstr>ОСНОВНЫЕ ЗАДАЧИ И ВЕДУЩИЕ СРЕДСТВА СОПРОВОЖДЕНИЯ ПРОФЕССИОНАЛЬНОГО САМООПРЕДЕЛЕНИЯ ОБУЧАЮЩИХСЯ ПО СТУПЕНЯМ ОБРАЗОВАНИЯ (2)</vt:lpstr>
      <vt:lpstr>ОСНОВНЫЕ ЗАДАЧИ И ВЕДУЩИЕ СРЕДСТВА СОПРОВОЖДЕНИЯ ПРОФЕССИОНАЛЬНОГО САМООПРЕДЕЛЕНИЯ ОБУЧАЮЩИХСЯ ПО СТУПЕНЯМ ОБРАЗОВАНИЯ (3)</vt:lpstr>
      <vt:lpstr>Эффективные формы и методы</vt:lpstr>
      <vt:lpstr>Формы работы</vt:lpstr>
      <vt:lpstr>Учебно-методические комплекты под ред. Чистяковой С.Н. </vt:lpstr>
      <vt:lpstr>Интернет-ресурсы</vt:lpstr>
      <vt:lpstr>Безопасность в профориентационном Интернет-пространстве</vt:lpstr>
      <vt:lpstr>Презентация PowerPoint</vt:lpstr>
      <vt:lpstr>Презентация PowerPoint</vt:lpstr>
      <vt:lpstr>Презентация PowerPoint</vt:lpstr>
      <vt:lpstr>К.Э.Циолковский: «Дети постоянно должны что-то мастерить…»  Н.С. Пряжников: «Главное – не подготовка к профессии, а расширение кругозора и повышение уверенности в своей «профпригодности»  С.С. Гиль: «… в среднюю школу должно прийти то, что называется профессиональными пробами...» </vt:lpstr>
      <vt:lpstr>Открытый областной конкурс программ и методических разработок, обеспечивающих педагогическое сопровождение профессионального самоопределения обучающихся на уровне основного общего образования.   Предусмотрено методическое сопровождение потенциальных участников конкурса!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Четверикова</dc:creator>
  <cp:lastModifiedBy>Четверикова</cp:lastModifiedBy>
  <cp:revision>51</cp:revision>
  <cp:lastPrinted>2018-01-11T13:33:27Z</cp:lastPrinted>
  <dcterms:created xsi:type="dcterms:W3CDTF">2017-10-17T13:18:22Z</dcterms:created>
  <dcterms:modified xsi:type="dcterms:W3CDTF">2018-01-16T05:58:25Z</dcterms:modified>
</cp:coreProperties>
</file>