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fntdata" ContentType="application/x-fontdata"/>
  <Default Extension="png" ContentType="image/png"/>
  <Default Extension="svg" ContentType="image/svg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howSpecialPlsOnTitleSld="0" embedTrueTypeFonts="1">
  <p:sldMasterIdLst>
    <p:sldMasterId id="2147483648" r:id="rId1"/>
  </p:sldMasterIdLst>
  <p:notesMasterIdLst>
    <p:notesMasterId r:id="rId2"/>
  </p:notesMasterIdLst>
  <p:sldIdLst>
    <p:sldId id="256" r:id="rId3"/>
    <p:sldId id="330" r:id="rId4"/>
    <p:sldId id="331" r:id="rId5"/>
    <p:sldId id="327" r:id="rId6"/>
    <p:sldId id="329" r:id="rId7"/>
    <p:sldId id="326" r:id="rId8"/>
  </p:sldIdLst>
  <p:sldSz cx="12192000" cy="6858000"/>
  <p:notesSz cx="6810375" cy="9942513"/>
  <p:embeddedFontLst>
    <p:embeddedFont>
      <p:font typeface="Microsoft Sans Serif" panose="020B0604020202020204" pitchFamily="34" charset="0"/>
      <p:regular r:id="rId10"/>
    </p:embeddedFont>
    <p:embeddedFont>
      <p:font typeface="Segoe UI Black" panose="020B0A02040204020203" pitchFamily="34" charset="0"/>
      <p:bold r:id="rId11"/>
      <p:boldItalic r:id="rId12"/>
    </p:embeddedFont>
    <p:embeddedFont>
      <p:font typeface="Calibri Light" panose="020F0302020204030204" pitchFamily="34" charset="0"/>
      <p:regular r:id="rId13"/>
      <p:italic r:id="rId14"/>
    </p:embeddedFont>
    <p:embeddedFont>
      <p:font typeface="Montserrat" panose="020B0604020202020204" charset="-52"/>
      <p:regular r:id="rId15"/>
      <p:bold r:id="rId16"/>
      <p:italic r:id="rId17"/>
      <p:boldItalic r:id="rId18"/>
    </p:embeddedFont>
    <p:embeddedFont>
      <p:font typeface="Montserrat Black" panose="020B0604020202020204" charset="-52"/>
      <p:bold r:id="rId19"/>
      <p:bold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custDataLst>
    <p:tags r:id="rId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93" userDrawn="1">
          <p15:clr>
            <a:srgbClr val="A4A3A4"/>
          </p15:clr>
        </p15:guide>
        <p15:guide id="2" orient="horz" pos="2047" userDrawn="1">
          <p15:clr>
            <a:srgbClr val="A4A3A4"/>
          </p15:clr>
        </p15:guide>
        <p15:guide id="3" orient="horz" pos="3816" userDrawn="1">
          <p15:clr>
            <a:srgbClr val="A4A3A4"/>
          </p15:clr>
        </p15:guide>
        <p15:guide id="4" orient="horz" pos="2500" userDrawn="1">
          <p15:clr>
            <a:srgbClr val="A4A3A4"/>
          </p15:clr>
        </p15:guide>
        <p15:guide id="5" orient="horz" pos="73" userDrawn="1">
          <p15:clr>
            <a:srgbClr val="A4A3A4"/>
          </p15:clr>
        </p15:guide>
        <p15:guide id="6" orient="horz" pos="1412" userDrawn="1">
          <p15:clr>
            <a:srgbClr val="A4A3A4"/>
          </p15:clr>
        </p15:guide>
        <p15:guide id="7" orient="horz" pos="731" userDrawn="1">
          <p15:clr>
            <a:srgbClr val="A4A3A4"/>
          </p15:clr>
        </p15:guide>
        <p15:guide id="9" orient="horz" pos="4156" userDrawn="1">
          <p15:clr>
            <a:srgbClr val="A4A3A4"/>
          </p15:clr>
        </p15:guide>
        <p15:guide id="10" pos="7287" userDrawn="1">
          <p15:clr>
            <a:srgbClr val="A4A3A4"/>
          </p15:clr>
        </p15:guide>
        <p15:guide id="11" pos="4838" userDrawn="1">
          <p15:clr>
            <a:srgbClr val="A4A3A4"/>
          </p15:clr>
        </p15:guide>
        <p15:guide id="12" pos="5087" userDrawn="1">
          <p15:clr>
            <a:srgbClr val="A4A3A4"/>
          </p15:clr>
        </p15:guide>
        <p15:guide id="13" pos="4815" userDrawn="1">
          <p15:clr>
            <a:srgbClr val="A4A3A4"/>
          </p15:clr>
        </p15:guide>
        <p15:guide id="14" pos="3953" userDrawn="1">
          <p15:clr>
            <a:srgbClr val="C35E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66A5"/>
    <a:srgbClr val="F7FAFD"/>
    <a:srgbClr val="2678BA"/>
    <a:srgbClr val="3465A4"/>
    <a:srgbClr val="F5A58F"/>
    <a:srgbClr val="D84F42"/>
    <a:srgbClr val="91C4F3"/>
    <a:srgbClr val="74A6D9"/>
    <a:srgbClr val="00933C"/>
    <a:srgbClr val="34A9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928" autoAdjust="0"/>
    <p:restoredTop sz="94660"/>
  </p:normalViewPr>
  <p:slideViewPr>
    <p:cSldViewPr snapToGrid="0">
      <p:cViewPr varScale="1">
        <p:scale>
          <a:sx n="71" d="100"/>
          <a:sy n="71" d="100"/>
        </p:scale>
        <p:origin x="72" y="954"/>
      </p:cViewPr>
      <p:guideLst>
        <p:guide pos="393"/>
        <p:guide orient="horz" pos="2047"/>
        <p:guide orient="horz" pos="3816"/>
        <p:guide orient="horz" pos="2500"/>
        <p:guide orient="horz" pos="73"/>
        <p:guide orient="horz" pos="1412"/>
        <p:guide orient="horz" pos="731"/>
        <p:guide orient="horz" pos="4156"/>
        <p:guide pos="7287"/>
        <p:guide pos="4838"/>
        <p:guide pos="5087"/>
        <p:guide pos="4815"/>
        <p:guide pos="395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font" Target="fonts/font1.fntdata" /><Relationship Id="rId11" Type="http://schemas.openxmlformats.org/officeDocument/2006/relationships/font" Target="fonts/font2.fntdata" /><Relationship Id="rId12" Type="http://schemas.openxmlformats.org/officeDocument/2006/relationships/font" Target="fonts/font3.fntdata" /><Relationship Id="rId13" Type="http://schemas.openxmlformats.org/officeDocument/2006/relationships/font" Target="fonts/font4.fntdata" /><Relationship Id="rId14" Type="http://schemas.openxmlformats.org/officeDocument/2006/relationships/font" Target="fonts/font5.fntdata" /><Relationship Id="rId15" Type="http://schemas.openxmlformats.org/officeDocument/2006/relationships/font" Target="fonts/font6.fntdata" /><Relationship Id="rId16" Type="http://schemas.openxmlformats.org/officeDocument/2006/relationships/font" Target="fonts/font7.fntdata" /><Relationship Id="rId17" Type="http://schemas.openxmlformats.org/officeDocument/2006/relationships/font" Target="fonts/font8.fntdata" /><Relationship Id="rId18" Type="http://schemas.openxmlformats.org/officeDocument/2006/relationships/font" Target="fonts/font9.fntdata" /><Relationship Id="rId19" Type="http://schemas.openxmlformats.org/officeDocument/2006/relationships/font" Target="fonts/font10.fntdata" /><Relationship Id="rId2" Type="http://schemas.openxmlformats.org/officeDocument/2006/relationships/notesMaster" Target="notesMasters/notesMaster1.xml" /><Relationship Id="rId20" Type="http://schemas.openxmlformats.org/officeDocument/2006/relationships/font" Target="fonts/font11.fntdata" /><Relationship Id="rId21" Type="http://schemas.openxmlformats.org/officeDocument/2006/relationships/font" Target="fonts/font12.fntdata" /><Relationship Id="rId22" Type="http://schemas.openxmlformats.org/officeDocument/2006/relationships/font" Target="fonts/font13.fntdata" /><Relationship Id="rId23" Type="http://schemas.openxmlformats.org/officeDocument/2006/relationships/font" Target="fonts/font14.fntdata" /><Relationship Id="rId24" Type="http://schemas.openxmlformats.org/officeDocument/2006/relationships/font" Target="fonts/font15.fntdata" /><Relationship Id="rId25" Type="http://schemas.openxmlformats.org/officeDocument/2006/relationships/presProps" Target="presProps.xml" /><Relationship Id="rId26" Type="http://schemas.openxmlformats.org/officeDocument/2006/relationships/viewProps" Target="viewProps.xml" /><Relationship Id="rId27" Type="http://schemas.openxmlformats.org/officeDocument/2006/relationships/theme" Target="theme/theme1.xml" /><Relationship Id="rId28" Type="http://schemas.openxmlformats.org/officeDocument/2006/relationships/tableStyles" Target="tableStyles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tags" Target="tags/tag1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7636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EFDFCB-D4BE-4936-91D4-59E0CAF263A5}" type="datetimeFigureOut">
              <a:rPr lang="ru-RU" smtClean="0"/>
              <a:t>11.08.2025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582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8" y="4784835"/>
            <a:ext cx="544830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7636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611C21-E814-4BCB-AFD7-3C9C44BAA1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988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6BAC6-7310-4489-A945-D86D87733ED0}" type="datetime1">
              <a:rPr lang="ru-RU" smtClean="0"/>
              <a:t>11.08.2025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6DCB4-33BD-46D5-9039-76CE8AA3D521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Рисунок 8"/>
          <p:cNvPicPr/>
          <p:nvPr userDrawn="1"/>
        </p:nvPicPr>
        <p:blipFill>
          <a:blip r:embed="rId1"/>
          <a:stretch>
            <a:fillRect/>
          </a:stretch>
        </p:blipFill>
        <p:spPr>
          <a:xfrm>
            <a:off x="275040" y="299520"/>
            <a:ext cx="322200" cy="264600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1503080039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8CAB8-653F-46FD-8C32-ACEAC94DF42D}" type="datetime1">
              <a:rPr lang="ru-RU" smtClean="0"/>
              <a:t>11.08.2025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6DCB4-33BD-46D5-9039-76CE8AA3D5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621452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F25F2F-0F97-4729-ACE2-730662A00A71}" type="datetime1">
              <a:rPr lang="ru-RU" smtClean="0"/>
              <a:t>11.08.2025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A6DCB4-33BD-46D5-9039-76CE8AA3D5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350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</p:sldLayoutIdLst>
  <p:transition/>
  <p:timing/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jpeg" /><Relationship Id="rId3" Type="http://schemas.openxmlformats.org/officeDocument/2006/relationships/image" Target="../media/image3.png" /><Relationship Id="rId4" Type="http://schemas.openxmlformats.org/officeDocument/2006/relationships/image" Target="../media/image4.sv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Relationship Id="rId3" Type="http://schemas.openxmlformats.org/officeDocument/2006/relationships/image" Target="../media/image6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Relationship Id="rId3" Type="http://schemas.openxmlformats.org/officeDocument/2006/relationships/image" Target="../media/image8.svg" /><Relationship Id="rId4" Type="http://schemas.openxmlformats.org/officeDocument/2006/relationships/image" Target="../media/image9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jpeg" /><Relationship Id="rId3" Type="http://schemas.openxmlformats.org/officeDocument/2006/relationships/image" Target="../media/image11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3.png" /><Relationship Id="rId3" Type="http://schemas.openxmlformats.org/officeDocument/2006/relationships/image" Target="../media/image14.svg" /><Relationship Id="rId4" Type="http://schemas.openxmlformats.org/officeDocument/2006/relationships/image" Target="../media/image15.png" /><Relationship Id="rId5" Type="http://schemas.openxmlformats.org/officeDocument/2006/relationships/image" Target="../media/image16.svg" /><Relationship Id="rId6" Type="http://schemas.openxmlformats.org/officeDocument/2006/relationships/image" Target="../media/image17.png" /><Relationship Id="rId7" Type="http://schemas.openxmlformats.org/officeDocument/2006/relationships/image" Target="../media/image18.sv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39A4AF39-869D-491E-BF7E-514D4CDEE7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" y="-16471"/>
            <a:ext cx="12237493" cy="688359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69951C67-1648-4B8B-8D4F-0369632F46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6763" y="628693"/>
            <a:ext cx="1892196" cy="71475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62126" y="3014593"/>
            <a:ext cx="11529873" cy="18330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>
                <a:solidFill>
                  <a:srgbClr val="3466A5"/>
                </a:solidFill>
                <a:latin typeface="Montserrat Black" panose="00000a00000000000000" pitchFamily="2" charset="-52"/>
                <a:ea typeface="Segoe UI Black" panose="020b0a02040204020203" pitchFamily="34" charset="0"/>
              </a:rPr>
              <a:t>ПОМОЩЬ ОТ ГОСУДАРСТВА</a:t>
            </a:r>
            <a:br>
              <a:rPr lang="ru-RU" sz="3600">
                <a:solidFill>
                  <a:srgbClr val="3466A5"/>
                </a:solidFill>
                <a:latin typeface="Montserrat Black" panose="00000a00000000000000" pitchFamily="2" charset="-52"/>
                <a:ea typeface="Segoe UI Black" panose="020b0a02040204020203" pitchFamily="34" charset="0"/>
              </a:rPr>
            </a:br>
            <a:r>
              <a:rPr lang="ru-RU" sz="3600">
                <a:solidFill>
                  <a:srgbClr val="3466A5"/>
                </a:solidFill>
                <a:latin typeface="Montserrat Black" panose="00000a00000000000000" pitchFamily="2" charset="-52"/>
                <a:ea typeface="Segoe UI Black" panose="020b0a02040204020203" pitchFamily="34" charset="0"/>
              </a:rPr>
              <a:t>НА СОЗДАНИЕ ВАШЕЙ КОМАНДЫ: </a:t>
            </a:r>
            <a:br>
              <a:rPr lang="ru-RU" sz="3600">
                <a:solidFill>
                  <a:srgbClr val="3466A5"/>
                </a:solidFill>
                <a:latin typeface="Montserrat Black" panose="00000a00000000000000" pitchFamily="2" charset="-52"/>
                <a:ea typeface="Segoe UI Black" panose="020b0a02040204020203" pitchFamily="34" charset="0"/>
              </a:rPr>
            </a:br>
            <a:r>
              <a:rPr lang="ru-RU" sz="2800">
                <a:solidFill>
                  <a:srgbClr val="3466A5"/>
                </a:solidFill>
                <a:latin typeface="Montserrat" panose="00000500000000000000" pitchFamily="2" charset="-52"/>
                <a:ea typeface="Segoe UI Black" panose="020b0a02040204020203" pitchFamily="34" charset="0"/>
              </a:rPr>
              <a:t>просто, быстро, выгодно! </a:t>
            </a:r>
          </a:p>
        </p:txBody>
      </p:sp>
    </p:spTree>
    <p:extLst>
      <p:ext uri="{BB962C8B-B14F-4D97-AF65-F5344CB8AC3E}">
        <p14:creationId xmlns:p14="http://schemas.microsoft.com/office/powerpoint/2010/main" val="1781229117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4C566DDB-B92F-41D7-8E01-C51A002530C2}"/>
              </a:ext>
            </a:extLst>
          </p:cNvPr>
          <p:cNvSpPr/>
          <p:nvPr/>
        </p:nvSpPr>
        <p:spPr>
          <a:xfrm>
            <a:off x="623888" y="4342406"/>
            <a:ext cx="10936740" cy="2255244"/>
          </a:xfrm>
          <a:prstGeom prst="rect">
            <a:avLst/>
          </a:prstGeom>
          <a:effectLst>
            <a:glow rad="177800">
              <a:schemeClr val="accent3">
                <a:satMod val="175000"/>
                <a:alpha val="21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rIns="36000" rtlCol="0" anchor="t"/>
          <a:lstStyle/>
          <a:p>
            <a:pPr algn="ctr" fontAlgn="ctr"/>
            <a:endParaRPr lang="ru-RU" sz="1050" b="1" i="1">
              <a:solidFill>
                <a:schemeClr val="accent1">
                  <a:lumMod val="50000"/>
                </a:schemeClr>
              </a:solidFill>
              <a:latin typeface="Montserrat" pitchFamily="2" charset="77"/>
            </a:endParaRPr>
          </a:p>
        </p:txBody>
      </p:sp>
      <p:sp>
        <p:nvSpPr>
          <p:cNvPr id="33" name="Google Shape;274;p41"/>
          <p:cNvSpPr>
            <a:spLocks noChangeArrowheads="1"/>
          </p:cNvSpPr>
          <p:nvPr/>
        </p:nvSpPr>
        <p:spPr bwMode="auto">
          <a:xfrm>
            <a:off x="8219908" y="4844785"/>
            <a:ext cx="3189514" cy="805902"/>
          </a:xfrm>
          <a:prstGeom prst="roundRect">
            <a:avLst>
              <a:gd name="adj" fmla="val 6676"/>
            </a:avLst>
          </a:prstGeom>
          <a:solidFill>
            <a:schemeClr val="accent1">
              <a:lumMod val="20000"/>
              <a:lumOff val="80000"/>
              <a:alpha val="18000"/>
            </a:schemeClr>
          </a:solidFill>
          <a:ln w="9525">
            <a:solidFill>
              <a:srgbClr val="2678BA"/>
            </a:solidFill>
            <a:miter lim="800000"/>
            <a:headEnd type="none" w="sm" len="sm"/>
            <a:tailEnd type="none" w="sm" len="sm"/>
          </a:ln>
        </p:spPr>
        <p:txBody>
          <a:bodyPr lIns="79800" tIns="39900" rIns="79800" bIns="39900" anchor="ctr"/>
          <a:lstStyle>
            <a:lvl1pPr marL="12573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538163" marR="5080">
              <a:spcBef>
                <a:spcPts val="500"/>
              </a:spcBef>
              <a:buClr>
                <a:srgbClr val="3465A4"/>
              </a:buClr>
              <a:tabLst>
                <a:tab pos="6347460"/>
              </a:tabLst>
            </a:pPr>
            <a:r>
              <a:rPr lang="ru-RU" sz="1100" b="1" spc="-15">
                <a:solidFill>
                  <a:srgbClr val="3465A4"/>
                </a:solidFill>
                <a:latin typeface="Montserrat" panose="00000500000000000000" pitchFamily="2" charset="-52"/>
                <a:cs typeface="Microsoft Sans Serif"/>
              </a:rPr>
              <a:t>Никакой дополнительной отчетности, </a:t>
            </a:r>
            <a:r>
              <a:rPr lang="ru-RU" sz="1100" spc="-15">
                <a:latin typeface="Montserrat" panose="00000500000000000000" pitchFamily="2" charset="-52"/>
                <a:cs typeface="Microsoft Sans Serif"/>
              </a:rPr>
              <a:t>факт трудоустройства работника проверяется </a:t>
            </a:r>
            <a:r>
              <a:rPr lang="ru-RU" sz="1100" spc="-15" smtClean="0">
                <a:solidFill>
                  <a:srgbClr val="3465A4"/>
                </a:solidFill>
                <a:latin typeface="Montserrat" panose="00000500000000000000" pitchFamily="2" charset="-52"/>
                <a:cs typeface="Microsoft Sans Serif"/>
              </a:rPr>
              <a:t>автоматически</a:t>
            </a:r>
            <a:endParaRPr lang="ru-RU" sz="1100" spc="-15">
              <a:solidFill>
                <a:srgbClr val="3465A4"/>
              </a:solidFill>
              <a:latin typeface="Montserrat" pitchFamily="2" charset="77"/>
              <a:cs typeface="Microsoft Sans Serif"/>
            </a:endParaRPr>
          </a:p>
        </p:txBody>
      </p:sp>
      <p:sp>
        <p:nvSpPr>
          <p:cNvPr id="36" name="object 1">
            <a:extLst>
              <a:ext uri="{FF2B5EF4-FFF2-40B4-BE49-F238E27FC236}">
                <a16:creationId xmlns:a16="http://schemas.microsoft.com/office/drawing/2014/main" xmlns="" id="{E630A21B-7815-4319-93F9-BE6871C18F43}"/>
              </a:ext>
            </a:extLst>
          </p:cNvPr>
          <p:cNvSpPr/>
          <p:nvPr/>
        </p:nvSpPr>
        <p:spPr>
          <a:xfrm>
            <a:off x="732239" y="262080"/>
            <a:ext cx="11303421" cy="63227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6560" rIns="0" bIns="0" anchor="t">
            <a:spAutoFit/>
          </a:bodyPr>
          <a:lstStyle/>
          <a:p>
            <a:pPr marL="12600" defTabSz="457200">
              <a:spcBef>
                <a:spcPts val="130"/>
              </a:spcBef>
            </a:pPr>
            <a:r>
              <a:rPr lang="ru-RU" sz="2000" b="1" spc="-11" smtClean="0">
                <a:solidFill>
                  <a:srgbClr val="3465A4"/>
                </a:solidFill>
                <a:latin typeface="Montserrat"/>
              </a:rPr>
              <a:t>СУБСИДИЯ НА ОБОРУДОВАНИЕ РАБОЧИХ МЕСТ ДЛЯ СОТРУДНИКОВ </a:t>
            </a:r>
            <a:br>
              <a:rPr lang="ru-RU" sz="2000" b="1" spc="-11" smtClean="0">
                <a:solidFill>
                  <a:srgbClr val="3465A4"/>
                </a:solidFill>
                <a:latin typeface="Montserrat"/>
              </a:rPr>
            </a:br>
            <a:r>
              <a:rPr lang="ru-RU" sz="2000" b="1" spc="-11" smtClean="0">
                <a:solidFill>
                  <a:srgbClr val="3465A4"/>
                </a:solidFill>
                <a:latin typeface="Montserrat"/>
              </a:rPr>
              <a:t>С ИНВАЛИДНОСТЬЮ</a:t>
            </a:r>
            <a:endParaRPr lang="ru-RU" sz="2000" b="1" spc="-11">
              <a:solidFill>
                <a:srgbClr val="3465A4"/>
              </a:solidFill>
              <a:latin typeface="Montserrat"/>
            </a:endParaRPr>
          </a:p>
        </p:txBody>
      </p:sp>
      <p:sp>
        <p:nvSpPr>
          <p:cNvPr id="34" name="Номер слайда 8">
            <a:extLst>
              <a:ext uri="{FF2B5EF4-FFF2-40B4-BE49-F238E27FC236}">
                <a16:creationId xmlns:a16="http://schemas.microsoft.com/office/drawing/2014/main" xmlns="" id="{09E3ED3B-924B-40EE-8587-66A92904064D}"/>
              </a:ext>
            </a:extLst>
          </p:cNvPr>
          <p:cNvSpPr txBox="1"/>
          <p:nvPr/>
        </p:nvSpPr>
        <p:spPr>
          <a:xfrm>
            <a:off x="9292461" y="840479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2</a:t>
            </a:r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1091435" y="1160463"/>
            <a:ext cx="10944225" cy="430887"/>
          </a:xfrm>
          <a:prstGeom prst="rect">
            <a:avLst/>
          </a:prstGeom>
          <a:noFill/>
        </p:spPr>
        <p:txBody>
          <a:bodyPr wrap="square" lIns="72000" tIns="0" rIns="72000" bIns="0" rtlCol="0">
            <a:spAutoFit/>
          </a:bodyPr>
          <a:lstStyle/>
          <a:p>
            <a:r>
              <a:rPr lang="ru-RU" sz="1400" b="1">
                <a:solidFill>
                  <a:srgbClr val="3465A4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До 200 000 ₽  </a:t>
            </a:r>
            <a:br>
              <a:rPr lang="ru-RU" b="1">
                <a:latin typeface="Montserrat" panose="00000500000000000000" pitchFamily="2" charset="-52"/>
                <a:cs typeface="Arial" panose="020b0604020202020204" pitchFamily="34" charset="0"/>
              </a:rPr>
            </a:br>
            <a:r>
              <a:rPr lang="ru-RU" sz="1300" spc="-15">
                <a:latin typeface="Montserrat" panose="00000500000000000000" pitchFamily="2" charset="-52"/>
                <a:cs typeface="Microsoft Sans Serif"/>
              </a:rPr>
              <a:t>за каждое оборудованное рабочее место</a:t>
            </a:r>
          </a:p>
        </p:txBody>
      </p:sp>
      <p:sp>
        <p:nvSpPr>
          <p:cNvPr id="18" name="Полилиния: фигура 764">
            <a:extLst>
              <a:ext uri="{FF2B5EF4-FFF2-40B4-BE49-F238E27FC236}">
                <a16:creationId xmlns:a16="http://schemas.microsoft.com/office/drawing/2014/main" xmlns="" id="{EA7FA1FE-8235-48A4-BEF4-B972000E9414}"/>
              </a:ext>
            </a:extLst>
          </p:cNvPr>
          <p:cNvSpPr/>
          <p:nvPr/>
        </p:nvSpPr>
        <p:spPr>
          <a:xfrm>
            <a:off x="623888" y="1189105"/>
            <a:ext cx="324033" cy="299212"/>
          </a:xfrm>
          <a:custGeom>
            <a:gdLst>
              <a:gd name="connsiteX0" fmla="*/ 184073 w 324033"/>
              <a:gd name="connsiteY0" fmla="*/ 81424 h 299212"/>
              <a:gd name="connsiteX1" fmla="*/ 223149 w 324033"/>
              <a:gd name="connsiteY1" fmla="*/ 81424 h 299212"/>
              <a:gd name="connsiteX2" fmla="*/ 223149 w 324033"/>
              <a:gd name="connsiteY2" fmla="*/ 120534 h 299212"/>
              <a:gd name="connsiteX3" fmla="*/ 184073 w 324033"/>
              <a:gd name="connsiteY3" fmla="*/ 120534 h 299212"/>
              <a:gd name="connsiteX4" fmla="*/ 184073 w 324033"/>
              <a:gd name="connsiteY4" fmla="*/ 81424 h 299212"/>
              <a:gd name="connsiteX5" fmla="*/ 214522 w 324033"/>
              <a:gd name="connsiteY5" fmla="*/ 159641 h 299212"/>
              <a:gd name="connsiteX6" fmla="*/ 223149 w 324033"/>
              <a:gd name="connsiteY6" fmla="*/ 159641 h 299212"/>
              <a:gd name="connsiteX7" fmla="*/ 223149 w 324033"/>
              <a:gd name="connsiteY7" fmla="*/ 120530 h 299212"/>
              <a:gd name="connsiteX8" fmla="*/ 184073 w 324033"/>
              <a:gd name="connsiteY8" fmla="*/ 120530 h 299212"/>
              <a:gd name="connsiteX9" fmla="*/ 184073 w 324033"/>
              <a:gd name="connsiteY9" fmla="*/ 142779 h 299212"/>
              <a:gd name="connsiteX10" fmla="*/ 262221 w 324033"/>
              <a:gd name="connsiteY10" fmla="*/ 81424 h 299212"/>
              <a:gd name="connsiteX11" fmla="*/ 223145 w 324033"/>
              <a:gd name="connsiteY11" fmla="*/ 81424 h 299212"/>
              <a:gd name="connsiteX12" fmla="*/ 223145 w 324033"/>
              <a:gd name="connsiteY12" fmla="*/ 120534 h 299212"/>
              <a:gd name="connsiteX13" fmla="*/ 262221 w 324033"/>
              <a:gd name="connsiteY13" fmla="*/ 120534 h 299212"/>
              <a:gd name="connsiteX14" fmla="*/ 262221 w 324033"/>
              <a:gd name="connsiteY14" fmla="*/ 81424 h 299212"/>
              <a:gd name="connsiteX15" fmla="*/ 262221 w 324033"/>
              <a:gd name="connsiteY15" fmla="*/ 81424 h 299212"/>
              <a:gd name="connsiteX16" fmla="*/ 301296 w 324033"/>
              <a:gd name="connsiteY16" fmla="*/ 81424 h 299212"/>
              <a:gd name="connsiteX17" fmla="*/ 301296 w 324033"/>
              <a:gd name="connsiteY17" fmla="*/ 120534 h 299212"/>
              <a:gd name="connsiteX18" fmla="*/ 262221 w 324033"/>
              <a:gd name="connsiteY18" fmla="*/ 120534 h 299212"/>
              <a:gd name="connsiteX19" fmla="*/ 262221 w 324033"/>
              <a:gd name="connsiteY19" fmla="*/ 81424 h 299212"/>
              <a:gd name="connsiteX20" fmla="*/ 184073 w 324033"/>
              <a:gd name="connsiteY20" fmla="*/ 22760 h 299212"/>
              <a:gd name="connsiteX21" fmla="*/ 301296 w 324033"/>
              <a:gd name="connsiteY21" fmla="*/ 22760 h 299212"/>
              <a:gd name="connsiteX22" fmla="*/ 301296 w 324033"/>
              <a:gd name="connsiteY22" fmla="*/ 61871 h 299212"/>
              <a:gd name="connsiteX23" fmla="*/ 184073 w 324033"/>
              <a:gd name="connsiteY23" fmla="*/ 61871 h 299212"/>
              <a:gd name="connsiteX24" fmla="*/ 184073 w 324033"/>
              <a:gd name="connsiteY24" fmla="*/ 22760 h 299212"/>
              <a:gd name="connsiteX25" fmla="*/ 262221 w 324033"/>
              <a:gd name="connsiteY25" fmla="*/ 159641 h 299212"/>
              <a:gd name="connsiteX26" fmla="*/ 223145 w 324033"/>
              <a:gd name="connsiteY26" fmla="*/ 159641 h 299212"/>
              <a:gd name="connsiteX27" fmla="*/ 223145 w 324033"/>
              <a:gd name="connsiteY27" fmla="*/ 120530 h 299212"/>
              <a:gd name="connsiteX28" fmla="*/ 262221 w 324033"/>
              <a:gd name="connsiteY28" fmla="*/ 120530 h 299212"/>
              <a:gd name="connsiteX29" fmla="*/ 262221 w 324033"/>
              <a:gd name="connsiteY29" fmla="*/ 159641 h 299212"/>
              <a:gd name="connsiteX30" fmla="*/ 262221 w 324033"/>
              <a:gd name="connsiteY30" fmla="*/ 198751 h 299212"/>
              <a:gd name="connsiteX31" fmla="*/ 301296 w 324033"/>
              <a:gd name="connsiteY31" fmla="*/ 198751 h 299212"/>
              <a:gd name="connsiteX32" fmla="*/ 301296 w 324033"/>
              <a:gd name="connsiteY32" fmla="*/ 120534 h 299212"/>
              <a:gd name="connsiteX33" fmla="*/ 262221 w 324033"/>
              <a:gd name="connsiteY33" fmla="*/ 120534 h 299212"/>
              <a:gd name="connsiteX34" fmla="*/ 262221 w 324033"/>
              <a:gd name="connsiteY34" fmla="*/ 198751 h 299212"/>
              <a:gd name="connsiteX35" fmla="*/ 232344 w 324033"/>
              <a:gd name="connsiteY35" fmla="*/ 198751 h 299212"/>
              <a:gd name="connsiteX36" fmla="*/ 262221 w 324033"/>
              <a:gd name="connsiteY36" fmla="*/ 198751 h 299212"/>
              <a:gd name="connsiteX37" fmla="*/ 262221 w 324033"/>
              <a:gd name="connsiteY37" fmla="*/ 159641 h 299212"/>
              <a:gd name="connsiteX38" fmla="*/ 223145 w 324033"/>
              <a:gd name="connsiteY38" fmla="*/ 159641 h 299212"/>
              <a:gd name="connsiteX39" fmla="*/ 223145 w 324033"/>
              <a:gd name="connsiteY39" fmla="*/ 167543 h 299212"/>
              <a:gd name="connsiteX40" fmla="*/ 161329 w 324033"/>
              <a:gd name="connsiteY40" fmla="*/ 135161 h 299212"/>
              <a:gd name="connsiteX41" fmla="*/ 161329 w 324033"/>
              <a:gd name="connsiteY41" fmla="*/ 8977 h 299212"/>
              <a:gd name="connsiteX42" fmla="*/ 170298 w 324033"/>
              <a:gd name="connsiteY42" fmla="*/ 0 h 299212"/>
              <a:gd name="connsiteX43" fmla="*/ 315065 w 324033"/>
              <a:gd name="connsiteY43" fmla="*/ 0 h 299212"/>
              <a:gd name="connsiteX44" fmla="*/ 324033 w 324033"/>
              <a:gd name="connsiteY44" fmla="*/ 8977 h 299212"/>
              <a:gd name="connsiteX45" fmla="*/ 324033 w 324033"/>
              <a:gd name="connsiteY45" fmla="*/ 212538 h 299212"/>
              <a:gd name="connsiteX46" fmla="*/ 315065 w 324033"/>
              <a:gd name="connsiteY46" fmla="*/ 221511 h 299212"/>
              <a:gd name="connsiteX47" fmla="*/ 235977 w 324033"/>
              <a:gd name="connsiteY47" fmla="*/ 221511 h 299212"/>
              <a:gd name="connsiteX48" fmla="*/ 150020 w 324033"/>
              <a:gd name="connsiteY48" fmla="*/ 155392 h 299212"/>
              <a:gd name="connsiteX49" fmla="*/ 215044 w 324033"/>
              <a:gd name="connsiteY49" fmla="*/ 183010 h 299212"/>
              <a:gd name="connsiteX50" fmla="*/ 150020 w 324033"/>
              <a:gd name="connsiteY50" fmla="*/ 210628 h 299212"/>
              <a:gd name="connsiteX51" fmla="*/ 84996 w 324033"/>
              <a:gd name="connsiteY51" fmla="*/ 183010 h 299212"/>
              <a:gd name="connsiteX52" fmla="*/ 150020 w 324033"/>
              <a:gd name="connsiteY52" fmla="*/ 155392 h 299212"/>
              <a:gd name="connsiteX53" fmla="*/ 84996 w 324033"/>
              <a:gd name="connsiteY53" fmla="*/ 227302 h 299212"/>
              <a:gd name="connsiteX54" fmla="*/ 150020 w 324033"/>
              <a:gd name="connsiteY54" fmla="*/ 254920 h 299212"/>
              <a:gd name="connsiteX55" fmla="*/ 215044 w 324033"/>
              <a:gd name="connsiteY55" fmla="*/ 227302 h 299212"/>
              <a:gd name="connsiteX56" fmla="*/ 84999 w 324033"/>
              <a:gd name="connsiteY56" fmla="*/ 271594 h 299212"/>
              <a:gd name="connsiteX57" fmla="*/ 150023 w 324033"/>
              <a:gd name="connsiteY57" fmla="*/ 299213 h 299212"/>
              <a:gd name="connsiteX58" fmla="*/ 215048 w 324033"/>
              <a:gd name="connsiteY58" fmla="*/ 271594 h 299212"/>
              <a:gd name="connsiteX59" fmla="*/ 215048 w 324033"/>
              <a:gd name="connsiteY59" fmla="*/ 183014 h 299212"/>
              <a:gd name="connsiteX60" fmla="*/ 215048 w 324033"/>
              <a:gd name="connsiteY60" fmla="*/ 227306 h 299212"/>
              <a:gd name="connsiteX61" fmla="*/ 215048 w 324033"/>
              <a:gd name="connsiteY61" fmla="*/ 227306 h 299212"/>
              <a:gd name="connsiteX62" fmla="*/ 215048 w 324033"/>
              <a:gd name="connsiteY62" fmla="*/ 271598 h 299212"/>
              <a:gd name="connsiteX63" fmla="*/ 85003 w 324033"/>
              <a:gd name="connsiteY63" fmla="*/ 183017 h 299212"/>
              <a:gd name="connsiteX64" fmla="*/ 85136 w 324033"/>
              <a:gd name="connsiteY64" fmla="*/ 229079 h 299212"/>
              <a:gd name="connsiteX65" fmla="*/ 85003 w 324033"/>
              <a:gd name="connsiteY65" fmla="*/ 227306 h 299212"/>
              <a:gd name="connsiteX66" fmla="*/ 85136 w 324033"/>
              <a:gd name="connsiteY66" fmla="*/ 273367 h 299212"/>
              <a:gd name="connsiteX67" fmla="*/ 65024 w 324033"/>
              <a:gd name="connsiteY67" fmla="*/ 46822 h 299212"/>
              <a:gd name="connsiteX68" fmla="*/ 130048 w 324033"/>
              <a:gd name="connsiteY68" fmla="*/ 74440 h 299212"/>
              <a:gd name="connsiteX69" fmla="*/ 65024 w 324033"/>
              <a:gd name="connsiteY69" fmla="*/ 102058 h 299212"/>
              <a:gd name="connsiteX70" fmla="*/ 0 w 324033"/>
              <a:gd name="connsiteY70" fmla="*/ 74440 h 299212"/>
              <a:gd name="connsiteX71" fmla="*/ 65024 w 324033"/>
              <a:gd name="connsiteY71" fmla="*/ 46822 h 299212"/>
              <a:gd name="connsiteX72" fmla="*/ 0 w 324033"/>
              <a:gd name="connsiteY72" fmla="*/ 118732 h 299212"/>
              <a:gd name="connsiteX73" fmla="*/ 65024 w 324033"/>
              <a:gd name="connsiteY73" fmla="*/ 146350 h 299212"/>
              <a:gd name="connsiteX74" fmla="*/ 130048 w 324033"/>
              <a:gd name="connsiteY74" fmla="*/ 118732 h 299212"/>
              <a:gd name="connsiteX75" fmla="*/ 3 w 324033"/>
              <a:gd name="connsiteY75" fmla="*/ 163024 h 299212"/>
              <a:gd name="connsiteX76" fmla="*/ 65028 w 324033"/>
              <a:gd name="connsiteY76" fmla="*/ 190643 h 299212"/>
              <a:gd name="connsiteX77" fmla="*/ 73579 w 324033"/>
              <a:gd name="connsiteY77" fmla="*/ 190405 h 299212"/>
              <a:gd name="connsiteX78" fmla="*/ 133 w 324033"/>
              <a:gd name="connsiteY78" fmla="*/ 209017 h 299212"/>
              <a:gd name="connsiteX79" fmla="*/ 65157 w 324033"/>
              <a:gd name="connsiteY79" fmla="*/ 236636 h 299212"/>
              <a:gd name="connsiteX80" fmla="*/ 73709 w 324033"/>
              <a:gd name="connsiteY80" fmla="*/ 236398 h 299212"/>
              <a:gd name="connsiteX81" fmla="*/ 267 w 324033"/>
              <a:gd name="connsiteY81" fmla="*/ 255075 h 299212"/>
              <a:gd name="connsiteX82" fmla="*/ 65291 w 324033"/>
              <a:gd name="connsiteY82" fmla="*/ 282694 h 299212"/>
              <a:gd name="connsiteX83" fmla="*/ 73842 w 324033"/>
              <a:gd name="connsiteY83" fmla="*/ 282456 h 299212"/>
              <a:gd name="connsiteX84" fmla="*/ 130048 w 324033"/>
              <a:gd name="connsiteY84" fmla="*/ 74436 h 299212"/>
              <a:gd name="connsiteX85" fmla="*/ 130048 w 324033"/>
              <a:gd name="connsiteY85" fmla="*/ 118729 h 299212"/>
              <a:gd name="connsiteX86" fmla="*/ 130048 w 324033"/>
              <a:gd name="connsiteY86" fmla="*/ 118729 h 299212"/>
              <a:gd name="connsiteX87" fmla="*/ 130048 w 324033"/>
              <a:gd name="connsiteY87" fmla="*/ 143334 h 299212"/>
              <a:gd name="connsiteX88" fmla="*/ 3 w 324033"/>
              <a:gd name="connsiteY88" fmla="*/ 74436 h 299212"/>
              <a:gd name="connsiteX89" fmla="*/ 137 w 324033"/>
              <a:gd name="connsiteY89" fmla="*/ 120498 h 299212"/>
              <a:gd name="connsiteX90" fmla="*/ 3 w 324033"/>
              <a:gd name="connsiteY90" fmla="*/ 118729 h 299212"/>
              <a:gd name="connsiteX91" fmla="*/ 137 w 324033"/>
              <a:gd name="connsiteY91" fmla="*/ 164790 h 299212"/>
              <a:gd name="connsiteX92" fmla="*/ 3 w 324033"/>
              <a:gd name="connsiteY92" fmla="*/ 163021 h 299212"/>
              <a:gd name="connsiteX93" fmla="*/ 137 w 324033"/>
              <a:gd name="connsiteY93" fmla="*/ 209082 h 299212"/>
              <a:gd name="connsiteX94" fmla="*/ 137 w 324033"/>
              <a:gd name="connsiteY94" fmla="*/ 209017 h 299212"/>
              <a:gd name="connsiteX95" fmla="*/ 270 w 324033"/>
              <a:gd name="connsiteY95" fmla="*/ 255079 h 29921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324033" h="299212">
                <a:moveTo>
                  <a:pt x="184073" y="81424"/>
                </a:moveTo>
                <a:lnTo>
                  <a:pt x="223149" y="81424"/>
                </a:lnTo>
                <a:lnTo>
                  <a:pt x="223149" y="120534"/>
                </a:lnTo>
                <a:lnTo>
                  <a:pt x="184073" y="120534"/>
                </a:lnTo>
                <a:lnTo>
                  <a:pt x="184073" y="81424"/>
                </a:lnTo>
                <a:close/>
                <a:moveTo>
                  <a:pt x="214522" y="159641"/>
                </a:moveTo>
                <a:lnTo>
                  <a:pt x="223149" y="159641"/>
                </a:lnTo>
                <a:lnTo>
                  <a:pt x="223149" y="120530"/>
                </a:lnTo>
                <a:lnTo>
                  <a:pt x="184073" y="120530"/>
                </a:lnTo>
                <a:lnTo>
                  <a:pt x="184073" y="142779"/>
                </a:lnTo>
                <a:moveTo>
                  <a:pt x="262221" y="81424"/>
                </a:moveTo>
                <a:lnTo>
                  <a:pt x="223145" y="81424"/>
                </a:lnTo>
                <a:lnTo>
                  <a:pt x="223145" y="120534"/>
                </a:lnTo>
                <a:lnTo>
                  <a:pt x="262221" y="120534"/>
                </a:lnTo>
                <a:lnTo>
                  <a:pt x="262221" y="81424"/>
                </a:lnTo>
                <a:close/>
                <a:moveTo>
                  <a:pt x="262221" y="81424"/>
                </a:moveTo>
                <a:lnTo>
                  <a:pt x="301296" y="81424"/>
                </a:lnTo>
                <a:lnTo>
                  <a:pt x="301296" y="120534"/>
                </a:lnTo>
                <a:lnTo>
                  <a:pt x="262221" y="120534"/>
                </a:lnTo>
                <a:lnTo>
                  <a:pt x="262221" y="81424"/>
                </a:lnTo>
                <a:close/>
                <a:moveTo>
                  <a:pt x="184073" y="22760"/>
                </a:moveTo>
                <a:lnTo>
                  <a:pt x="301296" y="22760"/>
                </a:lnTo>
                <a:lnTo>
                  <a:pt x="301296" y="61871"/>
                </a:lnTo>
                <a:lnTo>
                  <a:pt x="184073" y="61871"/>
                </a:lnTo>
                <a:lnTo>
                  <a:pt x="184073" y="22760"/>
                </a:lnTo>
                <a:close/>
                <a:moveTo>
                  <a:pt x="262221" y="159641"/>
                </a:moveTo>
                <a:lnTo>
                  <a:pt x="223145" y="159641"/>
                </a:lnTo>
                <a:lnTo>
                  <a:pt x="223145" y="120530"/>
                </a:lnTo>
                <a:lnTo>
                  <a:pt x="262221" y="120530"/>
                </a:lnTo>
                <a:lnTo>
                  <a:pt x="262221" y="159641"/>
                </a:lnTo>
                <a:close/>
                <a:moveTo>
                  <a:pt x="262221" y="198751"/>
                </a:moveTo>
                <a:lnTo>
                  <a:pt x="301296" y="198751"/>
                </a:lnTo>
                <a:lnTo>
                  <a:pt x="301296" y="120534"/>
                </a:lnTo>
                <a:lnTo>
                  <a:pt x="262221" y="120534"/>
                </a:lnTo>
                <a:lnTo>
                  <a:pt x="262221" y="198751"/>
                </a:lnTo>
                <a:close/>
                <a:moveTo>
                  <a:pt x="232344" y="198751"/>
                </a:moveTo>
                <a:lnTo>
                  <a:pt x="262221" y="198751"/>
                </a:lnTo>
                <a:lnTo>
                  <a:pt x="262221" y="159641"/>
                </a:lnTo>
                <a:lnTo>
                  <a:pt x="223145" y="159641"/>
                </a:lnTo>
                <a:lnTo>
                  <a:pt x="223145" y="167543"/>
                </a:lnTo>
                <a:moveTo>
                  <a:pt x="161329" y="135161"/>
                </a:moveTo>
                <a:lnTo>
                  <a:pt x="161329" y="8977"/>
                </a:lnTo>
                <a:cubicBezTo>
                  <a:pt x="161329" y="4040"/>
                  <a:pt x="165365" y="0"/>
                  <a:pt x="170298" y="0"/>
                </a:cubicBezTo>
                <a:lnTo>
                  <a:pt x="315065" y="0"/>
                </a:lnTo>
                <a:cubicBezTo>
                  <a:pt x="319997" y="0"/>
                  <a:pt x="324033" y="4040"/>
                  <a:pt x="324033" y="8977"/>
                </a:cubicBezTo>
                <a:lnTo>
                  <a:pt x="324033" y="212538"/>
                </a:lnTo>
                <a:cubicBezTo>
                  <a:pt x="324033" y="217475"/>
                  <a:pt x="319997" y="221511"/>
                  <a:pt x="315065" y="221511"/>
                </a:cubicBezTo>
                <a:lnTo>
                  <a:pt x="235977" y="221511"/>
                </a:lnTo>
                <a:moveTo>
                  <a:pt x="150020" y="155392"/>
                </a:moveTo>
                <a:cubicBezTo>
                  <a:pt x="185931" y="155392"/>
                  <a:pt x="215044" y="167756"/>
                  <a:pt x="215044" y="183010"/>
                </a:cubicBezTo>
                <a:cubicBezTo>
                  <a:pt x="215044" y="198264"/>
                  <a:pt x="185931" y="210628"/>
                  <a:pt x="150020" y="210628"/>
                </a:cubicBezTo>
                <a:cubicBezTo>
                  <a:pt x="114109" y="210628"/>
                  <a:pt x="84996" y="198264"/>
                  <a:pt x="84996" y="183010"/>
                </a:cubicBezTo>
                <a:cubicBezTo>
                  <a:pt x="84996" y="167756"/>
                  <a:pt x="114109" y="155392"/>
                  <a:pt x="150020" y="155392"/>
                </a:cubicBezTo>
                <a:close/>
                <a:moveTo>
                  <a:pt x="84996" y="227302"/>
                </a:moveTo>
                <a:cubicBezTo>
                  <a:pt x="84996" y="242556"/>
                  <a:pt x="114109" y="254920"/>
                  <a:pt x="150020" y="254920"/>
                </a:cubicBezTo>
                <a:cubicBezTo>
                  <a:pt x="185931" y="254920"/>
                  <a:pt x="215044" y="242556"/>
                  <a:pt x="215044" y="227302"/>
                </a:cubicBezTo>
                <a:moveTo>
                  <a:pt x="84999" y="271594"/>
                </a:moveTo>
                <a:cubicBezTo>
                  <a:pt x="84999" y="286849"/>
                  <a:pt x="114113" y="299213"/>
                  <a:pt x="150023" y="299213"/>
                </a:cubicBezTo>
                <a:cubicBezTo>
                  <a:pt x="185935" y="299213"/>
                  <a:pt x="215048" y="286849"/>
                  <a:pt x="215048" y="271594"/>
                </a:cubicBezTo>
                <a:moveTo>
                  <a:pt x="215048" y="183014"/>
                </a:moveTo>
                <a:lnTo>
                  <a:pt x="215048" y="227306"/>
                </a:lnTo>
                <a:moveTo>
                  <a:pt x="215048" y="227306"/>
                </a:moveTo>
                <a:lnTo>
                  <a:pt x="215048" y="271598"/>
                </a:lnTo>
                <a:moveTo>
                  <a:pt x="85003" y="183017"/>
                </a:moveTo>
                <a:lnTo>
                  <a:pt x="85136" y="229079"/>
                </a:lnTo>
                <a:moveTo>
                  <a:pt x="85003" y="227306"/>
                </a:moveTo>
                <a:lnTo>
                  <a:pt x="85136" y="273367"/>
                </a:lnTo>
                <a:moveTo>
                  <a:pt x="65024" y="46822"/>
                </a:moveTo>
                <a:cubicBezTo>
                  <a:pt x="100935" y="46822"/>
                  <a:pt x="130048" y="59186"/>
                  <a:pt x="130048" y="74440"/>
                </a:cubicBezTo>
                <a:cubicBezTo>
                  <a:pt x="130048" y="89694"/>
                  <a:pt x="100935" y="102058"/>
                  <a:pt x="65024" y="102058"/>
                </a:cubicBezTo>
                <a:cubicBezTo>
                  <a:pt x="29113" y="102058"/>
                  <a:pt x="0" y="89694"/>
                  <a:pt x="0" y="74440"/>
                </a:cubicBezTo>
                <a:cubicBezTo>
                  <a:pt x="0" y="59186"/>
                  <a:pt x="29113" y="46822"/>
                  <a:pt x="65024" y="46822"/>
                </a:cubicBezTo>
                <a:close/>
                <a:moveTo>
                  <a:pt x="0" y="118732"/>
                </a:moveTo>
                <a:cubicBezTo>
                  <a:pt x="0" y="133986"/>
                  <a:pt x="29113" y="146350"/>
                  <a:pt x="65024" y="146350"/>
                </a:cubicBezTo>
                <a:cubicBezTo>
                  <a:pt x="100935" y="146350"/>
                  <a:pt x="130048" y="133986"/>
                  <a:pt x="130048" y="118732"/>
                </a:cubicBezTo>
                <a:moveTo>
                  <a:pt x="3" y="163024"/>
                </a:moveTo>
                <a:cubicBezTo>
                  <a:pt x="3" y="178279"/>
                  <a:pt x="29117" y="190643"/>
                  <a:pt x="65028" y="190643"/>
                </a:cubicBezTo>
                <a:cubicBezTo>
                  <a:pt x="67926" y="190643"/>
                  <a:pt x="70785" y="190563"/>
                  <a:pt x="73579" y="190405"/>
                </a:cubicBezTo>
                <a:moveTo>
                  <a:pt x="133" y="209017"/>
                </a:moveTo>
                <a:cubicBezTo>
                  <a:pt x="133" y="224272"/>
                  <a:pt x="29246" y="236636"/>
                  <a:pt x="65157" y="236636"/>
                </a:cubicBezTo>
                <a:cubicBezTo>
                  <a:pt x="68056" y="236636"/>
                  <a:pt x="70914" y="236556"/>
                  <a:pt x="73709" y="236398"/>
                </a:cubicBezTo>
                <a:moveTo>
                  <a:pt x="267" y="255075"/>
                </a:moveTo>
                <a:cubicBezTo>
                  <a:pt x="267" y="270330"/>
                  <a:pt x="29380" y="282694"/>
                  <a:pt x="65291" y="282694"/>
                </a:cubicBezTo>
                <a:cubicBezTo>
                  <a:pt x="68189" y="282694"/>
                  <a:pt x="71048" y="282614"/>
                  <a:pt x="73842" y="282456"/>
                </a:cubicBezTo>
                <a:moveTo>
                  <a:pt x="130048" y="74436"/>
                </a:moveTo>
                <a:lnTo>
                  <a:pt x="130048" y="118729"/>
                </a:lnTo>
                <a:moveTo>
                  <a:pt x="130048" y="118729"/>
                </a:moveTo>
                <a:lnTo>
                  <a:pt x="130048" y="143334"/>
                </a:lnTo>
                <a:moveTo>
                  <a:pt x="3" y="74436"/>
                </a:moveTo>
                <a:lnTo>
                  <a:pt x="137" y="120498"/>
                </a:lnTo>
                <a:moveTo>
                  <a:pt x="3" y="118729"/>
                </a:moveTo>
                <a:lnTo>
                  <a:pt x="137" y="164790"/>
                </a:lnTo>
                <a:moveTo>
                  <a:pt x="3" y="163021"/>
                </a:moveTo>
                <a:lnTo>
                  <a:pt x="137" y="209082"/>
                </a:lnTo>
                <a:moveTo>
                  <a:pt x="137" y="209017"/>
                </a:moveTo>
                <a:lnTo>
                  <a:pt x="270" y="255079"/>
                </a:lnTo>
              </a:path>
            </a:pathLst>
          </a:custGeom>
          <a:noFill/>
          <a:ln w="9145" cap="rnd">
            <a:solidFill>
              <a:srgbClr val="3465A4"/>
            </a:solidFill>
            <a:prstDash val="solid"/>
            <a:round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20" name="object 176"/>
          <p:cNvSpPr txBox="1"/>
          <p:nvPr/>
        </p:nvSpPr>
        <p:spPr>
          <a:xfrm>
            <a:off x="1091435" y="1751058"/>
            <a:ext cx="5004565" cy="1143903"/>
          </a:xfrm>
          <a:prstGeom prst="rect">
            <a:avLst/>
          </a:prstGeom>
        </p:spPr>
        <p:txBody>
          <a:bodyPr vert="horz" wrap="square" lIns="72000" tIns="63500" rIns="72000" bIns="0" rtlCol="0">
            <a:spAutoFit/>
          </a:bodyPr>
          <a:lstStyle/>
          <a:p>
            <a:pPr marR="5080">
              <a:spcBef>
                <a:spcPts val="500"/>
              </a:spcBef>
              <a:tabLst>
                <a:tab pos="6347460"/>
              </a:tabLst>
            </a:pPr>
            <a:r>
              <a:rPr lang="ru-RU" sz="1400" b="1" spc="-15">
                <a:solidFill>
                  <a:srgbClr val="3465A4"/>
                </a:solidFill>
                <a:latin typeface="Montserrat" panose="00000500000000000000" pitchFamily="2" charset="-52"/>
                <a:cs typeface="Microsoft Sans Serif"/>
              </a:rPr>
              <a:t>Кто может получить:</a:t>
            </a:r>
            <a:endParaRPr lang="en-US" sz="1400" b="1" spc="-15">
              <a:solidFill>
                <a:srgbClr val="3465A4"/>
              </a:solidFill>
              <a:latin typeface="Montserrat" pitchFamily="2" charset="77"/>
              <a:cs typeface="Microsoft Sans Serif"/>
            </a:endParaRPr>
          </a:p>
          <a:p>
            <a:pPr marR="5080" algn="just">
              <a:spcBef>
                <a:spcPts val="500"/>
              </a:spcBef>
              <a:tabLst>
                <a:tab pos="6347460"/>
              </a:tabLst>
            </a:pPr>
            <a:r>
              <a:rPr lang="ru-RU" sz="1300" spc="-15">
                <a:latin typeface="Montserrat" panose="00000500000000000000" pitchFamily="2" charset="-52"/>
                <a:cs typeface="Microsoft Sans Serif"/>
              </a:rPr>
              <a:t>Любая компания, трудоустроившая в 2025 году сотрудника с инвалидностью </a:t>
            </a:r>
            <a:r>
              <a:rPr lang="en" sz="1300" spc="-15">
                <a:latin typeface="Montserrat" panose="00000500000000000000" pitchFamily="2" charset="-52"/>
                <a:cs typeface="Microsoft Sans Serif"/>
              </a:rPr>
              <a:t>I </a:t>
            </a:r>
            <a:r>
              <a:rPr lang="ru-RU" sz="1300" spc="-15">
                <a:latin typeface="Montserrat" panose="00000500000000000000" pitchFamily="2" charset="-52"/>
                <a:cs typeface="Microsoft Sans Serif"/>
              </a:rPr>
              <a:t>или </a:t>
            </a:r>
            <a:r>
              <a:rPr lang="en" sz="1300" spc="-15">
                <a:latin typeface="Montserrat" panose="00000500000000000000" pitchFamily="2" charset="-52"/>
                <a:cs typeface="Microsoft Sans Serif"/>
              </a:rPr>
              <a:t>II </a:t>
            </a:r>
            <a:r>
              <a:rPr lang="ru-RU" sz="1300" spc="-15" smtClean="0">
                <a:latin typeface="Montserrat" panose="00000500000000000000" pitchFamily="2" charset="-52"/>
                <a:cs typeface="Microsoft Sans Serif"/>
              </a:rPr>
              <a:t>группы, ветеранов </a:t>
            </a:r>
            <a:r>
              <a:rPr lang="ru-RU" sz="1300" spc="-15">
                <a:latin typeface="Montserrat" panose="00000500000000000000" pitchFamily="2" charset="-52"/>
                <a:cs typeface="Microsoft Sans Serif"/>
              </a:rPr>
              <a:t>боевых </a:t>
            </a:r>
            <a:r>
              <a:rPr lang="ru-RU" sz="1300" spc="-15" smtClean="0">
                <a:latin typeface="Montserrat" panose="00000500000000000000" pitchFamily="2" charset="-52"/>
                <a:cs typeface="Microsoft Sans Serif"/>
              </a:rPr>
              <a:t>действий имеющих инвалидность, </a:t>
            </a:r>
            <a:r>
              <a:rPr lang="ru-RU" sz="1300" spc="-15">
                <a:latin typeface="Montserrat" panose="00000500000000000000" pitchFamily="2" charset="-52"/>
                <a:cs typeface="Microsoft Sans Serif"/>
              </a:rPr>
              <a:t>на срок от 9 </a:t>
            </a:r>
            <a:r>
              <a:rPr lang="ru-RU" sz="1300" spc="-15" smtClean="0">
                <a:latin typeface="Montserrat" panose="00000500000000000000" pitchFamily="2" charset="-52"/>
                <a:cs typeface="Microsoft Sans Serif"/>
              </a:rPr>
              <a:t>месяцев в течении 12 месяцев.</a:t>
            </a:r>
            <a:endParaRPr lang="ru-RU" sz="1300" spc="-15">
              <a:latin typeface="Montserrat" pitchFamily="2" charset="77"/>
              <a:cs typeface="Microsoft Sans Serif"/>
            </a:endParaRPr>
          </a:p>
        </p:txBody>
      </p:sp>
      <p:sp>
        <p:nvSpPr>
          <p:cNvPr id="22" name="Полилиния: фигура 560">
            <a:extLst>
              <a:ext uri="{FF2B5EF4-FFF2-40B4-BE49-F238E27FC236}">
                <a16:creationId xmlns:a16="http://schemas.microsoft.com/office/drawing/2014/main" xmlns="" id="{9D0884DF-E0A5-4443-9320-2343802EFF44}"/>
              </a:ext>
            </a:extLst>
          </p:cNvPr>
          <p:cNvSpPr/>
          <p:nvPr/>
        </p:nvSpPr>
        <p:spPr>
          <a:xfrm>
            <a:off x="623888" y="1841676"/>
            <a:ext cx="324036" cy="317126"/>
          </a:xfrm>
          <a:custGeom>
            <a:gdLst>
              <a:gd name="connsiteX0" fmla="*/ 128806 w 324036"/>
              <a:gd name="connsiteY0" fmla="*/ 213252 h 317126"/>
              <a:gd name="connsiteX1" fmla="*/ 138157 w 324036"/>
              <a:gd name="connsiteY1" fmla="*/ 247987 h 317126"/>
              <a:gd name="connsiteX2" fmla="*/ 69078 w 324036"/>
              <a:gd name="connsiteY2" fmla="*/ 317126 h 317126"/>
              <a:gd name="connsiteX3" fmla="*/ 0 w 324036"/>
              <a:gd name="connsiteY3" fmla="*/ 247987 h 317126"/>
              <a:gd name="connsiteX4" fmla="*/ 69078 w 324036"/>
              <a:gd name="connsiteY4" fmla="*/ 178848 h 317126"/>
              <a:gd name="connsiteX5" fmla="*/ 118887 w 324036"/>
              <a:gd name="connsiteY5" fmla="*/ 200084 h 317126"/>
              <a:gd name="connsiteX6" fmla="*/ 69078 w 324036"/>
              <a:gd name="connsiteY6" fmla="*/ 203457 h 317126"/>
              <a:gd name="connsiteX7" fmla="*/ 93374 w 324036"/>
              <a:gd name="connsiteY7" fmla="*/ 227774 h 317126"/>
              <a:gd name="connsiteX8" fmla="*/ 69078 w 324036"/>
              <a:gd name="connsiteY8" fmla="*/ 252092 h 317126"/>
              <a:gd name="connsiteX9" fmla="*/ 44782 w 324036"/>
              <a:gd name="connsiteY9" fmla="*/ 227774 h 317126"/>
              <a:gd name="connsiteX10" fmla="*/ 69078 w 324036"/>
              <a:gd name="connsiteY10" fmla="*/ 203457 h 317126"/>
              <a:gd name="connsiteX11" fmla="*/ 69078 w 324036"/>
              <a:gd name="connsiteY11" fmla="*/ 252092 h 317126"/>
              <a:gd name="connsiteX12" fmla="*/ 49956 w 324036"/>
              <a:gd name="connsiteY12" fmla="*/ 253360 h 317126"/>
              <a:gd name="connsiteX13" fmla="*/ 30737 w 324036"/>
              <a:gd name="connsiteY13" fmla="*/ 259854 h 317126"/>
              <a:gd name="connsiteX14" fmla="*/ 22492 w 324036"/>
              <a:gd name="connsiteY14" fmla="*/ 269472 h 317126"/>
              <a:gd name="connsiteX15" fmla="*/ 21383 w 324036"/>
              <a:gd name="connsiteY15" fmla="*/ 283923 h 317126"/>
              <a:gd name="connsiteX16" fmla="*/ 21451 w 324036"/>
              <a:gd name="connsiteY16" fmla="*/ 298067 h 317126"/>
              <a:gd name="connsiteX17" fmla="*/ 69078 w 324036"/>
              <a:gd name="connsiteY17" fmla="*/ 252088 h 317126"/>
              <a:gd name="connsiteX18" fmla="*/ 88200 w 324036"/>
              <a:gd name="connsiteY18" fmla="*/ 253357 h 317126"/>
              <a:gd name="connsiteX19" fmla="*/ 107419 w 324036"/>
              <a:gd name="connsiteY19" fmla="*/ 259850 h 317126"/>
              <a:gd name="connsiteX20" fmla="*/ 115664 w 324036"/>
              <a:gd name="connsiteY20" fmla="*/ 269468 h 317126"/>
              <a:gd name="connsiteX21" fmla="*/ 116773 w 324036"/>
              <a:gd name="connsiteY21" fmla="*/ 283919 h 317126"/>
              <a:gd name="connsiteX22" fmla="*/ 116705 w 324036"/>
              <a:gd name="connsiteY22" fmla="*/ 298063 h 317126"/>
              <a:gd name="connsiteX23" fmla="*/ 213676 w 324036"/>
              <a:gd name="connsiteY23" fmla="*/ 0 h 317126"/>
              <a:gd name="connsiteX24" fmla="*/ 103308 w 324036"/>
              <a:gd name="connsiteY24" fmla="*/ 110466 h 317126"/>
              <a:gd name="connsiteX25" fmla="*/ 129083 w 324036"/>
              <a:gd name="connsiteY25" fmla="*/ 181410 h 317126"/>
              <a:gd name="connsiteX26" fmla="*/ 101270 w 324036"/>
              <a:gd name="connsiteY26" fmla="*/ 232340 h 317126"/>
              <a:gd name="connsiteX27" fmla="*/ 148468 w 324036"/>
              <a:gd name="connsiteY27" fmla="*/ 199587 h 317126"/>
              <a:gd name="connsiteX28" fmla="*/ 213672 w 324036"/>
              <a:gd name="connsiteY28" fmla="*/ 220928 h 317126"/>
              <a:gd name="connsiteX29" fmla="*/ 324037 w 324036"/>
              <a:gd name="connsiteY29" fmla="*/ 110466 h 317126"/>
              <a:gd name="connsiteX30" fmla="*/ 213672 w 324036"/>
              <a:gd name="connsiteY30" fmla="*/ 0 h 317126"/>
              <a:gd name="connsiteX31" fmla="*/ 213676 w 324036"/>
              <a:gd name="connsiteY31" fmla="*/ 28941 h 317126"/>
              <a:gd name="connsiteX32" fmla="*/ 132223 w 324036"/>
              <a:gd name="connsiteY32" fmla="*/ 110466 h 317126"/>
              <a:gd name="connsiteX33" fmla="*/ 213676 w 324036"/>
              <a:gd name="connsiteY33" fmla="*/ 191990 h 317126"/>
              <a:gd name="connsiteX34" fmla="*/ 295129 w 324036"/>
              <a:gd name="connsiteY34" fmla="*/ 110466 h 317126"/>
              <a:gd name="connsiteX35" fmla="*/ 213676 w 324036"/>
              <a:gd name="connsiteY35" fmla="*/ 28941 h 317126"/>
              <a:gd name="connsiteX36" fmla="*/ 207562 w 324036"/>
              <a:gd name="connsiteY36" fmla="*/ 130862 h 317126"/>
              <a:gd name="connsiteX37" fmla="*/ 209521 w 324036"/>
              <a:gd name="connsiteY37" fmla="*/ 120408 h 317126"/>
              <a:gd name="connsiteX38" fmla="*/ 214270 w 324036"/>
              <a:gd name="connsiteY38" fmla="*/ 112567 h 317126"/>
              <a:gd name="connsiteX39" fmla="*/ 222926 w 324036"/>
              <a:gd name="connsiteY39" fmla="*/ 104181 h 317126"/>
              <a:gd name="connsiteX40" fmla="*/ 231055 w 324036"/>
              <a:gd name="connsiteY40" fmla="*/ 95381 h 317126"/>
              <a:gd name="connsiteX41" fmla="*/ 232927 w 324036"/>
              <a:gd name="connsiteY41" fmla="*/ 88181 h 317126"/>
              <a:gd name="connsiteX42" fmla="*/ 227448 w 324036"/>
              <a:gd name="connsiteY42" fmla="*/ 75770 h 317126"/>
              <a:gd name="connsiteX43" fmla="*/ 214018 w 324036"/>
              <a:gd name="connsiteY43" fmla="*/ 70422 h 317126"/>
              <a:gd name="connsiteX44" fmla="*/ 201186 w 324036"/>
              <a:gd name="connsiteY44" fmla="*/ 75269 h 317126"/>
              <a:gd name="connsiteX45" fmla="*/ 195339 w 324036"/>
              <a:gd name="connsiteY45" fmla="*/ 86037 h 317126"/>
              <a:gd name="connsiteX46" fmla="*/ 189686 w 324036"/>
              <a:gd name="connsiteY46" fmla="*/ 89864 h 317126"/>
              <a:gd name="connsiteX47" fmla="*/ 187565 w 324036"/>
              <a:gd name="connsiteY47" fmla="*/ 89604 h 317126"/>
              <a:gd name="connsiteX48" fmla="*/ 183907 w 324036"/>
              <a:gd name="connsiteY48" fmla="*/ 87381 h 317126"/>
              <a:gd name="connsiteX49" fmla="*/ 183159 w 324036"/>
              <a:gd name="connsiteY49" fmla="*/ 83165 h 317126"/>
              <a:gd name="connsiteX50" fmla="*/ 192008 w 324036"/>
              <a:gd name="connsiteY50" fmla="*/ 67864 h 317126"/>
              <a:gd name="connsiteX51" fmla="*/ 213816 w 324036"/>
              <a:gd name="connsiteY51" fmla="*/ 60548 h 317126"/>
              <a:gd name="connsiteX52" fmla="*/ 236722 w 324036"/>
              <a:gd name="connsiteY52" fmla="*/ 68390 h 317126"/>
              <a:gd name="connsiteX53" fmla="*/ 245263 w 324036"/>
              <a:gd name="connsiteY53" fmla="*/ 87385 h 317126"/>
              <a:gd name="connsiteX54" fmla="*/ 242249 w 324036"/>
              <a:gd name="connsiteY54" fmla="*/ 99247 h 317126"/>
              <a:gd name="connsiteX55" fmla="*/ 230465 w 324036"/>
              <a:gd name="connsiteY55" fmla="*/ 112458 h 317126"/>
              <a:gd name="connsiteX56" fmla="*/ 222771 w 324036"/>
              <a:gd name="connsiteY56" fmla="*/ 120138 h 317126"/>
              <a:gd name="connsiteX57" fmla="*/ 220099 w 324036"/>
              <a:gd name="connsiteY57" fmla="*/ 125828 h 317126"/>
              <a:gd name="connsiteX58" fmla="*/ 219300 w 324036"/>
              <a:gd name="connsiteY58" fmla="*/ 131424 h 317126"/>
              <a:gd name="connsiteX59" fmla="*/ 214115 w 324036"/>
              <a:gd name="connsiteY59" fmla="*/ 136253 h 317126"/>
              <a:gd name="connsiteX60" fmla="*/ 212761 w 324036"/>
              <a:gd name="connsiteY60" fmla="*/ 136253 h 317126"/>
              <a:gd name="connsiteX61" fmla="*/ 209024 w 324036"/>
              <a:gd name="connsiteY61" fmla="*/ 134664 h 317126"/>
              <a:gd name="connsiteX62" fmla="*/ 207566 w 324036"/>
              <a:gd name="connsiteY62" fmla="*/ 130869 h 317126"/>
              <a:gd name="connsiteX63" fmla="*/ 205388 w 324036"/>
              <a:gd name="connsiteY63" fmla="*/ 153882 h 317126"/>
              <a:gd name="connsiteX64" fmla="*/ 205388 w 324036"/>
              <a:gd name="connsiteY64" fmla="*/ 153169 h 317126"/>
              <a:gd name="connsiteX65" fmla="*/ 211883 w 324036"/>
              <a:gd name="connsiteY65" fmla="*/ 146668 h 317126"/>
              <a:gd name="connsiteX66" fmla="*/ 212596 w 324036"/>
              <a:gd name="connsiteY66" fmla="*/ 146668 h 317126"/>
              <a:gd name="connsiteX67" fmla="*/ 219091 w 324036"/>
              <a:gd name="connsiteY67" fmla="*/ 153169 h 317126"/>
              <a:gd name="connsiteX68" fmla="*/ 219091 w 324036"/>
              <a:gd name="connsiteY68" fmla="*/ 153882 h 317126"/>
              <a:gd name="connsiteX69" fmla="*/ 212596 w 324036"/>
              <a:gd name="connsiteY69" fmla="*/ 160383 h 317126"/>
              <a:gd name="connsiteX70" fmla="*/ 211883 w 324036"/>
              <a:gd name="connsiteY70" fmla="*/ 160383 h 317126"/>
              <a:gd name="connsiteX71" fmla="*/ 205388 w 324036"/>
              <a:gd name="connsiteY71" fmla="*/ 153882 h 31712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324036" h="317126">
                <a:moveTo>
                  <a:pt x="128806" y="213252"/>
                </a:moveTo>
                <a:cubicBezTo>
                  <a:pt x="134931" y="223803"/>
                  <a:pt x="138157" y="235785"/>
                  <a:pt x="138157" y="247987"/>
                </a:cubicBezTo>
                <a:cubicBezTo>
                  <a:pt x="138157" y="286171"/>
                  <a:pt x="107229" y="317126"/>
                  <a:pt x="69078" y="317126"/>
                </a:cubicBezTo>
                <a:cubicBezTo>
                  <a:pt x="30928" y="317126"/>
                  <a:pt x="0" y="286171"/>
                  <a:pt x="0" y="247987"/>
                </a:cubicBezTo>
                <a:cubicBezTo>
                  <a:pt x="0" y="209803"/>
                  <a:pt x="30928" y="178848"/>
                  <a:pt x="69078" y="178848"/>
                </a:cubicBezTo>
                <a:cubicBezTo>
                  <a:pt x="87876" y="178848"/>
                  <a:pt x="105864" y="186517"/>
                  <a:pt x="118887" y="200084"/>
                </a:cubicBezTo>
                <a:moveTo>
                  <a:pt x="69078" y="203457"/>
                </a:moveTo>
                <a:cubicBezTo>
                  <a:pt x="82497" y="203457"/>
                  <a:pt x="93374" y="214344"/>
                  <a:pt x="93374" y="227774"/>
                </a:cubicBezTo>
                <a:cubicBezTo>
                  <a:pt x="93374" y="241205"/>
                  <a:pt x="82497" y="252092"/>
                  <a:pt x="69078" y="252092"/>
                </a:cubicBezTo>
                <a:cubicBezTo>
                  <a:pt x="55659" y="252092"/>
                  <a:pt x="44782" y="241205"/>
                  <a:pt x="44782" y="227774"/>
                </a:cubicBezTo>
                <a:cubicBezTo>
                  <a:pt x="44782" y="214344"/>
                  <a:pt x="55659" y="203457"/>
                  <a:pt x="69078" y="203457"/>
                </a:cubicBezTo>
                <a:close/>
                <a:moveTo>
                  <a:pt x="69078" y="252092"/>
                </a:moveTo>
                <a:cubicBezTo>
                  <a:pt x="62932" y="252092"/>
                  <a:pt x="56786" y="252092"/>
                  <a:pt x="49956" y="253360"/>
                </a:cubicBezTo>
                <a:cubicBezTo>
                  <a:pt x="43126" y="254629"/>
                  <a:pt x="35612" y="257169"/>
                  <a:pt x="30737" y="259854"/>
                </a:cubicBezTo>
                <a:cubicBezTo>
                  <a:pt x="25859" y="262539"/>
                  <a:pt x="23615" y="265371"/>
                  <a:pt x="22492" y="269472"/>
                </a:cubicBezTo>
                <a:cubicBezTo>
                  <a:pt x="21369" y="273573"/>
                  <a:pt x="21369" y="278942"/>
                  <a:pt x="21383" y="283923"/>
                </a:cubicBezTo>
                <a:cubicBezTo>
                  <a:pt x="21397" y="288899"/>
                  <a:pt x="21426" y="293483"/>
                  <a:pt x="21451" y="298067"/>
                </a:cubicBezTo>
                <a:moveTo>
                  <a:pt x="69078" y="252088"/>
                </a:moveTo>
                <a:cubicBezTo>
                  <a:pt x="75224" y="252088"/>
                  <a:pt x="81370" y="252088"/>
                  <a:pt x="88200" y="253357"/>
                </a:cubicBezTo>
                <a:cubicBezTo>
                  <a:pt x="95030" y="254625"/>
                  <a:pt x="102544" y="257166"/>
                  <a:pt x="107419" y="259850"/>
                </a:cubicBezTo>
                <a:cubicBezTo>
                  <a:pt x="112298" y="262535"/>
                  <a:pt x="114541" y="265368"/>
                  <a:pt x="115664" y="269468"/>
                </a:cubicBezTo>
                <a:cubicBezTo>
                  <a:pt x="116788" y="273569"/>
                  <a:pt x="116788" y="278939"/>
                  <a:pt x="116773" y="283919"/>
                </a:cubicBezTo>
                <a:cubicBezTo>
                  <a:pt x="116759" y="288896"/>
                  <a:pt x="116730" y="293479"/>
                  <a:pt x="116705" y="298063"/>
                </a:cubicBezTo>
                <a:moveTo>
                  <a:pt x="213676" y="0"/>
                </a:moveTo>
                <a:cubicBezTo>
                  <a:pt x="152724" y="0"/>
                  <a:pt x="103308" y="49456"/>
                  <a:pt x="103308" y="110466"/>
                </a:cubicBezTo>
                <a:cubicBezTo>
                  <a:pt x="103308" y="137475"/>
                  <a:pt x="113000" y="162217"/>
                  <a:pt x="129083" y="181410"/>
                </a:cubicBezTo>
                <a:lnTo>
                  <a:pt x="101270" y="232340"/>
                </a:lnTo>
                <a:lnTo>
                  <a:pt x="148468" y="199587"/>
                </a:lnTo>
                <a:cubicBezTo>
                  <a:pt x="166737" y="213000"/>
                  <a:pt x="189279" y="220928"/>
                  <a:pt x="213672" y="220928"/>
                </a:cubicBezTo>
                <a:cubicBezTo>
                  <a:pt x="274624" y="220928"/>
                  <a:pt x="324037" y="171471"/>
                  <a:pt x="324037" y="110466"/>
                </a:cubicBezTo>
                <a:cubicBezTo>
                  <a:pt x="324037" y="49456"/>
                  <a:pt x="274624" y="0"/>
                  <a:pt x="213672" y="0"/>
                </a:cubicBezTo>
                <a:close/>
                <a:moveTo>
                  <a:pt x="213676" y="28941"/>
                </a:moveTo>
                <a:cubicBezTo>
                  <a:pt x="168692" y="28941"/>
                  <a:pt x="132223" y="65438"/>
                  <a:pt x="132223" y="110466"/>
                </a:cubicBezTo>
                <a:cubicBezTo>
                  <a:pt x="132223" y="155489"/>
                  <a:pt x="168688" y="191990"/>
                  <a:pt x="213676" y="191990"/>
                </a:cubicBezTo>
                <a:cubicBezTo>
                  <a:pt x="258660" y="191990"/>
                  <a:pt x="295129" y="155493"/>
                  <a:pt x="295129" y="110466"/>
                </a:cubicBezTo>
                <a:cubicBezTo>
                  <a:pt x="295129" y="65442"/>
                  <a:pt x="258664" y="28941"/>
                  <a:pt x="213676" y="28941"/>
                </a:cubicBezTo>
                <a:close/>
                <a:moveTo>
                  <a:pt x="207562" y="130862"/>
                </a:moveTo>
                <a:cubicBezTo>
                  <a:pt x="207685" y="127323"/>
                  <a:pt x="208189" y="123864"/>
                  <a:pt x="209521" y="120408"/>
                </a:cubicBezTo>
                <a:cubicBezTo>
                  <a:pt x="210522" y="117813"/>
                  <a:pt x="212077" y="115197"/>
                  <a:pt x="214270" y="112567"/>
                </a:cubicBezTo>
                <a:cubicBezTo>
                  <a:pt x="215869" y="110646"/>
                  <a:pt x="218771" y="107860"/>
                  <a:pt x="222926" y="104181"/>
                </a:cubicBezTo>
                <a:cubicBezTo>
                  <a:pt x="227106" y="100502"/>
                  <a:pt x="229799" y="97575"/>
                  <a:pt x="231055" y="95381"/>
                </a:cubicBezTo>
                <a:cubicBezTo>
                  <a:pt x="232312" y="93165"/>
                  <a:pt x="232927" y="90786"/>
                  <a:pt x="232927" y="88181"/>
                </a:cubicBezTo>
                <a:cubicBezTo>
                  <a:pt x="232927" y="83471"/>
                  <a:pt x="231102" y="79334"/>
                  <a:pt x="227448" y="75770"/>
                </a:cubicBezTo>
                <a:cubicBezTo>
                  <a:pt x="223793" y="72206"/>
                  <a:pt x="219318" y="70422"/>
                  <a:pt x="214018" y="70422"/>
                </a:cubicBezTo>
                <a:cubicBezTo>
                  <a:pt x="208880" y="70422"/>
                  <a:pt x="204610" y="72044"/>
                  <a:pt x="201186" y="75269"/>
                </a:cubicBezTo>
                <a:cubicBezTo>
                  <a:pt x="198522" y="77777"/>
                  <a:pt x="196577" y="81363"/>
                  <a:pt x="195339" y="86037"/>
                </a:cubicBezTo>
                <a:cubicBezTo>
                  <a:pt x="194669" y="88563"/>
                  <a:pt x="192278" y="90184"/>
                  <a:pt x="189686" y="89864"/>
                </a:cubicBezTo>
                <a:lnTo>
                  <a:pt x="187565" y="89604"/>
                </a:lnTo>
                <a:cubicBezTo>
                  <a:pt x="186028" y="89417"/>
                  <a:pt x="184779" y="88660"/>
                  <a:pt x="183907" y="87381"/>
                </a:cubicBezTo>
                <a:cubicBezTo>
                  <a:pt x="183036" y="86105"/>
                  <a:pt x="182777" y="84664"/>
                  <a:pt x="183159" y="83165"/>
                </a:cubicBezTo>
                <a:cubicBezTo>
                  <a:pt x="184779" y="76761"/>
                  <a:pt x="187720" y="71651"/>
                  <a:pt x="192008" y="67864"/>
                </a:cubicBezTo>
                <a:cubicBezTo>
                  <a:pt x="197510" y="62995"/>
                  <a:pt x="204776" y="60548"/>
                  <a:pt x="213816" y="60548"/>
                </a:cubicBezTo>
                <a:cubicBezTo>
                  <a:pt x="223386" y="60548"/>
                  <a:pt x="231012" y="63154"/>
                  <a:pt x="236722" y="68390"/>
                </a:cubicBezTo>
                <a:cubicBezTo>
                  <a:pt x="242408" y="73622"/>
                  <a:pt x="245263" y="79954"/>
                  <a:pt x="245263" y="87385"/>
                </a:cubicBezTo>
                <a:cubicBezTo>
                  <a:pt x="245263" y="91684"/>
                  <a:pt x="244258" y="95637"/>
                  <a:pt x="242249" y="99247"/>
                </a:cubicBezTo>
                <a:cubicBezTo>
                  <a:pt x="240240" y="102880"/>
                  <a:pt x="236312" y="107269"/>
                  <a:pt x="230465" y="112458"/>
                </a:cubicBezTo>
                <a:cubicBezTo>
                  <a:pt x="226537" y="115932"/>
                  <a:pt x="223980" y="118491"/>
                  <a:pt x="222771" y="120138"/>
                </a:cubicBezTo>
                <a:cubicBezTo>
                  <a:pt x="221561" y="121785"/>
                  <a:pt x="220672" y="123680"/>
                  <a:pt x="220099" y="125828"/>
                </a:cubicBezTo>
                <a:cubicBezTo>
                  <a:pt x="219743" y="127161"/>
                  <a:pt x="219473" y="129028"/>
                  <a:pt x="219300" y="131424"/>
                </a:cubicBezTo>
                <a:cubicBezTo>
                  <a:pt x="219102" y="134152"/>
                  <a:pt x="216848" y="136253"/>
                  <a:pt x="214115" y="136253"/>
                </a:cubicBezTo>
                <a:lnTo>
                  <a:pt x="212761" y="136253"/>
                </a:lnTo>
                <a:cubicBezTo>
                  <a:pt x="211300" y="136253"/>
                  <a:pt x="210040" y="135720"/>
                  <a:pt x="209024" y="134664"/>
                </a:cubicBezTo>
                <a:cubicBezTo>
                  <a:pt x="208009" y="133608"/>
                  <a:pt x="207519" y="132332"/>
                  <a:pt x="207566" y="130869"/>
                </a:cubicBezTo>
                <a:close/>
                <a:moveTo>
                  <a:pt x="205388" y="153882"/>
                </a:moveTo>
                <a:lnTo>
                  <a:pt x="205388" y="153169"/>
                </a:lnTo>
                <a:cubicBezTo>
                  <a:pt x="205388" y="149590"/>
                  <a:pt x="208304" y="146668"/>
                  <a:pt x="211883" y="146668"/>
                </a:cubicBezTo>
                <a:lnTo>
                  <a:pt x="212596" y="146668"/>
                </a:lnTo>
                <a:cubicBezTo>
                  <a:pt x="216171" y="146668"/>
                  <a:pt x="219091" y="149586"/>
                  <a:pt x="219091" y="153169"/>
                </a:cubicBezTo>
                <a:lnTo>
                  <a:pt x="219091" y="153882"/>
                </a:lnTo>
                <a:cubicBezTo>
                  <a:pt x="219091" y="157460"/>
                  <a:pt x="216175" y="160383"/>
                  <a:pt x="212596" y="160383"/>
                </a:cubicBezTo>
                <a:lnTo>
                  <a:pt x="211883" y="160383"/>
                </a:lnTo>
                <a:cubicBezTo>
                  <a:pt x="208308" y="160383"/>
                  <a:pt x="205388" y="157464"/>
                  <a:pt x="205388" y="153882"/>
                </a:cubicBezTo>
                <a:close/>
              </a:path>
            </a:pathLst>
          </a:custGeom>
          <a:noFill/>
          <a:ln w="9145" cap="rnd">
            <a:solidFill>
              <a:srgbClr val="3465A4"/>
            </a:solidFill>
            <a:prstDash val="solid"/>
            <a:round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23" name="object 176"/>
          <p:cNvSpPr txBox="1"/>
          <p:nvPr/>
        </p:nvSpPr>
        <p:spPr>
          <a:xfrm>
            <a:off x="1091435" y="2910276"/>
            <a:ext cx="5004565" cy="1072088"/>
          </a:xfrm>
          <a:prstGeom prst="rect">
            <a:avLst/>
          </a:prstGeom>
        </p:spPr>
        <p:txBody>
          <a:bodyPr vert="horz" wrap="square" lIns="72000" tIns="63500" rIns="72000" bIns="0" rtlCol="0">
            <a:spAutoFit/>
          </a:bodyPr>
          <a:lstStyle/>
          <a:p>
            <a:pPr marR="5080">
              <a:spcBef>
                <a:spcPts val="500"/>
              </a:spcBef>
              <a:tabLst>
                <a:tab pos="6347460"/>
              </a:tabLst>
            </a:pPr>
            <a:r>
              <a:rPr lang="ru-RU" sz="1400" b="1" spc="-15">
                <a:solidFill>
                  <a:srgbClr val="3465A4"/>
                </a:solidFill>
                <a:latin typeface="Montserrat" panose="00000500000000000000" pitchFamily="2" charset="-52"/>
                <a:cs typeface="Microsoft Sans Serif"/>
              </a:rPr>
              <a:t>Что считается оборудованием:</a:t>
            </a:r>
            <a:endParaRPr lang="en-US" sz="1400" b="1" spc="-15">
              <a:solidFill>
                <a:srgbClr val="3465A4"/>
              </a:solidFill>
              <a:latin typeface="Montserrat" panose="00000500000000000000" pitchFamily="2" charset="-52"/>
              <a:cs typeface="Microsoft Sans Serif"/>
            </a:endParaRPr>
          </a:p>
          <a:p>
            <a:pPr marL="285750" marR="5080" indent="-285750">
              <a:spcBef>
                <a:spcPts val="500"/>
              </a:spcBef>
              <a:buClr>
                <a:srgbClr val="3465A4"/>
              </a:buClr>
              <a:buFont typeface="Arial" panose="020b0604020202020204" pitchFamily="34" charset="0"/>
              <a:buChar char="•"/>
              <a:tabLst>
                <a:tab pos="6347460"/>
              </a:tabLst>
            </a:pPr>
            <a:r>
              <a:rPr lang="ru-RU" sz="1300" spc="-15">
                <a:latin typeface="Montserrat" panose="00000500000000000000" pitchFamily="2" charset="-52"/>
                <a:cs typeface="Microsoft Sans Serif"/>
              </a:rPr>
              <a:t>Создание нового рабочего места</a:t>
            </a:r>
            <a:endParaRPr lang="en-US" sz="1300" spc="-15">
              <a:latin typeface="Montserrat" pitchFamily="2" charset="77"/>
              <a:cs typeface="Microsoft Sans Serif"/>
            </a:endParaRPr>
          </a:p>
          <a:p>
            <a:pPr marL="285750" marR="5080" indent="-285750">
              <a:spcBef>
                <a:spcPts val="500"/>
              </a:spcBef>
              <a:buClr>
                <a:srgbClr val="3465A4"/>
              </a:buClr>
              <a:buFont typeface="Arial" panose="020b0604020202020204" pitchFamily="34" charset="0"/>
              <a:buChar char="•"/>
              <a:tabLst>
                <a:tab pos="6347460"/>
              </a:tabLst>
            </a:pPr>
            <a:r>
              <a:rPr lang="ru-RU" sz="1300" spc="-15">
                <a:latin typeface="Montserrat" panose="00000500000000000000" pitchFamily="2" charset="-52"/>
                <a:cs typeface="Microsoft Sans Serif"/>
              </a:rPr>
              <a:t>Дооборудование существующего</a:t>
            </a:r>
            <a:endParaRPr lang="en-US" sz="1300" spc="-15">
              <a:latin typeface="Montserrat" panose="00000500000000000000" pitchFamily="2" charset="-52"/>
              <a:cs typeface="Microsoft Sans Serif"/>
            </a:endParaRPr>
          </a:p>
          <a:p>
            <a:pPr marL="285750" marR="5080" indent="-285750">
              <a:spcBef>
                <a:spcPts val="500"/>
              </a:spcBef>
              <a:buClr>
                <a:srgbClr val="3465A4"/>
              </a:buClr>
              <a:buFont typeface="Arial" panose="020b0604020202020204" pitchFamily="34" charset="0"/>
              <a:buChar char="•"/>
              <a:tabLst>
                <a:tab pos="6347460"/>
              </a:tabLst>
            </a:pPr>
            <a:r>
              <a:rPr lang="ru-RU" sz="1300" spc="-15">
                <a:latin typeface="Montserrat" panose="00000500000000000000" pitchFamily="2" charset="-52"/>
                <a:cs typeface="Microsoft Sans Serif"/>
              </a:rPr>
              <a:t>Организация удалённой работы на дому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9" y="2910276"/>
            <a:ext cx="324032" cy="301624"/>
          </a:xfrm>
          <a:prstGeom prst="rect">
            <a:avLst/>
          </a:prstGeom>
        </p:spPr>
      </p:pic>
      <p:sp>
        <p:nvSpPr>
          <p:cNvPr id="26" name="object 176"/>
          <p:cNvSpPr txBox="1"/>
          <p:nvPr/>
        </p:nvSpPr>
        <p:spPr>
          <a:xfrm>
            <a:off x="732240" y="4688219"/>
            <a:ext cx="10677182" cy="2316019"/>
          </a:xfrm>
          <a:prstGeom prst="rect">
            <a:avLst/>
          </a:prstGeom>
        </p:spPr>
        <p:txBody>
          <a:bodyPr vert="horz" wrap="square" lIns="72000" tIns="63500" rIns="72000" bIns="0" rtlCol="0">
            <a:spAutoFit/>
          </a:bodyPr>
          <a:lstStyle/>
          <a:p>
            <a:pPr marR="5080">
              <a:spcBef>
                <a:spcPts val="500"/>
              </a:spcBef>
              <a:buClr>
                <a:srgbClr val="3465A4"/>
              </a:buClr>
              <a:tabLst>
                <a:tab pos="6347460"/>
              </a:tabLst>
            </a:pPr>
            <a:r>
              <a:rPr lang="ru-RU" sz="1300" spc="-15">
                <a:latin typeface="Montserrat" panose="00000500000000000000" pitchFamily="2" charset="-52"/>
                <a:cs typeface="Microsoft Sans Serif"/>
              </a:rPr>
              <a:t>Все просто и доступно, а каждый этап сопровождает служба занятости.</a:t>
            </a:r>
          </a:p>
          <a:p>
            <a:pPr marL="342900" marR="5080" indent="-342900">
              <a:spcBef>
                <a:spcPts val="500"/>
              </a:spcBef>
              <a:buClr>
                <a:srgbClr val="3465A4"/>
              </a:buClr>
              <a:buFont typeface="+mj-lt"/>
              <a:buAutoNum type="arabicPeriod"/>
              <a:tabLst>
                <a:tab pos="6347460"/>
              </a:tabLst>
            </a:pPr>
            <a:r>
              <a:rPr lang="ru-RU" sz="1300" spc="-15">
                <a:latin typeface="Montserrat" panose="00000500000000000000" pitchFamily="2" charset="-52"/>
                <a:cs typeface="Microsoft Sans Serif"/>
              </a:rPr>
              <a:t>В течение 3 месяцев с даты трудоустройства инвалида подать заявление </a:t>
            </a:r>
            <a:br>
              <a:rPr lang="ru-RU" sz="1300" spc="-15" smtClean="0">
                <a:latin typeface="Montserrat" panose="00000500000000000000" pitchFamily="2" charset="-52"/>
                <a:cs typeface="Microsoft Sans Serif"/>
              </a:rPr>
            </a:br>
            <a:r>
              <a:rPr lang="ru-RU" sz="1300" spc="-15" smtClean="0">
                <a:latin typeface="Montserrat" panose="00000500000000000000" pitchFamily="2" charset="-52"/>
                <a:cs typeface="Microsoft Sans Serif"/>
              </a:rPr>
              <a:t>в </a:t>
            </a:r>
            <a:r>
              <a:rPr lang="ru-RU" sz="1300" spc="-15">
                <a:latin typeface="Montserrat" panose="00000500000000000000" pitchFamily="2" charset="-52"/>
                <a:cs typeface="Microsoft Sans Serif"/>
              </a:rPr>
              <a:t>службу занятости населения.</a:t>
            </a:r>
          </a:p>
          <a:p>
            <a:pPr marL="342900" marR="5080" indent="-342900">
              <a:spcBef>
                <a:spcPts val="500"/>
              </a:spcBef>
              <a:buClr>
                <a:srgbClr val="3465A4"/>
              </a:buClr>
              <a:buFont typeface="+mj-lt"/>
              <a:buAutoNum type="arabicPeriod"/>
              <a:tabLst>
                <a:tab pos="6347460"/>
              </a:tabLst>
            </a:pPr>
            <a:r>
              <a:rPr lang="ru-RU" sz="1300" spc="-15">
                <a:latin typeface="Montserrat" panose="00000500000000000000" pitchFamily="2" charset="-52"/>
                <a:cs typeface="Microsoft Sans Serif"/>
              </a:rPr>
              <a:t>Приложить </a:t>
            </a:r>
            <a:r>
              <a:rPr lang="ru-RU" sz="1300" spc="-15" smtClean="0">
                <a:latin typeface="Montserrat" panose="00000500000000000000" pitchFamily="2" charset="-52"/>
                <a:cs typeface="Microsoft Sans Serif"/>
              </a:rPr>
              <a:t>документы</a:t>
            </a:r>
            <a:r>
              <a:rPr lang="ru-RU" sz="1300" spc="-15">
                <a:latin typeface="Montserrat" panose="00000500000000000000" pitchFamily="2" charset="-52"/>
                <a:cs typeface="Microsoft Sans Serif"/>
              </a:rPr>
              <a:t>, подтверждающие расходы на оборудование </a:t>
            </a:r>
            <a:br>
              <a:rPr lang="ru-RU" sz="1300" spc="-15" smtClean="0">
                <a:latin typeface="Montserrat" panose="00000500000000000000" pitchFamily="2" charset="-52"/>
                <a:cs typeface="Microsoft Sans Serif"/>
              </a:rPr>
            </a:br>
            <a:r>
              <a:rPr lang="ru-RU" sz="1300" spc="-15" smtClean="0">
                <a:latin typeface="Montserrat" panose="00000500000000000000" pitchFamily="2" charset="-52"/>
                <a:cs typeface="Microsoft Sans Serif"/>
              </a:rPr>
              <a:t>рабочего </a:t>
            </a:r>
            <a:r>
              <a:rPr lang="ru-RU" sz="1300" spc="-15">
                <a:latin typeface="Montserrat" panose="00000500000000000000" pitchFamily="2" charset="-52"/>
                <a:cs typeface="Microsoft Sans Serif"/>
              </a:rPr>
              <a:t>места. </a:t>
            </a:r>
          </a:p>
          <a:p>
            <a:pPr marL="342900" marR="5080" indent="-342900">
              <a:spcBef>
                <a:spcPts val="500"/>
              </a:spcBef>
              <a:buClr>
                <a:srgbClr val="3465A4"/>
              </a:buClr>
              <a:buFont typeface="+mj-lt"/>
              <a:buAutoNum type="arabicPeriod"/>
              <a:tabLst>
                <a:tab pos="6347460"/>
              </a:tabLst>
            </a:pPr>
            <a:r>
              <a:rPr lang="ru-RU" sz="1300" spc="-15" smtClean="0">
                <a:latin typeface="Montserrat" panose="00000500000000000000" pitchFamily="2" charset="-52"/>
                <a:cs typeface="Microsoft Sans Serif"/>
              </a:rPr>
              <a:t>Решение – за 15 рабочих дней, деньги перечисляются Социальным фондом напрямую на счет компании. </a:t>
            </a:r>
          </a:p>
          <a:p>
            <a:pPr marR="5080">
              <a:spcBef>
                <a:spcPts val="900"/>
              </a:spcBef>
              <a:buClr>
                <a:srgbClr val="3465A4"/>
              </a:buClr>
              <a:tabLst>
                <a:tab pos="6347460"/>
              </a:tabLst>
            </a:pPr>
            <a:r>
              <a:rPr lang="ru-RU" sz="1200" i="1" u="sng" spc="-15" smtClean="0">
                <a:latin typeface="Montserrat" panose="00000500000000000000" pitchFamily="2" charset="-52"/>
                <a:cs typeface="Microsoft Sans Serif"/>
              </a:rPr>
              <a:t>Важно, чтобы трудоустройство было оформлено в 2025 году</a:t>
            </a:r>
          </a:p>
          <a:p>
            <a:pPr marL="342900" marR="5080" indent="-342900">
              <a:spcBef>
                <a:spcPts val="500"/>
              </a:spcBef>
              <a:buClr>
                <a:srgbClr val="3465A4"/>
              </a:buClr>
              <a:buFont typeface="+mj-lt"/>
              <a:buAutoNum type="arabicPeriod"/>
              <a:tabLst>
                <a:tab pos="6347460"/>
              </a:tabLst>
            </a:pPr>
            <a:endParaRPr lang="ru-RU" sz="1300" spc="-15">
              <a:latin typeface="Montserrat" panose="00000500000000000000" pitchFamily="2" charset="-52"/>
              <a:cs typeface="Microsoft Sans Serif"/>
            </a:endParaRPr>
          </a:p>
          <a:p>
            <a:pPr marL="342900" marR="5080" indent="-342900">
              <a:spcBef>
                <a:spcPts val="500"/>
              </a:spcBef>
              <a:buClr>
                <a:srgbClr val="3465A4"/>
              </a:buClr>
              <a:buFont typeface="+mj-lt"/>
              <a:buAutoNum type="arabicPeriod"/>
              <a:tabLst>
                <a:tab pos="6347460"/>
              </a:tabLst>
            </a:pPr>
            <a:endParaRPr lang="ru-RU" sz="1300" spc="-15">
              <a:latin typeface="Montserrat" panose="00000500000000000000" pitchFamily="2" charset="-52"/>
              <a:cs typeface="Microsoft Sans Serif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0C5129F6-E400-9ED3-6E39-B5D599A015A0}"/>
              </a:ext>
            </a:extLst>
          </p:cNvPr>
          <p:cNvSpPr txBox="1"/>
          <p:nvPr/>
        </p:nvSpPr>
        <p:spPr>
          <a:xfrm>
            <a:off x="623888" y="4215803"/>
            <a:ext cx="2947286" cy="307777"/>
          </a:xfrm>
          <a:prstGeom prst="rect">
            <a:avLst/>
          </a:prstGeom>
          <a:solidFill>
            <a:srgbClr val="3465A4"/>
          </a:solidFill>
        </p:spPr>
        <p:txBody>
          <a:bodyPr wrap="square">
            <a:spAutoFit/>
          </a:bodyPr>
          <a:lstStyle/>
          <a:p>
            <a:pPr lvl="0" algn="ctr">
              <a:spcAft>
                <a:spcPct val="0"/>
              </a:spcAft>
            </a:pPr>
            <a:r>
              <a:rPr lang="ru-RU" sz="1400" b="1">
                <a:solidFill>
                  <a:schemeClr val="bg1"/>
                </a:solidFill>
                <a:latin typeface="Montserrat" panose="00000500000000000000" pitchFamily="2" charset="-52"/>
                <a:ea typeface="Times New Roman"/>
                <a:cs typeface="Arial" panose="020b0604020202020204" pitchFamily="34" charset="0"/>
              </a:rPr>
              <a:t>Как получить субсидию: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86" t="19822" r="33693" b="18948"/>
          <a:stretch>
            <a:fillRect/>
          </a:stretch>
        </p:blipFill>
        <p:spPr>
          <a:xfrm>
            <a:off x="8258856" y="1160463"/>
            <a:ext cx="3309257" cy="3041423"/>
          </a:xfrm>
          <a:prstGeom prst="roundRect">
            <a:avLst>
              <a:gd name="adj" fmla="val 2957"/>
            </a:avLst>
          </a:prstGeom>
        </p:spPr>
      </p:pic>
      <p:sp>
        <p:nvSpPr>
          <p:cNvPr id="21" name="Номер слайда 4">
            <a:extLst>
              <a:ext uri="{FF2B5EF4-FFF2-40B4-BE49-F238E27FC236}">
                <a16:creationId xmlns:a16="http://schemas.microsoft.com/office/drawing/2014/main" xmlns="" id="{B476E6AA-67EE-4B16-B400-74E4E1DBE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5682" y="6296307"/>
            <a:ext cx="2743200" cy="365125"/>
          </a:xfrm>
        </p:spPr>
        <p:txBody>
          <a:bodyPr/>
          <a:lstStyle/>
          <a:p>
            <a:fld id="{CFA6DCB4-33BD-46D5-9039-76CE8AA3D521}" type="slidenum">
              <a:rPr lang="ru-RU" smtClean="0">
                <a:latin typeface="Montserrat" panose="00000500000000000000" pitchFamily="2" charset="-52"/>
              </a:rPr>
              <a:t>2</a:t>
            </a:fld>
            <a:endParaRPr lang="ru-RU">
              <a:latin typeface="Montserrat" pitchFamily="2" charset="77"/>
            </a:endParaRPr>
          </a:p>
        </p:txBody>
      </p:sp>
      <p:sp>
        <p:nvSpPr>
          <p:cNvPr id="19" name="object 1">
            <a:extLst>
              <a:ext uri="{FF2B5EF4-FFF2-40B4-BE49-F238E27FC236}">
                <a16:creationId xmlns:a16="http://schemas.microsoft.com/office/drawing/2014/main" xmlns="" id="{E630A21B-7815-4319-93F9-BE6871C18F43}"/>
              </a:ext>
            </a:extLst>
          </p:cNvPr>
          <p:cNvSpPr/>
          <p:nvPr/>
        </p:nvSpPr>
        <p:spPr>
          <a:xfrm>
            <a:off x="911836" y="-687049"/>
            <a:ext cx="11303421" cy="32449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6560" rIns="0" bIns="0" anchor="t">
            <a:spAutoFit/>
          </a:bodyPr>
          <a:lstStyle/>
          <a:p>
            <a:pPr marL="12600" defTabSz="457200">
              <a:lnSpc>
                <a:spcPct val="100000"/>
              </a:lnSpc>
              <a:spcBef>
                <a:spcPts val="130"/>
              </a:spcBef>
            </a:pPr>
            <a:r>
              <a:rPr lang="ru-RU" sz="2000" b="1" spc="-11">
                <a:solidFill>
                  <a:srgbClr val="3465A4"/>
                </a:solidFill>
                <a:latin typeface="Montserrat"/>
              </a:rPr>
              <a:t>ПЕРЕОБУЧЕНИЕ</a:t>
            </a:r>
          </a:p>
        </p:txBody>
      </p:sp>
      <p:sp>
        <p:nvSpPr>
          <p:cNvPr id="24" name="Полилиния: фигура 551">
            <a:extLst>
              <a:ext uri="{FF2B5EF4-FFF2-40B4-BE49-F238E27FC236}">
                <a16:creationId xmlns="" xmlns:a16="http://schemas.microsoft.com/office/drawing/2014/main" id="{93389BBD-9C11-47B2-AAB8-2F82A6FF7FF1}"/>
              </a:ext>
            </a:extLst>
          </p:cNvPr>
          <p:cNvSpPr/>
          <p:nvPr/>
        </p:nvSpPr>
        <p:spPr>
          <a:xfrm>
            <a:off x="8305673" y="5026664"/>
            <a:ext cx="428074" cy="429931"/>
          </a:xfrm>
          <a:custGeom>
            <a:gdLst>
              <a:gd name="connsiteX0" fmla="*/ 282945 w 324040"/>
              <a:gd name="connsiteY0" fmla="*/ 89514 h 325446"/>
              <a:gd name="connsiteX1" fmla="*/ 282945 w 324040"/>
              <a:gd name="connsiteY1" fmla="*/ 325447 h 325446"/>
              <a:gd name="connsiteX2" fmla="*/ 41078 w 324040"/>
              <a:gd name="connsiteY2" fmla="*/ 325447 h 325446"/>
              <a:gd name="connsiteX3" fmla="*/ 41078 w 324040"/>
              <a:gd name="connsiteY3" fmla="*/ 290578 h 325446"/>
              <a:gd name="connsiteX4" fmla="*/ 41078 w 324040"/>
              <a:gd name="connsiteY4" fmla="*/ 243010 h 325446"/>
              <a:gd name="connsiteX5" fmla="*/ 41078 w 324040"/>
              <a:gd name="connsiteY5" fmla="*/ 0 h 325446"/>
              <a:gd name="connsiteX6" fmla="*/ 282945 w 324040"/>
              <a:gd name="connsiteY6" fmla="*/ 0 h 325446"/>
              <a:gd name="connsiteX7" fmla="*/ 282945 w 324040"/>
              <a:gd name="connsiteY7" fmla="*/ 34919 h 325446"/>
              <a:gd name="connsiteX8" fmla="*/ 67321 w 324040"/>
              <a:gd name="connsiteY8" fmla="*/ 150044 h 325446"/>
              <a:gd name="connsiteX9" fmla="*/ 135226 w 324040"/>
              <a:gd name="connsiteY9" fmla="*/ 150044 h 325446"/>
              <a:gd name="connsiteX10" fmla="*/ 222728 w 324040"/>
              <a:gd name="connsiteY10" fmla="*/ 150044 h 325446"/>
              <a:gd name="connsiteX11" fmla="*/ 256698 w 324040"/>
              <a:gd name="connsiteY11" fmla="*/ 150044 h 325446"/>
              <a:gd name="connsiteX12" fmla="*/ 67321 w 324040"/>
              <a:gd name="connsiteY12" fmla="*/ 62487 h 325446"/>
              <a:gd name="connsiteX13" fmla="*/ 183051 w 324040"/>
              <a:gd name="connsiteY13" fmla="*/ 62487 h 325446"/>
              <a:gd name="connsiteX14" fmla="*/ 67321 w 324040"/>
              <a:gd name="connsiteY14" fmla="*/ 179230 h 325446"/>
              <a:gd name="connsiteX15" fmla="*/ 100046 w 324040"/>
              <a:gd name="connsiteY15" fmla="*/ 179230 h 325446"/>
              <a:gd name="connsiteX16" fmla="*/ 189351 w 324040"/>
              <a:gd name="connsiteY16" fmla="*/ 179230 h 325446"/>
              <a:gd name="connsiteX17" fmla="*/ 256698 w 324040"/>
              <a:gd name="connsiteY17" fmla="*/ 179230 h 325446"/>
              <a:gd name="connsiteX18" fmla="*/ 67321 w 324040"/>
              <a:gd name="connsiteY18" fmla="*/ 91673 h 325446"/>
              <a:gd name="connsiteX19" fmla="*/ 208380 w 324040"/>
              <a:gd name="connsiteY19" fmla="*/ 91673 h 325446"/>
              <a:gd name="connsiteX20" fmla="*/ 67321 w 324040"/>
              <a:gd name="connsiteY20" fmla="*/ 208412 h 325446"/>
              <a:gd name="connsiteX21" fmla="*/ 73312 w 324040"/>
              <a:gd name="connsiteY21" fmla="*/ 208412 h 325446"/>
              <a:gd name="connsiteX22" fmla="*/ 152249 w 324040"/>
              <a:gd name="connsiteY22" fmla="*/ 208412 h 325446"/>
              <a:gd name="connsiteX23" fmla="*/ 256698 w 324040"/>
              <a:gd name="connsiteY23" fmla="*/ 208412 h 325446"/>
              <a:gd name="connsiteX24" fmla="*/ 67321 w 324040"/>
              <a:gd name="connsiteY24" fmla="*/ 120855 h 325446"/>
              <a:gd name="connsiteX25" fmla="*/ 172663 w 324040"/>
              <a:gd name="connsiteY25" fmla="*/ 120855 h 325446"/>
              <a:gd name="connsiteX26" fmla="*/ 248654 w 324040"/>
              <a:gd name="connsiteY26" fmla="*/ 120855 h 325446"/>
              <a:gd name="connsiteX27" fmla="*/ 256701 w 324040"/>
              <a:gd name="connsiteY27" fmla="*/ 120855 h 325446"/>
              <a:gd name="connsiteX28" fmla="*/ 120799 w 324040"/>
              <a:gd name="connsiteY28" fmla="*/ 237598 h 325446"/>
              <a:gd name="connsiteX29" fmla="*/ 256705 w 324040"/>
              <a:gd name="connsiteY29" fmla="*/ 237598 h 325446"/>
              <a:gd name="connsiteX30" fmla="*/ 82915 w 324040"/>
              <a:gd name="connsiteY30" fmla="*/ 266784 h 325446"/>
              <a:gd name="connsiteX31" fmla="*/ 256709 w 324040"/>
              <a:gd name="connsiteY31" fmla="*/ 266784 h 325446"/>
              <a:gd name="connsiteX32" fmla="*/ 67332 w 324040"/>
              <a:gd name="connsiteY32" fmla="*/ 295969 h 325446"/>
              <a:gd name="connsiteX33" fmla="*/ 256709 w 324040"/>
              <a:gd name="connsiteY33" fmla="*/ 295969 h 325446"/>
              <a:gd name="connsiteX34" fmla="*/ 0 w 324040"/>
              <a:gd name="connsiteY34" fmla="*/ 300020 h 325446"/>
              <a:gd name="connsiteX35" fmla="*/ 324041 w 324040"/>
              <a:gd name="connsiteY35" fmla="*/ 25424 h 32544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24040" h="325446">
                <a:moveTo>
                  <a:pt x="282945" y="89514"/>
                </a:moveTo>
                <a:lnTo>
                  <a:pt x="282945" y="325447"/>
                </a:lnTo>
                <a:lnTo>
                  <a:pt x="41078" y="325447"/>
                </a:lnTo>
                <a:lnTo>
                  <a:pt x="41078" y="290578"/>
                </a:lnTo>
                <a:moveTo>
                  <a:pt x="41078" y="243010"/>
                </a:moveTo>
                <a:lnTo>
                  <a:pt x="41078" y="0"/>
                </a:lnTo>
                <a:lnTo>
                  <a:pt x="282945" y="0"/>
                </a:lnTo>
                <a:lnTo>
                  <a:pt x="282945" y="34919"/>
                </a:lnTo>
                <a:moveTo>
                  <a:pt x="67321" y="150044"/>
                </a:moveTo>
                <a:lnTo>
                  <a:pt x="135226" y="150044"/>
                </a:lnTo>
                <a:moveTo>
                  <a:pt x="222728" y="150044"/>
                </a:moveTo>
                <a:lnTo>
                  <a:pt x="256698" y="150044"/>
                </a:lnTo>
                <a:moveTo>
                  <a:pt x="67321" y="62487"/>
                </a:moveTo>
                <a:lnTo>
                  <a:pt x="183051" y="62487"/>
                </a:lnTo>
                <a:moveTo>
                  <a:pt x="67321" y="179230"/>
                </a:moveTo>
                <a:lnTo>
                  <a:pt x="100046" y="179230"/>
                </a:lnTo>
                <a:moveTo>
                  <a:pt x="189351" y="179230"/>
                </a:moveTo>
                <a:lnTo>
                  <a:pt x="256698" y="179230"/>
                </a:lnTo>
                <a:moveTo>
                  <a:pt x="67321" y="91673"/>
                </a:moveTo>
                <a:lnTo>
                  <a:pt x="208380" y="91673"/>
                </a:lnTo>
                <a:moveTo>
                  <a:pt x="67321" y="208412"/>
                </a:moveTo>
                <a:lnTo>
                  <a:pt x="73312" y="208412"/>
                </a:lnTo>
                <a:moveTo>
                  <a:pt x="152249" y="208412"/>
                </a:moveTo>
                <a:lnTo>
                  <a:pt x="256698" y="208412"/>
                </a:lnTo>
                <a:moveTo>
                  <a:pt x="67321" y="120855"/>
                </a:moveTo>
                <a:lnTo>
                  <a:pt x="172663" y="120855"/>
                </a:lnTo>
                <a:moveTo>
                  <a:pt x="248654" y="120855"/>
                </a:moveTo>
                <a:lnTo>
                  <a:pt x="256701" y="120855"/>
                </a:lnTo>
                <a:moveTo>
                  <a:pt x="120799" y="237598"/>
                </a:moveTo>
                <a:lnTo>
                  <a:pt x="256705" y="237598"/>
                </a:lnTo>
                <a:moveTo>
                  <a:pt x="82915" y="266784"/>
                </a:moveTo>
                <a:lnTo>
                  <a:pt x="256709" y="266784"/>
                </a:lnTo>
                <a:moveTo>
                  <a:pt x="67332" y="295969"/>
                </a:moveTo>
                <a:lnTo>
                  <a:pt x="256709" y="295969"/>
                </a:lnTo>
                <a:moveTo>
                  <a:pt x="0" y="300020"/>
                </a:moveTo>
                <a:lnTo>
                  <a:pt x="324041" y="25424"/>
                </a:lnTo>
              </a:path>
            </a:pathLst>
          </a:custGeom>
          <a:noFill/>
          <a:ln w="12700" cap="rnd">
            <a:solidFill>
              <a:srgbClr val="3465A4"/>
            </a:solidFill>
            <a:prstDash val="solid"/>
            <a:round/>
          </a:ln>
        </p:spPr>
        <p:txBody>
          <a:bodyPr rtlCol="0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013777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2" name="Google Shape;274;p41">
            <a:extLst>
              <a:ext uri="{FF2B5EF4-FFF2-40B4-BE49-F238E27FC236}">
                <a16:creationId xmlns:a16="http://schemas.microsoft.com/office/drawing/2014/main" xmlns="" id="{5FC24984-E178-4387-9B9F-C4DD0BC3C8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140" y="785674"/>
            <a:ext cx="11582398" cy="1079806"/>
          </a:xfrm>
          <a:prstGeom prst="roundRect">
            <a:avLst>
              <a:gd name="adj" fmla="val 5260"/>
            </a:avLst>
          </a:prstGeom>
          <a:solidFill>
            <a:schemeClr val="accent1">
              <a:lumMod val="20000"/>
              <a:lumOff val="80000"/>
              <a:alpha val="24000"/>
            </a:schemeClr>
          </a:solidFill>
          <a:ln w="9525">
            <a:solidFill>
              <a:srgbClr val="3465A4"/>
            </a:solidFill>
            <a:miter lim="800000"/>
            <a:headEnd type="none" w="sm" len="sm"/>
            <a:tailEnd type="none" w="sm" len="sm"/>
          </a:ln>
        </p:spPr>
        <p:txBody>
          <a:bodyPr lIns="79800" tIns="39900" rIns="79800" bIns="39900" anchor="ctr"/>
          <a:lstStyle>
            <a:lvl1pPr marL="12573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/>
            <a:endParaRPr lang="ru-RU" altLang="ru-RU" sz="1200" b="1">
              <a:solidFill>
                <a:srgbClr val="22272F"/>
              </a:solidFill>
              <a:latin typeface="Montserrat" pitchFamily="2" charset="77"/>
            </a:endParaRPr>
          </a:p>
          <a:p>
            <a:pPr algn="ctr"/>
            <a:br>
              <a:rPr lang="ru-RU" altLang="ru-RU" sz="1200" b="1">
                <a:solidFill>
                  <a:srgbClr val="22272F"/>
                </a:solidFill>
                <a:latin typeface="Montserrat" panose="00000500000000000000" pitchFamily="2" charset="-52"/>
              </a:rPr>
            </a:br>
            <a:r>
              <a:rPr lang="ru-RU" altLang="ru-RU" sz="1200" b="1">
                <a:solidFill>
                  <a:srgbClr val="22272F"/>
                </a:solidFill>
                <a:latin typeface="Montserrat" panose="00000500000000000000" pitchFamily="2" charset="-52"/>
              </a:rPr>
              <a:t> </a:t>
            </a:r>
          </a:p>
        </p:txBody>
      </p:sp>
      <p:sp>
        <p:nvSpPr>
          <p:cNvPr id="36" name="object 1">
            <a:extLst>
              <a:ext uri="{FF2B5EF4-FFF2-40B4-BE49-F238E27FC236}">
                <a16:creationId xmlns:a16="http://schemas.microsoft.com/office/drawing/2014/main" xmlns="" id="{E630A21B-7815-4319-93F9-BE6871C18F43}"/>
              </a:ext>
            </a:extLst>
          </p:cNvPr>
          <p:cNvSpPr/>
          <p:nvPr/>
        </p:nvSpPr>
        <p:spPr>
          <a:xfrm>
            <a:off x="732239" y="262080"/>
            <a:ext cx="11303421" cy="32449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6560" rIns="0" bIns="0" anchor="t">
            <a:spAutoFit/>
          </a:bodyPr>
          <a:lstStyle/>
          <a:p>
            <a:pPr marL="12600" defTabSz="457200">
              <a:lnSpc>
                <a:spcPct val="100000"/>
              </a:lnSpc>
              <a:spcBef>
                <a:spcPts val="130"/>
              </a:spcBef>
            </a:pPr>
            <a:r>
              <a:rPr lang="ru-RU" sz="2000" b="1" spc="-11">
                <a:solidFill>
                  <a:srgbClr val="3465A4"/>
                </a:solidFill>
                <a:latin typeface="Montserrat"/>
              </a:rPr>
              <a:t>ПЕРЕОБУЧЕНИЕ</a:t>
            </a:r>
          </a:p>
        </p:txBody>
      </p:sp>
      <p:sp>
        <p:nvSpPr>
          <p:cNvPr id="34" name="Номер слайда 8">
            <a:extLst>
              <a:ext uri="{FF2B5EF4-FFF2-40B4-BE49-F238E27FC236}">
                <a16:creationId xmlns:a16="http://schemas.microsoft.com/office/drawing/2014/main" xmlns="" id="{09E3ED3B-924B-40EE-8587-66A92904064D}"/>
              </a:ext>
            </a:extLst>
          </p:cNvPr>
          <p:cNvSpPr txBox="1"/>
          <p:nvPr/>
        </p:nvSpPr>
        <p:spPr>
          <a:xfrm>
            <a:off x="9292461" y="840479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2</a:t>
            </a:r>
            <a:endParaRPr lang="ru-RU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09EA3E1F-8CB4-4E93-A333-1EB55472D7E6}"/>
              </a:ext>
            </a:extLst>
          </p:cNvPr>
          <p:cNvSpPr txBox="1"/>
          <p:nvPr/>
        </p:nvSpPr>
        <p:spPr>
          <a:xfrm>
            <a:off x="1430934" y="1295781"/>
            <a:ext cx="10761066" cy="215444"/>
          </a:xfrm>
          <a:prstGeom prst="rect">
            <a:avLst/>
          </a:prstGeom>
          <a:noFill/>
        </p:spPr>
        <p:txBody>
          <a:bodyPr wrap="square" lIns="72000" tIns="0" rIns="72000" bIns="0" rtlCol="0">
            <a:spAutoFit/>
          </a:bodyPr>
          <a:lstStyle/>
          <a:p>
            <a:r>
              <a:rPr lang="ru-RU" sz="1400">
                <a:latin typeface="Montserrat" panose="00000500000000000000" pitchFamily="2" charset="-52"/>
                <a:cs typeface="Arial" panose="020b0604020202020204" pitchFamily="34" charset="0"/>
              </a:rPr>
              <a:t>Сегодня уже доступна подготовка по 360 наиболее востребованным на рынке труда </a:t>
            </a:r>
            <a:r>
              <a:rPr lang="ru-RU" sz="1400" smtClean="0">
                <a:latin typeface="Montserrat" panose="00000500000000000000" pitchFamily="2" charset="-52"/>
                <a:cs typeface="Arial" panose="020b0604020202020204" pitchFamily="34" charset="0"/>
              </a:rPr>
              <a:t>профессиям.</a:t>
            </a:r>
            <a:endParaRPr lang="ru-RU" sz="1400" spc="-15">
              <a:latin typeface="Montserrat" pitchFamily="2" charset="77"/>
              <a:cs typeface="Microsoft Sans Serif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115C9995-BCB2-4298-8F0A-725CC268717E}"/>
              </a:ext>
            </a:extLst>
          </p:cNvPr>
          <p:cNvSpPr/>
          <p:nvPr/>
        </p:nvSpPr>
        <p:spPr>
          <a:xfrm>
            <a:off x="379139" y="3412273"/>
            <a:ext cx="7828179" cy="2944077"/>
          </a:xfrm>
          <a:prstGeom prst="rect">
            <a:avLst/>
          </a:prstGeom>
          <a:effectLst>
            <a:glow rad="177800">
              <a:schemeClr val="accent3">
                <a:satMod val="175000"/>
                <a:alpha val="21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rIns="36000" rtlCol="0" anchor="t"/>
          <a:lstStyle/>
          <a:p>
            <a:pPr algn="ctr" fontAlgn="ctr"/>
            <a:endParaRPr lang="ru-RU" sz="1050" b="1" i="1">
              <a:solidFill>
                <a:schemeClr val="accent1">
                  <a:lumMod val="50000"/>
                </a:schemeClr>
              </a:solidFill>
              <a:latin typeface="Montserrat" panose="00000500000000000000" pitchFamily="2" charset="-52"/>
            </a:endParaRPr>
          </a:p>
        </p:txBody>
      </p:sp>
      <p:sp>
        <p:nvSpPr>
          <p:cNvPr id="38" name="object 176">
            <a:extLst>
              <a:ext uri="{FF2B5EF4-FFF2-40B4-BE49-F238E27FC236}">
                <a16:creationId xmlns:a16="http://schemas.microsoft.com/office/drawing/2014/main" xmlns="" id="{5611008D-BE5D-4FED-824F-C9E69B66E2EC}"/>
              </a:ext>
            </a:extLst>
          </p:cNvPr>
          <p:cNvSpPr txBox="1"/>
          <p:nvPr/>
        </p:nvSpPr>
        <p:spPr>
          <a:xfrm>
            <a:off x="702944" y="3744834"/>
            <a:ext cx="7504374" cy="279564"/>
          </a:xfrm>
          <a:prstGeom prst="rect">
            <a:avLst/>
          </a:prstGeom>
        </p:spPr>
        <p:txBody>
          <a:bodyPr vert="horz" wrap="square" lIns="72000" tIns="63500" rIns="72000" bIns="0" rtlCol="0">
            <a:spAutoFit/>
          </a:bodyPr>
          <a:lstStyle/>
          <a:p>
            <a:pPr marR="5080">
              <a:spcBef>
                <a:spcPts val="500"/>
              </a:spcBef>
              <a:buClr>
                <a:srgbClr val="3465A4"/>
              </a:buClr>
              <a:tabLst>
                <a:tab pos="6347460"/>
              </a:tabLst>
            </a:pPr>
            <a:r>
              <a:rPr lang="ru-RU" sz="1400" spc="-15" smtClean="0">
                <a:latin typeface="Montserrat" panose="00000500000000000000" pitchFamily="2" charset="-52"/>
                <a:cs typeface="Microsoft Sans Serif"/>
              </a:rPr>
              <a:t>1. Работник (или соискатель) должен подать </a:t>
            </a:r>
            <a:r>
              <a:rPr lang="ru-RU" sz="1400" spc="-15">
                <a:latin typeface="Montserrat" panose="00000500000000000000" pitchFamily="2" charset="-52"/>
                <a:cs typeface="Microsoft Sans Serif"/>
              </a:rPr>
              <a:t>заявку на портале «Работа России»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F44C0066-979F-4DAA-AB80-C11E6B374D27}"/>
              </a:ext>
            </a:extLst>
          </p:cNvPr>
          <p:cNvSpPr txBox="1"/>
          <p:nvPr/>
        </p:nvSpPr>
        <p:spPr>
          <a:xfrm>
            <a:off x="623888" y="3409114"/>
            <a:ext cx="2947286" cy="307777"/>
          </a:xfrm>
          <a:prstGeom prst="rect">
            <a:avLst/>
          </a:prstGeom>
          <a:solidFill>
            <a:srgbClr val="3465A4"/>
          </a:solidFill>
        </p:spPr>
        <p:txBody>
          <a:bodyPr wrap="square">
            <a:spAutoFit/>
          </a:bodyPr>
          <a:lstStyle/>
          <a:p>
            <a:pPr lvl="0" algn="ctr">
              <a:spcAft>
                <a:spcPct val="0"/>
              </a:spcAft>
            </a:pPr>
            <a:r>
              <a:rPr lang="ru-RU" sz="1400" b="1">
                <a:solidFill>
                  <a:schemeClr val="bg1"/>
                </a:solidFill>
                <a:latin typeface="Montserrat" panose="00000500000000000000" pitchFamily="2" charset="-52"/>
                <a:ea typeface="Times New Roman"/>
                <a:cs typeface="Arial" panose="020b0604020202020204" pitchFamily="34" charset="0"/>
              </a:rPr>
              <a:t>Как получить:</a:t>
            </a:r>
          </a:p>
        </p:txBody>
      </p:sp>
      <p:sp>
        <p:nvSpPr>
          <p:cNvPr id="43" name="Полилиния: фигура 295">
            <a:extLst>
              <a:ext uri="{FF2B5EF4-FFF2-40B4-BE49-F238E27FC236}">
                <a16:creationId xmlns:a16="http://schemas.microsoft.com/office/drawing/2014/main" xmlns="" id="{EEFC84C8-2047-4B8C-94CC-F1574B1FE57D}"/>
              </a:ext>
            </a:extLst>
          </p:cNvPr>
          <p:cNvSpPr/>
          <p:nvPr/>
        </p:nvSpPr>
        <p:spPr>
          <a:xfrm>
            <a:off x="781980" y="1008413"/>
            <a:ext cx="569919" cy="476987"/>
          </a:xfrm>
          <a:custGeom>
            <a:gdLst>
              <a:gd name="connsiteX0" fmla="*/ 204696 w 324044"/>
              <a:gd name="connsiteY0" fmla="*/ 123096 h 271205"/>
              <a:gd name="connsiteX1" fmla="*/ 204696 w 324044"/>
              <a:gd name="connsiteY1" fmla="*/ 206599 h 271205"/>
              <a:gd name="connsiteX2" fmla="*/ 121267 w 324044"/>
              <a:gd name="connsiteY2" fmla="*/ 206599 h 271205"/>
              <a:gd name="connsiteX3" fmla="*/ 121267 w 324044"/>
              <a:gd name="connsiteY3" fmla="*/ 123096 h 271205"/>
              <a:gd name="connsiteX4" fmla="*/ 204696 w 324044"/>
              <a:gd name="connsiteY4" fmla="*/ 123096 h 271205"/>
              <a:gd name="connsiteX5" fmla="*/ 117533 w 324044"/>
              <a:gd name="connsiteY5" fmla="*/ 164296 h 271205"/>
              <a:gd name="connsiteX6" fmla="*/ 125569 w 324044"/>
              <a:gd name="connsiteY6" fmla="*/ 139013 h 271205"/>
              <a:gd name="connsiteX7" fmla="*/ 269299 w 324044"/>
              <a:gd name="connsiteY7" fmla="*/ 253385 h 271205"/>
              <a:gd name="connsiteX8" fmla="*/ 212700 w 324044"/>
              <a:gd name="connsiteY8" fmla="*/ 196736 h 271205"/>
              <a:gd name="connsiteX9" fmla="*/ 204750 w 324044"/>
              <a:gd name="connsiteY9" fmla="*/ 206599 h 271205"/>
              <a:gd name="connsiteX10" fmla="*/ 194896 w 324044"/>
              <a:gd name="connsiteY10" fmla="*/ 214556 h 271205"/>
              <a:gd name="connsiteX11" fmla="*/ 251495 w 324044"/>
              <a:gd name="connsiteY11" fmla="*/ 271205 h 271205"/>
              <a:gd name="connsiteX12" fmla="*/ 269299 w 324044"/>
              <a:gd name="connsiteY12" fmla="*/ 253385 h 271205"/>
              <a:gd name="connsiteX13" fmla="*/ 162982 w 324044"/>
              <a:gd name="connsiteY13" fmla="*/ 25867 h 271205"/>
              <a:gd name="connsiteX14" fmla="*/ 186471 w 324044"/>
              <a:gd name="connsiteY14" fmla="*/ 55074 h 271205"/>
              <a:gd name="connsiteX15" fmla="*/ 162982 w 324044"/>
              <a:gd name="connsiteY15" fmla="*/ 84282 h 271205"/>
              <a:gd name="connsiteX16" fmla="*/ 139489 w 324044"/>
              <a:gd name="connsiteY16" fmla="*/ 55074 h 271205"/>
              <a:gd name="connsiteX17" fmla="*/ 162982 w 324044"/>
              <a:gd name="connsiteY17" fmla="*/ 25867 h 271205"/>
              <a:gd name="connsiteX18" fmla="*/ 162982 w 324044"/>
              <a:gd name="connsiteY18" fmla="*/ 84282 h 271205"/>
              <a:gd name="connsiteX19" fmla="*/ 173628 w 324044"/>
              <a:gd name="connsiteY19" fmla="*/ 84282 h 271205"/>
              <a:gd name="connsiteX20" fmla="*/ 198979 w 324044"/>
              <a:gd name="connsiteY20" fmla="*/ 91082 h 271205"/>
              <a:gd name="connsiteX21" fmla="*/ 162982 w 324044"/>
              <a:gd name="connsiteY21" fmla="*/ 84282 h 271205"/>
              <a:gd name="connsiteX22" fmla="*/ 152331 w 324044"/>
              <a:gd name="connsiteY22" fmla="*/ 84282 h 271205"/>
              <a:gd name="connsiteX23" fmla="*/ 126981 w 324044"/>
              <a:gd name="connsiteY23" fmla="*/ 91082 h 271205"/>
              <a:gd name="connsiteX24" fmla="*/ 162978 w 324044"/>
              <a:gd name="connsiteY24" fmla="*/ 121381 h 271205"/>
              <a:gd name="connsiteX25" fmla="*/ 186467 w 324044"/>
              <a:gd name="connsiteY25" fmla="*/ 150588 h 271205"/>
              <a:gd name="connsiteX26" fmla="*/ 162978 w 324044"/>
              <a:gd name="connsiteY26" fmla="*/ 179796 h 271205"/>
              <a:gd name="connsiteX27" fmla="*/ 139485 w 324044"/>
              <a:gd name="connsiteY27" fmla="*/ 150588 h 271205"/>
              <a:gd name="connsiteX28" fmla="*/ 162978 w 324044"/>
              <a:gd name="connsiteY28" fmla="*/ 121381 h 271205"/>
              <a:gd name="connsiteX29" fmla="*/ 162978 w 324044"/>
              <a:gd name="connsiteY29" fmla="*/ 179796 h 271205"/>
              <a:gd name="connsiteX30" fmla="*/ 173625 w 324044"/>
              <a:gd name="connsiteY30" fmla="*/ 179796 h 271205"/>
              <a:gd name="connsiteX31" fmla="*/ 198975 w 324044"/>
              <a:gd name="connsiteY31" fmla="*/ 186596 h 271205"/>
              <a:gd name="connsiteX32" fmla="*/ 162978 w 324044"/>
              <a:gd name="connsiteY32" fmla="*/ 179796 h 271205"/>
              <a:gd name="connsiteX33" fmla="*/ 152328 w 324044"/>
              <a:gd name="connsiteY33" fmla="*/ 179796 h 271205"/>
              <a:gd name="connsiteX34" fmla="*/ 126977 w 324044"/>
              <a:gd name="connsiteY34" fmla="*/ 186596 h 271205"/>
              <a:gd name="connsiteX35" fmla="*/ 106562 w 324044"/>
              <a:gd name="connsiteY35" fmla="*/ 0 h 271205"/>
              <a:gd name="connsiteX36" fmla="*/ 130055 w 324044"/>
              <a:gd name="connsiteY36" fmla="*/ 29207 h 271205"/>
              <a:gd name="connsiteX37" fmla="*/ 106562 w 324044"/>
              <a:gd name="connsiteY37" fmla="*/ 58415 h 271205"/>
              <a:gd name="connsiteX38" fmla="*/ 83073 w 324044"/>
              <a:gd name="connsiteY38" fmla="*/ 29207 h 271205"/>
              <a:gd name="connsiteX39" fmla="*/ 106562 w 324044"/>
              <a:gd name="connsiteY39" fmla="*/ 0 h 271205"/>
              <a:gd name="connsiteX40" fmla="*/ 106562 w 324044"/>
              <a:gd name="connsiteY40" fmla="*/ 58415 h 271205"/>
              <a:gd name="connsiteX41" fmla="*/ 117213 w 324044"/>
              <a:gd name="connsiteY41" fmla="*/ 58415 h 271205"/>
              <a:gd name="connsiteX42" fmla="*/ 127758 w 324044"/>
              <a:gd name="connsiteY42" fmla="*/ 61244 h 271205"/>
              <a:gd name="connsiteX43" fmla="*/ 106566 w 324044"/>
              <a:gd name="connsiteY43" fmla="*/ 58415 h 271205"/>
              <a:gd name="connsiteX44" fmla="*/ 95920 w 324044"/>
              <a:gd name="connsiteY44" fmla="*/ 58415 h 271205"/>
              <a:gd name="connsiteX45" fmla="*/ 70569 w 324044"/>
              <a:gd name="connsiteY45" fmla="*/ 65215 h 271205"/>
              <a:gd name="connsiteX46" fmla="*/ 47231 w 324044"/>
              <a:gd name="connsiteY46" fmla="*/ 68505 h 271205"/>
              <a:gd name="connsiteX47" fmla="*/ 70724 w 324044"/>
              <a:gd name="connsiteY47" fmla="*/ 97712 h 271205"/>
              <a:gd name="connsiteX48" fmla="*/ 47231 w 324044"/>
              <a:gd name="connsiteY48" fmla="*/ 126920 h 271205"/>
              <a:gd name="connsiteX49" fmla="*/ 23738 w 324044"/>
              <a:gd name="connsiteY49" fmla="*/ 97712 h 271205"/>
              <a:gd name="connsiteX50" fmla="*/ 47231 w 324044"/>
              <a:gd name="connsiteY50" fmla="*/ 68505 h 271205"/>
              <a:gd name="connsiteX51" fmla="*/ 47231 w 324044"/>
              <a:gd name="connsiteY51" fmla="*/ 126920 h 271205"/>
              <a:gd name="connsiteX52" fmla="*/ 36581 w 324044"/>
              <a:gd name="connsiteY52" fmla="*/ 126920 h 271205"/>
              <a:gd name="connsiteX53" fmla="*/ 11230 w 324044"/>
              <a:gd name="connsiteY53" fmla="*/ 133720 h 271205"/>
              <a:gd name="connsiteX54" fmla="*/ 0 w 324044"/>
              <a:gd name="connsiteY54" fmla="*/ 157770 h 271205"/>
              <a:gd name="connsiteX55" fmla="*/ 4763 w 324044"/>
              <a:gd name="connsiteY55" fmla="*/ 139258 h 271205"/>
              <a:gd name="connsiteX56" fmla="*/ 11233 w 324044"/>
              <a:gd name="connsiteY56" fmla="*/ 133720 h 271205"/>
              <a:gd name="connsiteX57" fmla="*/ 92974 w 324044"/>
              <a:gd name="connsiteY57" fmla="*/ 147496 h 271205"/>
              <a:gd name="connsiteX58" fmla="*/ 82746 w 324044"/>
              <a:gd name="connsiteY58" fmla="*/ 123388 h 271205"/>
              <a:gd name="connsiteX59" fmla="*/ 106238 w 324044"/>
              <a:gd name="connsiteY59" fmla="*/ 94181 h 271205"/>
              <a:gd name="connsiteX60" fmla="*/ 123413 w 324044"/>
              <a:gd name="connsiteY60" fmla="*/ 103464 h 271205"/>
              <a:gd name="connsiteX61" fmla="*/ 90728 w 324044"/>
              <a:gd name="connsiteY61" fmla="*/ 153900 h 271205"/>
              <a:gd name="connsiteX62" fmla="*/ 70241 w 324044"/>
              <a:gd name="connsiteY62" fmla="*/ 159396 h 271205"/>
              <a:gd name="connsiteX63" fmla="*/ 59011 w 324044"/>
              <a:gd name="connsiteY63" fmla="*/ 183446 h 271205"/>
              <a:gd name="connsiteX64" fmla="*/ 63775 w 324044"/>
              <a:gd name="connsiteY64" fmla="*/ 164934 h 271205"/>
              <a:gd name="connsiteX65" fmla="*/ 70245 w 324044"/>
              <a:gd name="connsiteY65" fmla="*/ 159396 h 271205"/>
              <a:gd name="connsiteX66" fmla="*/ 217482 w 324044"/>
              <a:gd name="connsiteY66" fmla="*/ 4 h 271205"/>
              <a:gd name="connsiteX67" fmla="*/ 193989 w 324044"/>
              <a:gd name="connsiteY67" fmla="*/ 29211 h 271205"/>
              <a:gd name="connsiteX68" fmla="*/ 217482 w 324044"/>
              <a:gd name="connsiteY68" fmla="*/ 58418 h 271205"/>
              <a:gd name="connsiteX69" fmla="*/ 240971 w 324044"/>
              <a:gd name="connsiteY69" fmla="*/ 29211 h 271205"/>
              <a:gd name="connsiteX70" fmla="*/ 217482 w 324044"/>
              <a:gd name="connsiteY70" fmla="*/ 4 h 271205"/>
              <a:gd name="connsiteX71" fmla="*/ 217482 w 324044"/>
              <a:gd name="connsiteY71" fmla="*/ 58418 h 271205"/>
              <a:gd name="connsiteX72" fmla="*/ 206832 w 324044"/>
              <a:gd name="connsiteY72" fmla="*/ 58418 h 271205"/>
              <a:gd name="connsiteX73" fmla="*/ 196286 w 324044"/>
              <a:gd name="connsiteY73" fmla="*/ 61247 h 271205"/>
              <a:gd name="connsiteX74" fmla="*/ 217478 w 324044"/>
              <a:gd name="connsiteY74" fmla="*/ 58418 h 271205"/>
              <a:gd name="connsiteX75" fmla="*/ 228125 w 324044"/>
              <a:gd name="connsiteY75" fmla="*/ 58418 h 271205"/>
              <a:gd name="connsiteX76" fmla="*/ 253475 w 324044"/>
              <a:gd name="connsiteY76" fmla="*/ 65218 h 271205"/>
              <a:gd name="connsiteX77" fmla="*/ 276813 w 324044"/>
              <a:gd name="connsiteY77" fmla="*/ 68509 h 271205"/>
              <a:gd name="connsiteX78" fmla="*/ 253320 w 324044"/>
              <a:gd name="connsiteY78" fmla="*/ 97716 h 271205"/>
              <a:gd name="connsiteX79" fmla="*/ 276813 w 324044"/>
              <a:gd name="connsiteY79" fmla="*/ 126923 h 271205"/>
              <a:gd name="connsiteX80" fmla="*/ 300306 w 324044"/>
              <a:gd name="connsiteY80" fmla="*/ 97716 h 271205"/>
              <a:gd name="connsiteX81" fmla="*/ 276813 w 324044"/>
              <a:gd name="connsiteY81" fmla="*/ 68509 h 271205"/>
              <a:gd name="connsiteX82" fmla="*/ 276813 w 324044"/>
              <a:gd name="connsiteY82" fmla="*/ 126923 h 271205"/>
              <a:gd name="connsiteX83" fmla="*/ 287464 w 324044"/>
              <a:gd name="connsiteY83" fmla="*/ 126923 h 271205"/>
              <a:gd name="connsiteX84" fmla="*/ 312814 w 324044"/>
              <a:gd name="connsiteY84" fmla="*/ 133723 h 271205"/>
              <a:gd name="connsiteX85" fmla="*/ 324044 w 324044"/>
              <a:gd name="connsiteY85" fmla="*/ 157774 h 271205"/>
              <a:gd name="connsiteX86" fmla="*/ 319281 w 324044"/>
              <a:gd name="connsiteY86" fmla="*/ 139262 h 271205"/>
              <a:gd name="connsiteX87" fmla="*/ 312811 w 324044"/>
              <a:gd name="connsiteY87" fmla="*/ 133723 h 271205"/>
              <a:gd name="connsiteX88" fmla="*/ 231070 w 324044"/>
              <a:gd name="connsiteY88" fmla="*/ 147500 h 271205"/>
              <a:gd name="connsiteX89" fmla="*/ 241299 w 324044"/>
              <a:gd name="connsiteY89" fmla="*/ 123392 h 271205"/>
              <a:gd name="connsiteX90" fmla="*/ 217806 w 324044"/>
              <a:gd name="connsiteY90" fmla="*/ 94184 h 271205"/>
              <a:gd name="connsiteX91" fmla="*/ 200631 w 324044"/>
              <a:gd name="connsiteY91" fmla="*/ 103467 h 271205"/>
              <a:gd name="connsiteX92" fmla="*/ 233316 w 324044"/>
              <a:gd name="connsiteY92" fmla="*/ 153904 h 271205"/>
              <a:gd name="connsiteX93" fmla="*/ 253803 w 324044"/>
              <a:gd name="connsiteY93" fmla="*/ 159399 h 271205"/>
              <a:gd name="connsiteX94" fmla="*/ 265033 w 324044"/>
              <a:gd name="connsiteY94" fmla="*/ 183450 h 271205"/>
              <a:gd name="connsiteX95" fmla="*/ 260269 w 324044"/>
              <a:gd name="connsiteY95" fmla="*/ 164938 h 271205"/>
              <a:gd name="connsiteX96" fmla="*/ 253799 w 324044"/>
              <a:gd name="connsiteY96" fmla="*/ 159399 h 27120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324044" h="271205">
                <a:moveTo>
                  <a:pt x="204696" y="123096"/>
                </a:moveTo>
                <a:cubicBezTo>
                  <a:pt x="227736" y="146156"/>
                  <a:pt x="227736" y="183540"/>
                  <a:pt x="204696" y="206599"/>
                </a:cubicBezTo>
                <a:cubicBezTo>
                  <a:pt x="181657" y="229659"/>
                  <a:pt x="144306" y="229659"/>
                  <a:pt x="121267" y="206599"/>
                </a:cubicBezTo>
                <a:cubicBezTo>
                  <a:pt x="98227" y="183540"/>
                  <a:pt x="98227" y="146156"/>
                  <a:pt x="121267" y="123096"/>
                </a:cubicBezTo>
                <a:cubicBezTo>
                  <a:pt x="144306" y="100037"/>
                  <a:pt x="181657" y="100037"/>
                  <a:pt x="204696" y="123096"/>
                </a:cubicBezTo>
                <a:close/>
                <a:moveTo>
                  <a:pt x="117533" y="164296"/>
                </a:moveTo>
                <a:cubicBezTo>
                  <a:pt x="117641" y="155259"/>
                  <a:pt x="120439" y="146455"/>
                  <a:pt x="125569" y="139013"/>
                </a:cubicBezTo>
                <a:moveTo>
                  <a:pt x="269299" y="253385"/>
                </a:moveTo>
                <a:lnTo>
                  <a:pt x="212700" y="196736"/>
                </a:lnTo>
                <a:cubicBezTo>
                  <a:pt x="210457" y="200232"/>
                  <a:pt x="207807" y="203540"/>
                  <a:pt x="204750" y="206599"/>
                </a:cubicBezTo>
                <a:cubicBezTo>
                  <a:pt x="201694" y="209659"/>
                  <a:pt x="198388" y="212308"/>
                  <a:pt x="194896" y="214556"/>
                </a:cubicBezTo>
                <a:lnTo>
                  <a:pt x="251495" y="271205"/>
                </a:lnTo>
                <a:lnTo>
                  <a:pt x="269299" y="253385"/>
                </a:lnTo>
                <a:close/>
                <a:moveTo>
                  <a:pt x="162982" y="25867"/>
                </a:moveTo>
                <a:cubicBezTo>
                  <a:pt x="175954" y="25867"/>
                  <a:pt x="186471" y="38944"/>
                  <a:pt x="186471" y="55074"/>
                </a:cubicBezTo>
                <a:cubicBezTo>
                  <a:pt x="186471" y="71204"/>
                  <a:pt x="175954" y="84282"/>
                  <a:pt x="162982" y="84282"/>
                </a:cubicBezTo>
                <a:cubicBezTo>
                  <a:pt x="150009" y="84282"/>
                  <a:pt x="139489" y="71204"/>
                  <a:pt x="139489" y="55074"/>
                </a:cubicBezTo>
                <a:cubicBezTo>
                  <a:pt x="139489" y="38944"/>
                  <a:pt x="150006" y="25867"/>
                  <a:pt x="162982" y="25867"/>
                </a:cubicBezTo>
                <a:close/>
                <a:moveTo>
                  <a:pt x="162982" y="84282"/>
                </a:moveTo>
                <a:lnTo>
                  <a:pt x="173628" y="84282"/>
                </a:lnTo>
                <a:lnTo>
                  <a:pt x="198979" y="91082"/>
                </a:lnTo>
                <a:moveTo>
                  <a:pt x="162982" y="84282"/>
                </a:moveTo>
                <a:lnTo>
                  <a:pt x="152331" y="84282"/>
                </a:lnTo>
                <a:lnTo>
                  <a:pt x="126981" y="91082"/>
                </a:lnTo>
                <a:moveTo>
                  <a:pt x="162978" y="121381"/>
                </a:moveTo>
                <a:cubicBezTo>
                  <a:pt x="175950" y="121381"/>
                  <a:pt x="186467" y="134458"/>
                  <a:pt x="186467" y="150588"/>
                </a:cubicBezTo>
                <a:cubicBezTo>
                  <a:pt x="186467" y="166718"/>
                  <a:pt x="175950" y="179796"/>
                  <a:pt x="162978" y="179796"/>
                </a:cubicBezTo>
                <a:cubicBezTo>
                  <a:pt x="150006" y="179796"/>
                  <a:pt x="139485" y="166718"/>
                  <a:pt x="139485" y="150588"/>
                </a:cubicBezTo>
                <a:cubicBezTo>
                  <a:pt x="139485" y="134458"/>
                  <a:pt x="150002" y="121381"/>
                  <a:pt x="162978" y="121381"/>
                </a:cubicBezTo>
                <a:close/>
                <a:moveTo>
                  <a:pt x="162978" y="179796"/>
                </a:moveTo>
                <a:lnTo>
                  <a:pt x="173625" y="179796"/>
                </a:lnTo>
                <a:lnTo>
                  <a:pt x="198975" y="186596"/>
                </a:lnTo>
                <a:moveTo>
                  <a:pt x="162978" y="179796"/>
                </a:moveTo>
                <a:lnTo>
                  <a:pt x="152328" y="179796"/>
                </a:lnTo>
                <a:lnTo>
                  <a:pt x="126977" y="186596"/>
                </a:lnTo>
                <a:moveTo>
                  <a:pt x="106562" y="0"/>
                </a:moveTo>
                <a:cubicBezTo>
                  <a:pt x="119535" y="0"/>
                  <a:pt x="130055" y="13077"/>
                  <a:pt x="130055" y="29207"/>
                </a:cubicBezTo>
                <a:cubicBezTo>
                  <a:pt x="130055" y="45337"/>
                  <a:pt x="119539" y="58415"/>
                  <a:pt x="106562" y="58415"/>
                </a:cubicBezTo>
                <a:cubicBezTo>
                  <a:pt x="93590" y="58415"/>
                  <a:pt x="83073" y="45337"/>
                  <a:pt x="83073" y="29207"/>
                </a:cubicBezTo>
                <a:cubicBezTo>
                  <a:pt x="83073" y="13077"/>
                  <a:pt x="93590" y="0"/>
                  <a:pt x="106562" y="0"/>
                </a:cubicBezTo>
                <a:close/>
                <a:moveTo>
                  <a:pt x="106562" y="58415"/>
                </a:moveTo>
                <a:lnTo>
                  <a:pt x="117213" y="58415"/>
                </a:lnTo>
                <a:lnTo>
                  <a:pt x="127758" y="61244"/>
                </a:lnTo>
                <a:moveTo>
                  <a:pt x="106566" y="58415"/>
                </a:moveTo>
                <a:lnTo>
                  <a:pt x="95920" y="58415"/>
                </a:lnTo>
                <a:lnTo>
                  <a:pt x="70569" y="65215"/>
                </a:lnTo>
                <a:moveTo>
                  <a:pt x="47231" y="68505"/>
                </a:moveTo>
                <a:cubicBezTo>
                  <a:pt x="60203" y="68505"/>
                  <a:pt x="70724" y="81582"/>
                  <a:pt x="70724" y="97712"/>
                </a:cubicBezTo>
                <a:cubicBezTo>
                  <a:pt x="70724" y="113842"/>
                  <a:pt x="60207" y="126920"/>
                  <a:pt x="47231" y="126920"/>
                </a:cubicBezTo>
                <a:cubicBezTo>
                  <a:pt x="34258" y="126920"/>
                  <a:pt x="23738" y="113842"/>
                  <a:pt x="23738" y="97712"/>
                </a:cubicBezTo>
                <a:cubicBezTo>
                  <a:pt x="23738" y="81582"/>
                  <a:pt x="34255" y="68505"/>
                  <a:pt x="47231" y="68505"/>
                </a:cubicBezTo>
                <a:close/>
                <a:moveTo>
                  <a:pt x="47231" y="126920"/>
                </a:moveTo>
                <a:lnTo>
                  <a:pt x="36581" y="126920"/>
                </a:lnTo>
                <a:lnTo>
                  <a:pt x="11230" y="133720"/>
                </a:lnTo>
                <a:moveTo>
                  <a:pt x="0" y="157770"/>
                </a:moveTo>
                <a:cubicBezTo>
                  <a:pt x="1444" y="150520"/>
                  <a:pt x="2891" y="143269"/>
                  <a:pt x="4763" y="139258"/>
                </a:cubicBezTo>
                <a:cubicBezTo>
                  <a:pt x="6636" y="135251"/>
                  <a:pt x="8933" y="134484"/>
                  <a:pt x="11233" y="133720"/>
                </a:cubicBezTo>
                <a:moveTo>
                  <a:pt x="92974" y="147496"/>
                </a:moveTo>
                <a:cubicBezTo>
                  <a:pt x="86573" y="142051"/>
                  <a:pt x="82746" y="133031"/>
                  <a:pt x="82746" y="123388"/>
                </a:cubicBezTo>
                <a:cubicBezTo>
                  <a:pt x="82746" y="107258"/>
                  <a:pt x="93262" y="94181"/>
                  <a:pt x="106238" y="94181"/>
                </a:cubicBezTo>
                <a:cubicBezTo>
                  <a:pt x="112752" y="94181"/>
                  <a:pt x="118970" y="97543"/>
                  <a:pt x="123413" y="103464"/>
                </a:cubicBezTo>
                <a:moveTo>
                  <a:pt x="90728" y="153900"/>
                </a:moveTo>
                <a:lnTo>
                  <a:pt x="70241" y="159396"/>
                </a:lnTo>
                <a:moveTo>
                  <a:pt x="59011" y="183446"/>
                </a:moveTo>
                <a:cubicBezTo>
                  <a:pt x="60455" y="176196"/>
                  <a:pt x="61903" y="168945"/>
                  <a:pt x="63775" y="164934"/>
                </a:cubicBezTo>
                <a:cubicBezTo>
                  <a:pt x="65647" y="160927"/>
                  <a:pt x="67944" y="160159"/>
                  <a:pt x="70245" y="159396"/>
                </a:cubicBezTo>
                <a:moveTo>
                  <a:pt x="217482" y="4"/>
                </a:moveTo>
                <a:cubicBezTo>
                  <a:pt x="204509" y="4"/>
                  <a:pt x="193989" y="13081"/>
                  <a:pt x="193989" y="29211"/>
                </a:cubicBezTo>
                <a:cubicBezTo>
                  <a:pt x="193989" y="45341"/>
                  <a:pt x="204506" y="58418"/>
                  <a:pt x="217482" y="58418"/>
                </a:cubicBezTo>
                <a:cubicBezTo>
                  <a:pt x="230454" y="58418"/>
                  <a:pt x="240971" y="45341"/>
                  <a:pt x="240971" y="29211"/>
                </a:cubicBezTo>
                <a:cubicBezTo>
                  <a:pt x="240971" y="13081"/>
                  <a:pt x="230454" y="4"/>
                  <a:pt x="217482" y="4"/>
                </a:cubicBezTo>
                <a:close/>
                <a:moveTo>
                  <a:pt x="217482" y="58418"/>
                </a:moveTo>
                <a:lnTo>
                  <a:pt x="206832" y="58418"/>
                </a:lnTo>
                <a:lnTo>
                  <a:pt x="196286" y="61247"/>
                </a:lnTo>
                <a:moveTo>
                  <a:pt x="217478" y="58418"/>
                </a:moveTo>
                <a:lnTo>
                  <a:pt x="228125" y="58418"/>
                </a:lnTo>
                <a:lnTo>
                  <a:pt x="253475" y="65218"/>
                </a:lnTo>
                <a:moveTo>
                  <a:pt x="276813" y="68509"/>
                </a:moveTo>
                <a:cubicBezTo>
                  <a:pt x="263841" y="68509"/>
                  <a:pt x="253320" y="81586"/>
                  <a:pt x="253320" y="97716"/>
                </a:cubicBezTo>
                <a:cubicBezTo>
                  <a:pt x="253320" y="113846"/>
                  <a:pt x="263837" y="126923"/>
                  <a:pt x="276813" y="126923"/>
                </a:cubicBezTo>
                <a:cubicBezTo>
                  <a:pt x="289786" y="126923"/>
                  <a:pt x="300306" y="113846"/>
                  <a:pt x="300306" y="97716"/>
                </a:cubicBezTo>
                <a:cubicBezTo>
                  <a:pt x="300306" y="81586"/>
                  <a:pt x="289789" y="68509"/>
                  <a:pt x="276813" y="68509"/>
                </a:cubicBezTo>
                <a:close/>
                <a:moveTo>
                  <a:pt x="276813" y="126923"/>
                </a:moveTo>
                <a:lnTo>
                  <a:pt x="287464" y="126923"/>
                </a:lnTo>
                <a:lnTo>
                  <a:pt x="312814" y="133723"/>
                </a:lnTo>
                <a:moveTo>
                  <a:pt x="324044" y="157774"/>
                </a:moveTo>
                <a:cubicBezTo>
                  <a:pt x="322600" y="150523"/>
                  <a:pt x="321153" y="143273"/>
                  <a:pt x="319281" y="139262"/>
                </a:cubicBezTo>
                <a:cubicBezTo>
                  <a:pt x="317409" y="135255"/>
                  <a:pt x="315111" y="134487"/>
                  <a:pt x="312811" y="133723"/>
                </a:cubicBezTo>
                <a:moveTo>
                  <a:pt x="231070" y="147500"/>
                </a:moveTo>
                <a:cubicBezTo>
                  <a:pt x="237471" y="142055"/>
                  <a:pt x="241299" y="133035"/>
                  <a:pt x="241299" y="123392"/>
                </a:cubicBezTo>
                <a:cubicBezTo>
                  <a:pt x="241299" y="107262"/>
                  <a:pt x="230782" y="94184"/>
                  <a:pt x="217806" y="94184"/>
                </a:cubicBezTo>
                <a:cubicBezTo>
                  <a:pt x="211292" y="94184"/>
                  <a:pt x="205074" y="97546"/>
                  <a:pt x="200631" y="103467"/>
                </a:cubicBezTo>
                <a:moveTo>
                  <a:pt x="233316" y="153904"/>
                </a:moveTo>
                <a:lnTo>
                  <a:pt x="253803" y="159399"/>
                </a:lnTo>
                <a:moveTo>
                  <a:pt x="265033" y="183450"/>
                </a:moveTo>
                <a:cubicBezTo>
                  <a:pt x="263589" y="176199"/>
                  <a:pt x="262142" y="168949"/>
                  <a:pt x="260269" y="164938"/>
                </a:cubicBezTo>
                <a:cubicBezTo>
                  <a:pt x="258397" y="160931"/>
                  <a:pt x="256100" y="160163"/>
                  <a:pt x="253799" y="159399"/>
                </a:cubicBezTo>
              </a:path>
            </a:pathLst>
          </a:custGeom>
          <a:noFill/>
          <a:ln w="9145" cap="rnd">
            <a:solidFill>
              <a:srgbClr val="3465A4"/>
            </a:solidFill>
            <a:prstDash val="solid"/>
            <a:round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xmlns="" id="{350083EB-1B64-4955-8BCB-F9C78D187A0E}"/>
              </a:ext>
            </a:extLst>
          </p:cNvPr>
          <p:cNvSpPr/>
          <p:nvPr/>
        </p:nvSpPr>
        <p:spPr>
          <a:xfrm>
            <a:off x="379139" y="2034445"/>
            <a:ext cx="7828179" cy="1126228"/>
          </a:xfrm>
          <a:prstGeom prst="rect">
            <a:avLst/>
          </a:prstGeom>
          <a:effectLst>
            <a:glow rad="177800">
              <a:schemeClr val="accent3">
                <a:satMod val="175000"/>
                <a:alpha val="21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rIns="36000" rtlCol="0" anchor="t"/>
          <a:lstStyle/>
          <a:p>
            <a:pPr algn="ctr" fontAlgn="ctr"/>
            <a:endParaRPr lang="ru-RU" sz="1050" b="1" i="1">
              <a:solidFill>
                <a:schemeClr val="accent1">
                  <a:lumMod val="50000"/>
                </a:schemeClr>
              </a:solidFill>
              <a:latin typeface="Montserrat" panose="00000500000000000000" pitchFamily="2" charset="-52"/>
            </a:endParaRPr>
          </a:p>
        </p:txBody>
      </p:sp>
      <p:sp>
        <p:nvSpPr>
          <p:cNvPr id="45" name="object 176">
            <a:extLst>
              <a:ext uri="{FF2B5EF4-FFF2-40B4-BE49-F238E27FC236}">
                <a16:creationId xmlns:a16="http://schemas.microsoft.com/office/drawing/2014/main" xmlns="" id="{88709527-9F49-4645-B452-D595454603F7}"/>
              </a:ext>
            </a:extLst>
          </p:cNvPr>
          <p:cNvSpPr txBox="1"/>
          <p:nvPr/>
        </p:nvSpPr>
        <p:spPr>
          <a:xfrm>
            <a:off x="639144" y="2382929"/>
            <a:ext cx="7133764" cy="495007"/>
          </a:xfrm>
          <a:prstGeom prst="rect">
            <a:avLst/>
          </a:prstGeom>
        </p:spPr>
        <p:txBody>
          <a:bodyPr vert="horz" wrap="square" lIns="72000" tIns="63500" rIns="72000" bIns="0" rtlCol="0">
            <a:spAutoFit/>
          </a:bodyPr>
          <a:lstStyle/>
          <a:p>
            <a:pPr marL="342900" marR="5080" indent="-342900">
              <a:spcBef>
                <a:spcPts val="500"/>
              </a:spcBef>
              <a:buClr>
                <a:srgbClr val="3465A4"/>
              </a:buClr>
              <a:buFont typeface="Arial" panose="020b0604020202020204" pitchFamily="34" charset="0"/>
              <a:buChar char="•"/>
              <a:tabLst>
                <a:tab pos="6347460"/>
              </a:tabLst>
            </a:pPr>
            <a:r>
              <a:rPr lang="ru-RU" sz="1400" spc="-15">
                <a:latin typeface="Montserrat" panose="00000500000000000000" pitchFamily="2" charset="-52"/>
                <a:cs typeface="Microsoft Sans Serif"/>
              </a:rPr>
              <a:t>Работники или соискатели, которые хотели бы получить более востребованную профессию или повысить имеющуюся квалификацию.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B689E703-CE28-48F0-B92A-2C4BC4E4B8D3}"/>
              </a:ext>
            </a:extLst>
          </p:cNvPr>
          <p:cNvSpPr txBox="1"/>
          <p:nvPr/>
        </p:nvSpPr>
        <p:spPr>
          <a:xfrm>
            <a:off x="661658" y="2034445"/>
            <a:ext cx="3759426" cy="307777"/>
          </a:xfrm>
          <a:prstGeom prst="rect">
            <a:avLst/>
          </a:prstGeom>
          <a:solidFill>
            <a:srgbClr val="3465A4"/>
          </a:solidFill>
        </p:spPr>
        <p:txBody>
          <a:bodyPr wrap="square">
            <a:spAutoFit/>
          </a:bodyPr>
          <a:lstStyle/>
          <a:p>
            <a:pPr lvl="0" algn="ctr">
              <a:spcAft>
                <a:spcPct val="0"/>
              </a:spcAft>
            </a:pPr>
            <a:r>
              <a:rPr lang="ru-RU" sz="1400" b="1">
                <a:solidFill>
                  <a:schemeClr val="bg1"/>
                </a:solidFill>
                <a:latin typeface="Montserrat" panose="00000500000000000000" pitchFamily="2" charset="-52"/>
                <a:ea typeface="Times New Roman"/>
                <a:cs typeface="Arial" panose="020b0604020202020204" pitchFamily="34" charset="0"/>
              </a:rPr>
              <a:t>Кто может воспользоваться: </a:t>
            </a:r>
          </a:p>
        </p:txBody>
      </p:sp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41EA521A-11D4-45CA-BCCD-7F2BFC3C63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630758" y="4530437"/>
            <a:ext cx="1056368" cy="1056368"/>
          </a:xfrm>
          <a:prstGeom prst="rect">
            <a:avLst/>
          </a:prstGeom>
        </p:spPr>
      </p:pic>
      <p:sp>
        <p:nvSpPr>
          <p:cNvPr id="51" name="object 176">
            <a:extLst>
              <a:ext uri="{FF2B5EF4-FFF2-40B4-BE49-F238E27FC236}">
                <a16:creationId xmlns:a16="http://schemas.microsoft.com/office/drawing/2014/main" xmlns="" id="{B2D2B490-6010-4DDD-9110-E710712C3633}"/>
              </a:ext>
            </a:extLst>
          </p:cNvPr>
          <p:cNvSpPr txBox="1"/>
          <p:nvPr/>
        </p:nvSpPr>
        <p:spPr>
          <a:xfrm>
            <a:off x="702944" y="4595674"/>
            <a:ext cx="5330107" cy="710451"/>
          </a:xfrm>
          <a:prstGeom prst="rect">
            <a:avLst/>
          </a:prstGeom>
          <a:noFill/>
        </p:spPr>
        <p:txBody>
          <a:bodyPr vert="horz" wrap="square" lIns="72000" tIns="63500" rIns="72000" bIns="0" rtlCol="0">
            <a:spAutoFit/>
          </a:bodyPr>
          <a:lstStyle/>
          <a:p>
            <a:pPr marR="5080">
              <a:spcBef>
                <a:spcPts val="500"/>
              </a:spcBef>
              <a:buClr>
                <a:srgbClr val="3465A4"/>
              </a:buClr>
              <a:tabLst>
                <a:tab pos="6347460"/>
              </a:tabLst>
            </a:pPr>
            <a:r>
              <a:rPr lang="ru-RU" sz="1400" smtClean="0">
                <a:latin typeface="Montserrat" panose="00000500000000000000" pitchFamily="2" charset="-52"/>
                <a:cs typeface="Arial" panose="020b0604020202020204" pitchFamily="34" charset="0"/>
              </a:rPr>
              <a:t>3. Заключить трехсторонний договор между  работодателем, </a:t>
            </a:r>
            <a:r>
              <a:rPr lang="ru-RU" sz="1400">
                <a:latin typeface="Montserrat" panose="00000500000000000000" pitchFamily="2" charset="-52"/>
                <a:cs typeface="Arial" panose="020b0604020202020204" pitchFamily="34" charset="0"/>
              </a:rPr>
              <a:t>обучающимся и образовательной организацией </a:t>
            </a:r>
            <a:r>
              <a:rPr lang="ru-RU" sz="1400" smtClean="0">
                <a:latin typeface="Montserrat" panose="00000500000000000000" pitchFamily="2" charset="-52"/>
                <a:cs typeface="Arial" panose="020b0604020202020204" pitchFamily="34" charset="0"/>
              </a:rPr>
              <a:t> </a:t>
            </a:r>
            <a:endParaRPr lang="ru-RU" sz="1400">
              <a:latin typeface="Montserrat" pitchFamily="2" charset="77"/>
              <a:cs typeface="Arial" panose="020b0604020202020204" pitchFamily="34" charset="0"/>
            </a:endParaRPr>
          </a:p>
        </p:txBody>
      </p:sp>
      <p:cxnSp>
        <p:nvCxnSpPr>
          <p:cNvPr id="52" name="Прямая со стрелкой 51">
            <a:extLst>
              <a:ext uri="{FF2B5EF4-FFF2-40B4-BE49-F238E27FC236}">
                <a16:creationId xmlns:a16="http://schemas.microsoft.com/office/drawing/2014/main" xmlns="" id="{9C8758D0-9E38-4461-9586-B20C12EA8D36}"/>
              </a:ext>
            </a:extLst>
          </p:cNvPr>
          <p:cNvCxnSpPr/>
          <p:nvPr/>
        </p:nvCxnSpPr>
        <p:spPr>
          <a:xfrm>
            <a:off x="5121729" y="4896077"/>
            <a:ext cx="1455964" cy="0"/>
          </a:xfrm>
          <a:prstGeom prst="straightConnector1">
            <a:avLst/>
          </a:prstGeom>
          <a:ln w="15875">
            <a:solidFill>
              <a:srgbClr val="3465A4"/>
            </a:solidFill>
            <a:headEnd type="none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Рисунок 53">
            <a:extLst>
              <a:ext uri="{FF2B5EF4-FFF2-40B4-BE49-F238E27FC236}">
                <a16:creationId xmlns:a16="http://schemas.microsoft.com/office/drawing/2014/main" xmlns="" id="{3855A417-76FD-4ABF-B84F-23E2AB8814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8" r="23586"/>
          <a:stretch>
            <a:fillRect/>
          </a:stretch>
        </p:blipFill>
        <p:spPr>
          <a:xfrm>
            <a:off x="8452067" y="2290870"/>
            <a:ext cx="3509471" cy="3737869"/>
          </a:xfrm>
          <a:prstGeom prst="roundRect">
            <a:avLst>
              <a:gd name="adj" fmla="val 2482"/>
            </a:avLst>
          </a:prstGeom>
        </p:spPr>
      </p:pic>
      <p:sp>
        <p:nvSpPr>
          <p:cNvPr id="55" name="Номер слайда 4">
            <a:extLst>
              <a:ext uri="{FF2B5EF4-FFF2-40B4-BE49-F238E27FC236}">
                <a16:creationId xmlns:a16="http://schemas.microsoft.com/office/drawing/2014/main" xmlns="" id="{9AE4FB0D-F1A9-4C78-85B6-44D0EE9B0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5682" y="6296307"/>
            <a:ext cx="2743200" cy="365125"/>
          </a:xfrm>
        </p:spPr>
        <p:txBody>
          <a:bodyPr/>
          <a:lstStyle/>
          <a:p>
            <a:fld id="{CFA6DCB4-33BD-46D5-9039-76CE8AA3D521}" type="slidenum">
              <a:rPr lang="ru-RU" smtClean="0">
                <a:latin typeface="Montserrat" panose="00000500000000000000" pitchFamily="2" charset="-52"/>
              </a:rPr>
              <a:t>3</a:t>
            </a:fld>
            <a:endParaRPr lang="ru-RU">
              <a:latin typeface="Montserrat" panose="00000500000000000000" pitchFamily="2" charset="-5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0E86ABD-B4EE-610E-B05D-7F4854592D5F}"/>
              </a:ext>
            </a:extLst>
          </p:cNvPr>
          <p:cNvSpPr txBox="1"/>
          <p:nvPr/>
        </p:nvSpPr>
        <p:spPr>
          <a:xfrm>
            <a:off x="1562990" y="891706"/>
            <a:ext cx="9818024" cy="383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600"/>
              </a:spcAft>
            </a:pPr>
            <a:r>
              <a:rPr lang="ru-RU" sz="1600" b="1" smtClean="0">
                <a:solidFill>
                  <a:srgbClr val="2678BA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Нужны квалифицированные работники? Мы обучим их для вас. </a:t>
            </a:r>
            <a:endParaRPr lang="ru-RU" sz="1600" b="1">
              <a:solidFill>
                <a:srgbClr val="2678BA"/>
              </a:solidFill>
              <a:latin typeface="Montserrat" pitchFamily="2" charset="77"/>
              <a:cs typeface="Arial" panose="020b0604020202020204" pitchFamily="34" charset="0"/>
            </a:endParaRPr>
          </a:p>
        </p:txBody>
      </p:sp>
      <p:sp>
        <p:nvSpPr>
          <p:cNvPr id="19" name="object 176">
            <a:extLst>
              <a:ext uri="{FF2B5EF4-FFF2-40B4-BE49-F238E27FC236}">
                <a16:creationId xmlns:a16="http://schemas.microsoft.com/office/drawing/2014/main" xmlns="" id="{B2D2B490-6010-4DDD-9110-E710712C3633}"/>
              </a:ext>
            </a:extLst>
          </p:cNvPr>
          <p:cNvSpPr txBox="1"/>
          <p:nvPr/>
        </p:nvSpPr>
        <p:spPr>
          <a:xfrm>
            <a:off x="702944" y="4079145"/>
            <a:ext cx="5589433" cy="495007"/>
          </a:xfrm>
          <a:prstGeom prst="rect">
            <a:avLst/>
          </a:prstGeom>
          <a:noFill/>
        </p:spPr>
        <p:txBody>
          <a:bodyPr vert="horz" wrap="square" lIns="72000" tIns="63500" rIns="72000" bIns="0" rtlCol="0">
            <a:spAutoFit/>
          </a:bodyPr>
          <a:lstStyle/>
          <a:p>
            <a:pPr marR="5080">
              <a:spcBef>
                <a:spcPts val="500"/>
              </a:spcBef>
              <a:buClr>
                <a:srgbClr val="3465A4"/>
              </a:buClr>
              <a:tabLst>
                <a:tab pos="6347460"/>
              </a:tabLst>
            </a:pPr>
            <a:r>
              <a:rPr lang="ru-RU" sz="1400" spc="-15" smtClean="0">
                <a:latin typeface="Montserrat" panose="00000500000000000000" pitchFamily="2" charset="-52"/>
                <a:cs typeface="Microsoft Sans Serif"/>
              </a:rPr>
              <a:t>2. Пройти профориентацию в службе занятости для согласования программы обучения</a:t>
            </a:r>
            <a:endParaRPr lang="ru-RU" sz="1400" spc="-15">
              <a:latin typeface="Montserrat" panose="00000500000000000000" pitchFamily="2" charset="-52"/>
              <a:cs typeface="Microsoft Sans Serif"/>
            </a:endParaRPr>
          </a:p>
        </p:txBody>
      </p:sp>
      <p:sp>
        <p:nvSpPr>
          <p:cNvPr id="20" name="object 176">
            <a:extLst>
              <a:ext uri="{FF2B5EF4-FFF2-40B4-BE49-F238E27FC236}">
                <a16:creationId xmlns:a16="http://schemas.microsoft.com/office/drawing/2014/main" xmlns="" id="{B2D2B490-6010-4DDD-9110-E710712C3633}"/>
              </a:ext>
            </a:extLst>
          </p:cNvPr>
          <p:cNvSpPr txBox="1"/>
          <p:nvPr/>
        </p:nvSpPr>
        <p:spPr>
          <a:xfrm>
            <a:off x="702943" y="5445831"/>
            <a:ext cx="5589433" cy="495007"/>
          </a:xfrm>
          <a:prstGeom prst="rect">
            <a:avLst/>
          </a:prstGeom>
          <a:noFill/>
        </p:spPr>
        <p:txBody>
          <a:bodyPr vert="horz" wrap="square" lIns="72000" tIns="63500" rIns="72000" bIns="0" rtlCol="0">
            <a:spAutoFit/>
          </a:bodyPr>
          <a:lstStyle/>
          <a:p>
            <a:pPr marR="5080">
              <a:spcBef>
                <a:spcPts val="500"/>
              </a:spcBef>
              <a:buClr>
                <a:srgbClr val="3465A4"/>
              </a:buClr>
              <a:tabLst>
                <a:tab pos="6347460"/>
              </a:tabLst>
            </a:pPr>
            <a:r>
              <a:rPr lang="ru-RU" sz="1400" spc="-15">
                <a:latin typeface="Montserrat" panose="00000500000000000000" pitchFamily="2" charset="-52"/>
                <a:cs typeface="Microsoft Sans Serif"/>
              </a:rPr>
              <a:t>4</a:t>
            </a:r>
            <a:r>
              <a:rPr lang="ru-RU" sz="1400" spc="-15" smtClean="0">
                <a:latin typeface="Montserrat" panose="00000500000000000000" pitchFamily="2" charset="-52"/>
                <a:cs typeface="Microsoft Sans Serif"/>
              </a:rPr>
              <a:t>. Подтвердить занятость работника после завершения обучения</a:t>
            </a:r>
            <a:endParaRPr lang="ru-RU" sz="1400" spc="-15">
              <a:latin typeface="Montserrat" panose="00000500000000000000" pitchFamily="2" charset="-52"/>
              <a:cs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1000735134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8" name="Google Shape;274;p41">
            <a:extLst>
              <a:ext uri="{FF2B5EF4-FFF2-40B4-BE49-F238E27FC236}">
                <a16:creationId xmlns="" xmlns:a16="http://schemas.microsoft.com/office/drawing/2014/main" id="{5FC24984-E178-4387-9B9F-C4DD0BC3C8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887" y="665900"/>
            <a:ext cx="10944225" cy="385472"/>
          </a:xfrm>
          <a:prstGeom prst="roundRect">
            <a:avLst>
              <a:gd name="adj" fmla="val 5260"/>
            </a:avLst>
          </a:prstGeom>
          <a:solidFill>
            <a:schemeClr val="accent1">
              <a:lumMod val="20000"/>
              <a:lumOff val="80000"/>
              <a:alpha val="24000"/>
            </a:schemeClr>
          </a:solidFill>
          <a:ln w="9525">
            <a:solidFill>
              <a:srgbClr val="3465A4"/>
            </a:solidFill>
            <a:miter lim="800000"/>
            <a:headEnd type="none" w="sm" len="sm"/>
            <a:tailEnd type="none" w="sm" len="sm"/>
          </a:ln>
        </p:spPr>
        <p:txBody>
          <a:bodyPr lIns="79800" tIns="39900" rIns="79800" bIns="39900" anchor="ctr"/>
          <a:lstStyle>
            <a:lvl1pPr marL="12573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/>
            <a:endParaRPr lang="ru-RU" altLang="ru-RU" sz="1200" b="1">
              <a:solidFill>
                <a:srgbClr val="22272F"/>
              </a:solidFill>
              <a:latin typeface="Montserrat" panose="00000500000000000000" pitchFamily="2" charset="-52"/>
            </a:endParaRPr>
          </a:p>
          <a:p>
            <a:pPr algn="ctr"/>
            <a:br>
              <a:rPr lang="ru-RU" altLang="ru-RU" sz="1200" b="1">
                <a:solidFill>
                  <a:srgbClr val="22272F"/>
                </a:solidFill>
                <a:latin typeface="Montserrat" panose="00000500000000000000" pitchFamily="2" charset="-52"/>
              </a:rPr>
            </a:br>
            <a:r>
              <a:rPr lang="ru-RU" altLang="ru-RU" sz="1200" b="1">
                <a:solidFill>
                  <a:srgbClr val="22272F"/>
                </a:solidFill>
                <a:latin typeface="Montserrat" panose="00000500000000000000" pitchFamily="2" charset="-52"/>
              </a:rPr>
              <a:t> </a:t>
            </a:r>
          </a:p>
        </p:txBody>
      </p:sp>
      <p:sp>
        <p:nvSpPr>
          <p:cNvPr id="27" name="Google Shape;274;p41">
            <a:extLst>
              <a:ext uri="{FF2B5EF4-FFF2-40B4-BE49-F238E27FC236}">
                <a16:creationId xmlns="" xmlns:a16="http://schemas.microsoft.com/office/drawing/2014/main" id="{BCD6525B-C421-4DB5-8783-DA986D56A8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5612" y="1200683"/>
            <a:ext cx="3492499" cy="1722998"/>
          </a:xfrm>
          <a:prstGeom prst="roundRect">
            <a:avLst>
              <a:gd name="adj" fmla="val 5260"/>
            </a:avLst>
          </a:prstGeom>
          <a:solidFill>
            <a:schemeClr val="accent1">
              <a:lumMod val="20000"/>
              <a:lumOff val="80000"/>
              <a:alpha val="24000"/>
            </a:schemeClr>
          </a:solidFill>
          <a:ln w="9525">
            <a:solidFill>
              <a:srgbClr val="3465A4"/>
            </a:solidFill>
            <a:miter lim="800000"/>
            <a:headEnd type="none" w="sm" len="sm"/>
            <a:tailEnd type="none" w="sm" len="sm"/>
          </a:ln>
        </p:spPr>
        <p:txBody>
          <a:bodyPr lIns="79800" tIns="39900" rIns="79800" bIns="39900" anchor="ctr"/>
          <a:lstStyle>
            <a:lvl1pPr marL="12573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/>
            <a:endParaRPr lang="ru-RU" altLang="ru-RU" sz="1200" b="1">
              <a:solidFill>
                <a:srgbClr val="22272F"/>
              </a:solidFill>
              <a:latin typeface="Montserrat" panose="00000500000000000000" pitchFamily="2" charset="-52"/>
            </a:endParaRPr>
          </a:p>
          <a:p>
            <a:pPr algn="ctr"/>
            <a:br>
              <a:rPr lang="ru-RU" altLang="ru-RU" sz="1200" b="1">
                <a:solidFill>
                  <a:srgbClr val="22272F"/>
                </a:solidFill>
                <a:latin typeface="Montserrat" panose="00000500000000000000" pitchFamily="2" charset="-52"/>
              </a:rPr>
            </a:br>
            <a:r>
              <a:rPr lang="ru-RU" altLang="ru-RU" sz="1200" b="1">
                <a:solidFill>
                  <a:srgbClr val="22272F"/>
                </a:solidFill>
                <a:latin typeface="Montserrat" panose="00000500000000000000" pitchFamily="2" charset="-52"/>
              </a:rPr>
              <a:t> </a:t>
            </a:r>
          </a:p>
        </p:txBody>
      </p:sp>
      <p:sp>
        <p:nvSpPr>
          <p:cNvPr id="36" name="object 1">
            <a:extLst>
              <a:ext uri="{FF2B5EF4-FFF2-40B4-BE49-F238E27FC236}">
                <a16:creationId xmlns="" xmlns:a16="http://schemas.microsoft.com/office/drawing/2014/main" id="{E630A21B-7815-4319-93F9-BE6871C18F43}"/>
              </a:ext>
            </a:extLst>
          </p:cNvPr>
          <p:cNvSpPr/>
          <p:nvPr/>
        </p:nvSpPr>
        <p:spPr>
          <a:xfrm>
            <a:off x="732239" y="262080"/>
            <a:ext cx="11303421" cy="32449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6560" rIns="0" bIns="0" anchor="t">
            <a:spAutoFit/>
          </a:bodyPr>
          <a:lstStyle/>
          <a:p>
            <a:pPr marL="12600" defTabSz="457200">
              <a:lnSpc>
                <a:spcPct val="100000"/>
              </a:lnSpc>
              <a:spcBef>
                <a:spcPts val="130"/>
              </a:spcBef>
            </a:pPr>
            <a:r>
              <a:rPr lang="ru-RU" sz="2000" b="1" spc="-11">
                <a:solidFill>
                  <a:srgbClr val="3465A4"/>
                </a:solidFill>
                <a:latin typeface="Montserrat"/>
              </a:rPr>
              <a:t>СУБСИДИИ ЗА ТРУДОУСТРОЙСТВО ОТДЕЛЬНЫХ КАТЕГОРИЙ ГРАЖДАН</a:t>
            </a:r>
          </a:p>
        </p:txBody>
      </p:sp>
      <p:sp>
        <p:nvSpPr>
          <p:cNvPr id="34" name="Номер слайда 8">
            <a:extLst>
              <a:ext uri="{FF2B5EF4-FFF2-40B4-BE49-F238E27FC236}">
                <a16:creationId xmlns="" xmlns:a16="http://schemas.microsoft.com/office/drawing/2014/main" id="{09E3ED3B-924B-40EE-8587-66A92904064D}"/>
              </a:ext>
            </a:extLst>
          </p:cNvPr>
          <p:cNvSpPr txBox="1"/>
          <p:nvPr/>
        </p:nvSpPr>
        <p:spPr>
          <a:xfrm>
            <a:off x="9292461" y="840479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2</a:t>
            </a:r>
            <a:endParaRPr lang="ru-RU"/>
          </a:p>
        </p:txBody>
      </p:sp>
      <p:sp>
        <p:nvSpPr>
          <p:cNvPr id="23" name="object 176"/>
          <p:cNvSpPr txBox="1"/>
          <p:nvPr/>
        </p:nvSpPr>
        <p:spPr>
          <a:xfrm>
            <a:off x="1007861" y="3146259"/>
            <a:ext cx="7221739" cy="1064394"/>
          </a:xfrm>
          <a:prstGeom prst="rect">
            <a:avLst/>
          </a:prstGeom>
        </p:spPr>
        <p:txBody>
          <a:bodyPr vert="horz" wrap="square" lIns="72000" tIns="63500" rIns="72000" bIns="0" rtlCol="0">
            <a:spAutoFit/>
          </a:bodyPr>
          <a:lstStyle/>
          <a:p>
            <a:pPr marR="5080">
              <a:spcBef>
                <a:spcPts val="500"/>
              </a:spcBef>
              <a:tabLst>
                <a:tab pos="6347460"/>
              </a:tabLst>
            </a:pPr>
            <a:r>
              <a:rPr lang="ru-RU" sz="1100" b="1" spc="-15">
                <a:solidFill>
                  <a:srgbClr val="3465A4"/>
                </a:solidFill>
                <a:latin typeface="Montserrat" panose="00000500000000000000" pitchFamily="2" charset="-52"/>
                <a:cs typeface="Microsoft Sans Serif"/>
              </a:rPr>
              <a:t>Условия:</a:t>
            </a:r>
          </a:p>
          <a:p>
            <a:pPr marL="285750" marR="5080" indent="-285750">
              <a:spcBef>
                <a:spcPts val="300"/>
              </a:spcBef>
              <a:buClr>
                <a:srgbClr val="3465A4"/>
              </a:buClr>
              <a:buFont typeface="Arial" panose="020b0604020202020204" pitchFamily="34" charset="0"/>
              <a:buChar char="•"/>
              <a:tabLst>
                <a:tab pos="6347460"/>
              </a:tabLst>
            </a:pPr>
            <a:r>
              <a:rPr lang="ru-RU" sz="1100" spc="-15">
                <a:latin typeface="Montserrat" panose="00000500000000000000" pitchFamily="2" charset="-52"/>
                <a:cs typeface="Microsoft Sans Serif"/>
              </a:rPr>
              <a:t>Заявка на портале «Работа России»</a:t>
            </a:r>
          </a:p>
          <a:p>
            <a:pPr marL="285750" marR="5080" indent="-285750">
              <a:spcBef>
                <a:spcPts val="300"/>
              </a:spcBef>
              <a:buClr>
                <a:srgbClr val="3465A4"/>
              </a:buClr>
              <a:buFont typeface="Arial" panose="020b0604020202020204" pitchFamily="34" charset="0"/>
              <a:buChar char="•"/>
              <a:tabLst>
                <a:tab pos="6347460"/>
              </a:tabLst>
            </a:pPr>
            <a:r>
              <a:rPr lang="ru-RU" sz="1100" spc="-15">
                <a:latin typeface="Montserrat" panose="00000500000000000000" pitchFamily="2" charset="-52"/>
                <a:cs typeface="Microsoft Sans Serif"/>
              </a:rPr>
              <a:t>Соискатель должен быть направлен центром занятости</a:t>
            </a:r>
          </a:p>
          <a:p>
            <a:pPr marL="285750" marR="5080" indent="-285750">
              <a:spcBef>
                <a:spcPts val="300"/>
              </a:spcBef>
              <a:buClr>
                <a:srgbClr val="3465A4"/>
              </a:buClr>
              <a:buFont typeface="Arial" panose="020b0604020202020204" pitchFamily="34" charset="0"/>
              <a:buChar char="•"/>
              <a:tabLst>
                <a:tab pos="6347460"/>
              </a:tabLst>
            </a:pPr>
            <a:r>
              <a:rPr lang="ru-RU" sz="1100" spc="-15">
                <a:latin typeface="Montserrat" panose="00000500000000000000" pitchFamily="2" charset="-52"/>
                <a:cs typeface="Microsoft Sans Serif"/>
              </a:rPr>
              <a:t>Оформление на неопределённый срок и на полный рабочий день</a:t>
            </a:r>
          </a:p>
          <a:p>
            <a:pPr marL="285750" marR="5080" indent="-285750">
              <a:spcBef>
                <a:spcPts val="300"/>
              </a:spcBef>
              <a:buClr>
                <a:srgbClr val="3465A4"/>
              </a:buClr>
              <a:buFont typeface="Arial" panose="020b0604020202020204" pitchFamily="34" charset="0"/>
              <a:buChar char="•"/>
              <a:tabLst>
                <a:tab pos="6347460"/>
              </a:tabLst>
            </a:pPr>
            <a:r>
              <a:rPr lang="ru-RU" sz="1100" spc="-15">
                <a:latin typeface="Montserrat" panose="00000500000000000000" pitchFamily="2" charset="-52"/>
                <a:cs typeface="Microsoft Sans Serif"/>
              </a:rPr>
              <a:t>Зарплата — не менее 2 МРОТ (от 44 880‬ ₽)</a:t>
            </a:r>
            <a:endParaRPr lang="ru-RU" sz="1100" b="1" spc="-15">
              <a:solidFill>
                <a:srgbClr val="3466A5"/>
              </a:solidFill>
              <a:latin typeface="Montserrat" pitchFamily="2" charset="77"/>
              <a:cs typeface="Microsoft Sans Serif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4C566DDB-B92F-41D7-8E01-C51A002530C2}"/>
              </a:ext>
            </a:extLst>
          </p:cNvPr>
          <p:cNvSpPr/>
          <p:nvPr/>
        </p:nvSpPr>
        <p:spPr>
          <a:xfrm>
            <a:off x="623888" y="4494530"/>
            <a:ext cx="7133764" cy="2103120"/>
          </a:xfrm>
          <a:prstGeom prst="rect">
            <a:avLst/>
          </a:prstGeom>
          <a:effectLst>
            <a:glow rad="177800">
              <a:schemeClr val="accent3">
                <a:satMod val="175000"/>
                <a:alpha val="21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rIns="36000" rtlCol="0" anchor="t"/>
          <a:lstStyle/>
          <a:p>
            <a:pPr algn="ctr" fontAlgn="ctr"/>
            <a:endParaRPr lang="ru-RU" sz="1050" b="1" i="1">
              <a:solidFill>
                <a:schemeClr val="accent1">
                  <a:lumMod val="50000"/>
                </a:schemeClr>
              </a:solidFill>
              <a:latin typeface="Montserrat" panose="00000500000000000000" pitchFamily="2" charset="-52"/>
            </a:endParaRPr>
          </a:p>
        </p:txBody>
      </p:sp>
      <p:sp>
        <p:nvSpPr>
          <p:cNvPr id="26" name="object 176"/>
          <p:cNvSpPr txBox="1"/>
          <p:nvPr/>
        </p:nvSpPr>
        <p:spPr>
          <a:xfrm>
            <a:off x="732239" y="4743561"/>
            <a:ext cx="6911573" cy="1749197"/>
          </a:xfrm>
          <a:prstGeom prst="rect">
            <a:avLst/>
          </a:prstGeom>
        </p:spPr>
        <p:txBody>
          <a:bodyPr vert="horz" wrap="square" lIns="72000" tIns="63500" rIns="72000" bIns="0" rtlCol="0">
            <a:spAutoFit/>
          </a:bodyPr>
          <a:lstStyle/>
          <a:p>
            <a:pPr marL="342900" indent="-342900">
              <a:spcBef>
                <a:spcPts val="600"/>
              </a:spcBef>
              <a:buClr>
                <a:srgbClr val="3465A4"/>
              </a:buClr>
              <a:buFont typeface="+mj-lt"/>
              <a:buAutoNum type="arabicPeriod"/>
            </a:pPr>
            <a:r>
              <a:rPr lang="ru-RU" sz="1200" b="1" spc="-15">
                <a:latin typeface="Montserrat" panose="00000500000000000000" pitchFamily="2" charset="-52"/>
                <a:cs typeface="Microsoft Sans Serif"/>
              </a:rPr>
              <a:t>Быстрая электронная регистрация</a:t>
            </a:r>
            <a:r>
              <a:rPr lang="ru-RU" sz="1200" spc="-15">
                <a:latin typeface="Montserrat" panose="00000500000000000000" pitchFamily="2" charset="-52"/>
                <a:cs typeface="Microsoft Sans Serif"/>
              </a:rPr>
              <a:t> – заявление подается через </a:t>
            </a:r>
            <a:br>
              <a:rPr lang="ru-RU" sz="1200" spc="-15">
                <a:latin typeface="Montserrat" panose="00000500000000000000" pitchFamily="2" charset="-52"/>
                <a:cs typeface="Microsoft Sans Serif"/>
              </a:rPr>
            </a:br>
            <a:r>
              <a:rPr lang="ru-RU" sz="1200" spc="-15">
                <a:latin typeface="Montserrat" panose="00000500000000000000" pitchFamily="2" charset="-52"/>
                <a:cs typeface="Microsoft Sans Serif"/>
              </a:rPr>
              <a:t>портал «Работа России», также нужно приложить список вакансий, </a:t>
            </a:r>
            <a:br>
              <a:rPr lang="ru-RU" sz="1200" spc="-15">
                <a:latin typeface="Montserrat" panose="00000500000000000000" pitchFamily="2" charset="-52"/>
                <a:cs typeface="Microsoft Sans Serif"/>
              </a:rPr>
            </a:br>
            <a:r>
              <a:rPr lang="ru-RU" sz="1200" spc="-15">
                <a:latin typeface="Montserrat" panose="00000500000000000000" pitchFamily="2" charset="-52"/>
                <a:cs typeface="Microsoft Sans Serif"/>
              </a:rPr>
              <a:t>на которые планируется нанять сотрудников.</a:t>
            </a:r>
          </a:p>
          <a:p>
            <a:pPr marL="342900" indent="-342900">
              <a:spcBef>
                <a:spcPts val="600"/>
              </a:spcBef>
              <a:buClr>
                <a:srgbClr val="3465A4"/>
              </a:buClr>
              <a:buFont typeface="+mj-lt"/>
              <a:buAutoNum type="arabicPeriod"/>
            </a:pPr>
            <a:r>
              <a:rPr lang="ru-RU" sz="1200" b="1" spc="-15">
                <a:latin typeface="Montserrat" panose="00000500000000000000" pitchFamily="2" charset="-52"/>
                <a:cs typeface="Microsoft Sans Serif"/>
              </a:rPr>
              <a:t>Все этапы сопровождает эксперт службы занятости</a:t>
            </a:r>
            <a:r>
              <a:rPr lang="ru-RU" sz="1200" spc="-15">
                <a:latin typeface="Montserrat" panose="00000500000000000000" pitchFamily="2" charset="-52"/>
                <a:cs typeface="Microsoft Sans Serif"/>
              </a:rPr>
              <a:t>, </a:t>
            </a:r>
            <a:br>
              <a:rPr lang="ru-RU" sz="1200" spc="-15">
                <a:latin typeface="Montserrat" panose="00000500000000000000" pitchFamily="2" charset="-52"/>
                <a:cs typeface="Microsoft Sans Serif"/>
              </a:rPr>
            </a:br>
            <a:r>
              <a:rPr lang="ru-RU" sz="1200" spc="-15">
                <a:latin typeface="Montserrat" panose="00000500000000000000" pitchFamily="2" charset="-52"/>
                <a:cs typeface="Microsoft Sans Serif"/>
              </a:rPr>
              <a:t>а уже работодателю направляют кандидатов для собеседования</a:t>
            </a:r>
          </a:p>
          <a:p>
            <a:pPr marL="342900" indent="-342900">
              <a:spcBef>
                <a:spcPts val="600"/>
              </a:spcBef>
              <a:buClr>
                <a:srgbClr val="3465A4"/>
              </a:buClr>
              <a:buFont typeface="+mj-lt"/>
              <a:buAutoNum type="arabicPeriod"/>
            </a:pPr>
            <a:r>
              <a:rPr lang="ru-RU" sz="1200" b="1" spc="-15">
                <a:latin typeface="Montserrat" panose="00000500000000000000" pitchFamily="2" charset="-52"/>
                <a:cs typeface="Microsoft Sans Serif"/>
              </a:rPr>
              <a:t>Подайте цифровую заявку на субсидию</a:t>
            </a:r>
            <a:r>
              <a:rPr lang="ru-RU" sz="1200" spc="-15">
                <a:latin typeface="Montserrat" panose="00000500000000000000" pitchFamily="2" charset="-52"/>
                <a:cs typeface="Microsoft Sans Serif"/>
              </a:rPr>
              <a:t> через систему «Соцстрах»</a:t>
            </a:r>
            <a:br>
              <a:rPr lang="ru-RU" sz="1200" spc="-15">
                <a:latin typeface="Montserrat" panose="00000500000000000000" pitchFamily="2" charset="-52"/>
                <a:cs typeface="Microsoft Sans Serif"/>
              </a:rPr>
            </a:br>
            <a:r>
              <a:rPr lang="ru-RU" sz="1050" i="1" u="sng" spc="-15">
                <a:latin typeface="Montserrat" panose="00000500000000000000" pitchFamily="2" charset="-52"/>
                <a:cs typeface="Microsoft Sans Serif"/>
              </a:rPr>
              <a:t>Сделать это нужно не раньше, чем через месяц после трудоустройства и до 15 декабря.</a:t>
            </a:r>
            <a:endParaRPr lang="ru-RU" sz="1050" b="1" i="1" u="sng" spc="-15">
              <a:latin typeface="Montserrat" pitchFamily="2" charset="77"/>
              <a:cs typeface="Microsoft Sans Serif"/>
            </a:endParaRPr>
          </a:p>
          <a:p>
            <a:pPr marL="342900" indent="-342900">
              <a:spcBef>
                <a:spcPts val="600"/>
              </a:spcBef>
              <a:buClr>
                <a:srgbClr val="3465A4"/>
              </a:buClr>
              <a:buFont typeface="+mj-lt"/>
              <a:buAutoNum type="arabicPeriod"/>
            </a:pPr>
            <a:r>
              <a:rPr lang="ru-RU" sz="1200" b="1" spc="-15">
                <a:latin typeface="Montserrat" panose="00000500000000000000" pitchFamily="2" charset="-52"/>
                <a:cs typeface="Microsoft Sans Serif"/>
              </a:rPr>
              <a:t>Выплата</a:t>
            </a:r>
            <a:r>
              <a:rPr lang="ru-RU" sz="1200" spc="-15">
                <a:latin typeface="Montserrat" panose="00000500000000000000" pitchFamily="2" charset="-52"/>
                <a:cs typeface="Microsoft Sans Serif"/>
              </a:rPr>
              <a:t> придет на счет работодателя </a:t>
            </a:r>
            <a:r>
              <a:rPr lang="ru-RU" sz="1200" b="1" spc="-15">
                <a:latin typeface="Montserrat" panose="00000500000000000000" pitchFamily="2" charset="-52"/>
                <a:cs typeface="Microsoft Sans Serif"/>
              </a:rPr>
              <a:t>в течение 13 дней</a:t>
            </a:r>
            <a:r>
              <a:rPr lang="ru-RU" sz="1200" spc="-15">
                <a:latin typeface="Montserrat" panose="00000500000000000000" pitchFamily="2" charset="-52"/>
                <a:cs typeface="Microsoft Sans Serif"/>
              </a:rPr>
              <a:t> 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0C5129F6-E400-9ED3-6E39-B5D599A015A0}"/>
              </a:ext>
            </a:extLst>
          </p:cNvPr>
          <p:cNvSpPr txBox="1"/>
          <p:nvPr/>
        </p:nvSpPr>
        <p:spPr>
          <a:xfrm>
            <a:off x="625928" y="4335168"/>
            <a:ext cx="4320540" cy="307777"/>
          </a:xfrm>
          <a:prstGeom prst="rect">
            <a:avLst/>
          </a:prstGeom>
          <a:solidFill>
            <a:srgbClr val="3465A4"/>
          </a:solidFill>
        </p:spPr>
        <p:txBody>
          <a:bodyPr wrap="square">
            <a:spAutoFit/>
          </a:bodyPr>
          <a:lstStyle/>
          <a:p>
            <a:pPr lvl="0" algn="ctr">
              <a:spcAft>
                <a:spcPct val="0"/>
              </a:spcAft>
            </a:pPr>
            <a:r>
              <a:rPr lang="ru-RU" sz="1400" b="1">
                <a:solidFill>
                  <a:schemeClr val="bg1"/>
                </a:solidFill>
                <a:latin typeface="Montserrat" panose="00000500000000000000" pitchFamily="2" charset="-52"/>
                <a:ea typeface="Times New Roman"/>
                <a:cs typeface="Arial" panose="020b0604020202020204" pitchFamily="34" charset="0"/>
              </a:rPr>
              <a:t>Получить субсидию просто и удобно: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073" y="4785298"/>
            <a:ext cx="1056368" cy="1056368"/>
          </a:xfrm>
          <a:prstGeom prst="rect">
            <a:avLst/>
          </a:prstGeom>
        </p:spPr>
      </p:pic>
      <p:sp>
        <p:nvSpPr>
          <p:cNvPr id="21" name="object 176"/>
          <p:cNvSpPr txBox="1"/>
          <p:nvPr/>
        </p:nvSpPr>
        <p:spPr>
          <a:xfrm>
            <a:off x="8229600" y="1251427"/>
            <a:ext cx="3338514" cy="1541448"/>
          </a:xfrm>
          <a:prstGeom prst="rect">
            <a:avLst/>
          </a:prstGeom>
        </p:spPr>
        <p:txBody>
          <a:bodyPr vert="horz" wrap="square" lIns="72000" tIns="63500" rIns="72000" bIns="0" rtlCol="0">
            <a:spAutoFit/>
          </a:bodyPr>
          <a:lstStyle/>
          <a:p>
            <a:pPr marR="5080">
              <a:spcBef>
                <a:spcPts val="500"/>
              </a:spcBef>
              <a:tabLst>
                <a:tab pos="6347460"/>
              </a:tabLst>
            </a:pPr>
            <a:r>
              <a:rPr lang="ru-RU" sz="1050" b="1" spc="-15">
                <a:solidFill>
                  <a:srgbClr val="3465A4"/>
                </a:solidFill>
                <a:latin typeface="Montserrat" panose="00000500000000000000" pitchFamily="2" charset="-52"/>
                <a:cs typeface="Microsoft Sans Serif"/>
              </a:rPr>
              <a:t>Размер субсидии:</a:t>
            </a:r>
          </a:p>
          <a:p>
            <a:pPr marL="285750" marR="5080" indent="-285750">
              <a:spcBef>
                <a:spcPts val="500"/>
              </a:spcBef>
              <a:buClr>
                <a:srgbClr val="3465A4"/>
              </a:buClr>
              <a:buFont typeface="Arial" panose="020b0604020202020204" pitchFamily="34" charset="0"/>
              <a:buChar char="•"/>
              <a:tabLst>
                <a:tab pos="6347460"/>
              </a:tabLst>
            </a:pPr>
            <a:r>
              <a:rPr lang="ru-RU" sz="1050" spc="-15">
                <a:latin typeface="Montserrat" panose="00000500000000000000" pitchFamily="2" charset="-52"/>
                <a:cs typeface="Microsoft Sans Serif"/>
              </a:rPr>
              <a:t>3 МРОТ </a:t>
            </a:r>
            <a:r>
              <a:rPr lang="ru-RU" sz="1050" spc="-15" smtClean="0">
                <a:latin typeface="Montserrat" panose="00000500000000000000" pitchFamily="2" charset="-52"/>
                <a:cs typeface="Microsoft Sans Serif"/>
              </a:rPr>
              <a:t>(~87 516‬</a:t>
            </a:r>
            <a:r>
              <a:rPr lang="en-US" sz="1050" spc="-15" smtClean="0">
                <a:latin typeface="Montserrat" panose="00000500000000000000" pitchFamily="2" charset="-52"/>
                <a:cs typeface="Microsoft Sans Serif"/>
              </a:rPr>
              <a:t> </a:t>
            </a:r>
            <a:r>
              <a:rPr lang="ru-RU" sz="1050" spc="-15">
                <a:latin typeface="Montserrat" panose="00000500000000000000" pitchFamily="2" charset="-52"/>
                <a:cs typeface="Microsoft Sans Serif"/>
              </a:rPr>
              <a:t>₽)</a:t>
            </a:r>
            <a:endParaRPr lang="en-US" sz="1050" spc="-15">
              <a:latin typeface="Montserrat" pitchFamily="2" charset="77"/>
              <a:cs typeface="Microsoft Sans Serif"/>
            </a:endParaRPr>
          </a:p>
          <a:p>
            <a:pPr marL="285750" marR="5080" indent="-285750">
              <a:spcBef>
                <a:spcPts val="500"/>
              </a:spcBef>
              <a:buClr>
                <a:srgbClr val="3465A4"/>
              </a:buClr>
              <a:buFont typeface="Arial" panose="020b0604020202020204" pitchFamily="34" charset="0"/>
              <a:buChar char="•"/>
              <a:tabLst>
                <a:tab pos="6347460"/>
              </a:tabLst>
            </a:pPr>
            <a:r>
              <a:rPr lang="ru-RU" sz="1050" spc="-15">
                <a:latin typeface="Montserrat" panose="00000500000000000000" pitchFamily="2" charset="-52"/>
                <a:cs typeface="Microsoft Sans Serif"/>
              </a:rPr>
              <a:t>6 МРОТ (~</a:t>
            </a:r>
            <a:r>
              <a:rPr lang="ru-RU" sz="1050" spc="-15" smtClean="0">
                <a:latin typeface="Montserrat" panose="00000500000000000000" pitchFamily="2" charset="-52"/>
                <a:cs typeface="Microsoft Sans Serif"/>
              </a:rPr>
              <a:t>175 032</a:t>
            </a:r>
            <a:r>
              <a:rPr lang="en-US" sz="1050" spc="-15" smtClean="0">
                <a:latin typeface="Montserrat" panose="00000500000000000000" pitchFamily="2" charset="-52"/>
                <a:cs typeface="Microsoft Sans Serif"/>
              </a:rPr>
              <a:t> </a:t>
            </a:r>
            <a:r>
              <a:rPr lang="ru-RU" sz="1050" spc="-15">
                <a:latin typeface="Montserrat" panose="00000500000000000000" pitchFamily="2" charset="-52"/>
                <a:cs typeface="Microsoft Sans Serif"/>
              </a:rPr>
              <a:t>₽) — если сотрудник </a:t>
            </a:r>
            <a:br>
              <a:rPr lang="en-US" sz="1050" spc="-15">
                <a:latin typeface="Montserrat" panose="00000500000000000000" pitchFamily="2" charset="-52"/>
                <a:cs typeface="Microsoft Sans Serif"/>
              </a:rPr>
            </a:br>
            <a:r>
              <a:rPr lang="ru-RU" sz="1050" spc="-15">
                <a:latin typeface="Montserrat" panose="00000500000000000000" pitchFamily="2" charset="-52"/>
                <a:cs typeface="Microsoft Sans Serif"/>
              </a:rPr>
              <a:t>и работодатель из числа инвалидов/организаций инвалидов</a:t>
            </a:r>
          </a:p>
          <a:p>
            <a:pPr marR="5080">
              <a:spcBef>
                <a:spcPts val="1200"/>
              </a:spcBef>
              <a:buClr>
                <a:srgbClr val="3465A4"/>
              </a:buClr>
              <a:tabLst>
                <a:tab pos="6347460"/>
              </a:tabLst>
            </a:pPr>
            <a:r>
              <a:rPr lang="ru-RU" sz="1050" b="1" spc="-15">
                <a:solidFill>
                  <a:srgbClr val="3466A5"/>
                </a:solidFill>
                <a:latin typeface="Montserrat" panose="00000500000000000000" pitchFamily="2" charset="-52"/>
                <a:cs typeface="Microsoft Sans Serif"/>
              </a:rPr>
              <a:t>Когда выплачивается:</a:t>
            </a:r>
            <a:endParaRPr lang="en-US" sz="1050" b="1" spc="-15">
              <a:solidFill>
                <a:srgbClr val="3466A5"/>
              </a:solidFill>
              <a:latin typeface="Montserrat" pitchFamily="2" charset="77"/>
              <a:cs typeface="Microsoft Sans Serif"/>
            </a:endParaRPr>
          </a:p>
          <a:p>
            <a:pPr marR="5080">
              <a:spcBef>
                <a:spcPts val="500"/>
              </a:spcBef>
              <a:buClr>
                <a:srgbClr val="3465A4"/>
              </a:buClr>
              <a:tabLst>
                <a:tab pos="6347460"/>
              </a:tabLst>
            </a:pPr>
            <a:r>
              <a:rPr lang="ru-RU" sz="1050" spc="-15">
                <a:latin typeface="Montserrat" panose="00000500000000000000" pitchFamily="2" charset="-52"/>
                <a:cs typeface="Microsoft Sans Serif"/>
              </a:rPr>
              <a:t>После 1-го, 3-го и 6-го месяца работы.</a:t>
            </a:r>
            <a:endParaRPr lang="ru-RU" sz="1050" b="1" spc="-15">
              <a:solidFill>
                <a:srgbClr val="3466A5"/>
              </a:solidFill>
              <a:latin typeface="Montserrat" pitchFamily="2" charset="77"/>
              <a:cs typeface="Microsoft Sans Serif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10" t="16767" r="14722" b="-16047"/>
          <a:stretch>
            <a:fillRect/>
          </a:stretch>
        </p:blipFill>
        <p:spPr>
          <a:xfrm>
            <a:off x="8088086" y="2998839"/>
            <a:ext cx="3477986" cy="3592461"/>
          </a:xfrm>
          <a:prstGeom prst="roundRect">
            <a:avLst>
              <a:gd name="adj" fmla="val 2957"/>
            </a:avLst>
          </a:prstGeom>
        </p:spPr>
      </p:pic>
      <p:cxnSp>
        <p:nvCxnSpPr>
          <p:cNvPr id="7" name="Прямая со стрелкой 6"/>
          <p:cNvCxnSpPr/>
          <p:nvPr/>
        </p:nvCxnSpPr>
        <p:spPr>
          <a:xfrm>
            <a:off x="4886596" y="5289533"/>
            <a:ext cx="1519646" cy="0"/>
          </a:xfrm>
          <a:prstGeom prst="straightConnector1">
            <a:avLst/>
          </a:prstGeom>
          <a:ln w="15875">
            <a:solidFill>
              <a:srgbClr val="3465A4"/>
            </a:solidFill>
            <a:headEnd type="none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олилиния: фигура 612">
            <a:extLst>
              <a:ext uri="{FF2B5EF4-FFF2-40B4-BE49-F238E27FC236}">
                <a16:creationId xmlns="" xmlns:a16="http://schemas.microsoft.com/office/drawing/2014/main" id="{2F6C1814-1A6B-4F0E-B2C8-7B4597962E05}"/>
              </a:ext>
            </a:extLst>
          </p:cNvPr>
          <p:cNvSpPr/>
          <p:nvPr/>
        </p:nvSpPr>
        <p:spPr>
          <a:xfrm>
            <a:off x="633894" y="3222208"/>
            <a:ext cx="314836" cy="324347"/>
          </a:xfrm>
          <a:custGeom>
            <a:gdLst>
              <a:gd name="connsiteX0" fmla="*/ 233309 w 314837"/>
              <a:gd name="connsiteY0" fmla="*/ 285429 h 324347"/>
              <a:gd name="connsiteX1" fmla="*/ 232877 w 314837"/>
              <a:gd name="connsiteY1" fmla="*/ 308041 h 324347"/>
              <a:gd name="connsiteX2" fmla="*/ 19090 w 314837"/>
              <a:gd name="connsiteY2" fmla="*/ 308041 h 324347"/>
              <a:gd name="connsiteX3" fmla="*/ 19090 w 314837"/>
              <a:gd name="connsiteY3" fmla="*/ 20379 h 324347"/>
              <a:gd name="connsiteX4" fmla="*/ 232877 w 314837"/>
              <a:gd name="connsiteY4" fmla="*/ 20379 h 324347"/>
              <a:gd name="connsiteX5" fmla="*/ 233356 w 314837"/>
              <a:gd name="connsiteY5" fmla="*/ 184808 h 324347"/>
              <a:gd name="connsiteX6" fmla="*/ 75077 w 314837"/>
              <a:gd name="connsiteY6" fmla="*/ 63175 h 324347"/>
              <a:gd name="connsiteX7" fmla="*/ 177369 w 314837"/>
              <a:gd name="connsiteY7" fmla="*/ 63175 h 324347"/>
              <a:gd name="connsiteX8" fmla="*/ 233356 w 314837"/>
              <a:gd name="connsiteY8" fmla="*/ 184808 h 324347"/>
              <a:gd name="connsiteX9" fmla="*/ 281206 w 314837"/>
              <a:gd name="connsiteY9" fmla="*/ 206899 h 324347"/>
              <a:gd name="connsiteX10" fmla="*/ 296803 w 314837"/>
              <a:gd name="connsiteY10" fmla="*/ 227926 h 324347"/>
              <a:gd name="connsiteX11" fmla="*/ 303806 w 314837"/>
              <a:gd name="connsiteY11" fmla="*/ 264351 h 324347"/>
              <a:gd name="connsiteX12" fmla="*/ 305289 w 314837"/>
              <a:gd name="connsiteY12" fmla="*/ 294189 h 324347"/>
              <a:gd name="connsiteX13" fmla="*/ 314837 w 314837"/>
              <a:gd name="connsiteY13" fmla="*/ 317977 h 324347"/>
              <a:gd name="connsiteX14" fmla="*/ 236535 w 314837"/>
              <a:gd name="connsiteY14" fmla="*/ 324348 h 324347"/>
              <a:gd name="connsiteX15" fmla="*/ 230169 w 314837"/>
              <a:gd name="connsiteY15" fmla="*/ 312243 h 324347"/>
              <a:gd name="connsiteX16" fmla="*/ 218713 w 314837"/>
              <a:gd name="connsiteY16" fmla="*/ 307782 h 324347"/>
              <a:gd name="connsiteX17" fmla="*/ 262638 w 314837"/>
              <a:gd name="connsiteY17" fmla="*/ 299497 h 324347"/>
              <a:gd name="connsiteX18" fmla="*/ 224337 w 314837"/>
              <a:gd name="connsiteY18" fmla="*/ 278049 h 324347"/>
              <a:gd name="connsiteX19" fmla="*/ 216272 w 314837"/>
              <a:gd name="connsiteY19" fmla="*/ 250758 h 324347"/>
              <a:gd name="connsiteX20" fmla="*/ 209161 w 314837"/>
              <a:gd name="connsiteY20" fmla="*/ 235785 h 324347"/>
              <a:gd name="connsiteX21" fmla="*/ 183698 w 314837"/>
              <a:gd name="connsiteY21" fmla="*/ 197767 h 324347"/>
              <a:gd name="connsiteX22" fmla="*/ 189106 w 314837"/>
              <a:gd name="connsiteY22" fmla="*/ 180459 h 324347"/>
              <a:gd name="connsiteX23" fmla="*/ 205341 w 314837"/>
              <a:gd name="connsiteY23" fmla="*/ 187043 h 324347"/>
              <a:gd name="connsiteX24" fmla="*/ 230486 w 314837"/>
              <a:gd name="connsiteY24" fmla="*/ 209767 h 324347"/>
              <a:gd name="connsiteX25" fmla="*/ 252024 w 314837"/>
              <a:gd name="connsiteY25" fmla="*/ 222405 h 324347"/>
              <a:gd name="connsiteX26" fmla="*/ 263272 w 314837"/>
              <a:gd name="connsiteY26" fmla="*/ 233872 h 324347"/>
              <a:gd name="connsiteX27" fmla="*/ 80243 w 314837"/>
              <a:gd name="connsiteY27" fmla="*/ 112902 h 324347"/>
              <a:gd name="connsiteX28" fmla="*/ 80243 w 314837"/>
              <a:gd name="connsiteY28" fmla="*/ 134293 h 324347"/>
              <a:gd name="connsiteX29" fmla="*/ 41506 w 314837"/>
              <a:gd name="connsiteY29" fmla="*/ 134293 h 324347"/>
              <a:gd name="connsiteX30" fmla="*/ 41506 w 314837"/>
              <a:gd name="connsiteY30" fmla="*/ 95521 h 324347"/>
              <a:gd name="connsiteX31" fmla="*/ 66385 w 314837"/>
              <a:gd name="connsiteY31" fmla="*/ 95521 h 324347"/>
              <a:gd name="connsiteX32" fmla="*/ 51591 w 314837"/>
              <a:gd name="connsiteY32" fmla="*/ 115172 h 324347"/>
              <a:gd name="connsiteX33" fmla="*/ 58223 w 314837"/>
              <a:gd name="connsiteY33" fmla="*/ 123669 h 324347"/>
              <a:gd name="connsiteX34" fmla="*/ 80247 w 314837"/>
              <a:gd name="connsiteY34" fmla="*/ 95518 h 324347"/>
              <a:gd name="connsiteX35" fmla="*/ 102451 w 314837"/>
              <a:gd name="connsiteY35" fmla="*/ 95518 h 324347"/>
              <a:gd name="connsiteX36" fmla="*/ 211980 w 314837"/>
              <a:gd name="connsiteY36" fmla="*/ 95518 h 324347"/>
              <a:gd name="connsiteX37" fmla="*/ 102451 w 314837"/>
              <a:gd name="connsiteY37" fmla="*/ 134289 h 324347"/>
              <a:gd name="connsiteX38" fmla="*/ 157217 w 314837"/>
              <a:gd name="connsiteY38" fmla="*/ 134289 h 324347"/>
              <a:gd name="connsiteX39" fmla="*/ 102451 w 314837"/>
              <a:gd name="connsiteY39" fmla="*/ 114902 h 324347"/>
              <a:gd name="connsiteX40" fmla="*/ 211980 w 314837"/>
              <a:gd name="connsiteY40" fmla="*/ 114902 h 324347"/>
              <a:gd name="connsiteX41" fmla="*/ 80243 w 314837"/>
              <a:gd name="connsiteY41" fmla="*/ 167140 h 324347"/>
              <a:gd name="connsiteX42" fmla="*/ 80243 w 314837"/>
              <a:gd name="connsiteY42" fmla="*/ 188531 h 324347"/>
              <a:gd name="connsiteX43" fmla="*/ 41506 w 314837"/>
              <a:gd name="connsiteY43" fmla="*/ 188531 h 324347"/>
              <a:gd name="connsiteX44" fmla="*/ 41506 w 314837"/>
              <a:gd name="connsiteY44" fmla="*/ 149759 h 324347"/>
              <a:gd name="connsiteX45" fmla="*/ 66385 w 314837"/>
              <a:gd name="connsiteY45" fmla="*/ 149759 h 324347"/>
              <a:gd name="connsiteX46" fmla="*/ 51591 w 314837"/>
              <a:gd name="connsiteY46" fmla="*/ 169410 h 324347"/>
              <a:gd name="connsiteX47" fmla="*/ 58223 w 314837"/>
              <a:gd name="connsiteY47" fmla="*/ 177907 h 324347"/>
              <a:gd name="connsiteX48" fmla="*/ 80247 w 314837"/>
              <a:gd name="connsiteY48" fmla="*/ 149756 h 324347"/>
              <a:gd name="connsiteX49" fmla="*/ 102451 w 314837"/>
              <a:gd name="connsiteY49" fmla="*/ 149756 h 324347"/>
              <a:gd name="connsiteX50" fmla="*/ 211980 w 314837"/>
              <a:gd name="connsiteY50" fmla="*/ 149756 h 324347"/>
              <a:gd name="connsiteX51" fmla="*/ 102451 w 314837"/>
              <a:gd name="connsiteY51" fmla="*/ 188527 h 324347"/>
              <a:gd name="connsiteX52" fmla="*/ 157217 w 314837"/>
              <a:gd name="connsiteY52" fmla="*/ 188527 h 324347"/>
              <a:gd name="connsiteX53" fmla="*/ 102451 w 314837"/>
              <a:gd name="connsiteY53" fmla="*/ 169140 h 324347"/>
              <a:gd name="connsiteX54" fmla="*/ 211980 w 314837"/>
              <a:gd name="connsiteY54" fmla="*/ 169140 h 324347"/>
              <a:gd name="connsiteX55" fmla="*/ 80243 w 314837"/>
              <a:gd name="connsiteY55" fmla="*/ 221378 h 324347"/>
              <a:gd name="connsiteX56" fmla="*/ 80243 w 314837"/>
              <a:gd name="connsiteY56" fmla="*/ 242769 h 324347"/>
              <a:gd name="connsiteX57" fmla="*/ 41506 w 314837"/>
              <a:gd name="connsiteY57" fmla="*/ 242769 h 324347"/>
              <a:gd name="connsiteX58" fmla="*/ 41506 w 314837"/>
              <a:gd name="connsiteY58" fmla="*/ 203998 h 324347"/>
              <a:gd name="connsiteX59" fmla="*/ 66385 w 314837"/>
              <a:gd name="connsiteY59" fmla="*/ 203998 h 324347"/>
              <a:gd name="connsiteX60" fmla="*/ 51591 w 314837"/>
              <a:gd name="connsiteY60" fmla="*/ 223648 h 324347"/>
              <a:gd name="connsiteX61" fmla="*/ 58223 w 314837"/>
              <a:gd name="connsiteY61" fmla="*/ 232146 h 324347"/>
              <a:gd name="connsiteX62" fmla="*/ 80247 w 314837"/>
              <a:gd name="connsiteY62" fmla="*/ 203994 h 324347"/>
              <a:gd name="connsiteX63" fmla="*/ 102451 w 314837"/>
              <a:gd name="connsiteY63" fmla="*/ 203994 h 324347"/>
              <a:gd name="connsiteX64" fmla="*/ 172771 w 314837"/>
              <a:gd name="connsiteY64" fmla="*/ 203994 h 324347"/>
              <a:gd name="connsiteX65" fmla="*/ 102451 w 314837"/>
              <a:gd name="connsiteY65" fmla="*/ 242765 h 324347"/>
              <a:gd name="connsiteX66" fmla="*/ 157217 w 314837"/>
              <a:gd name="connsiteY66" fmla="*/ 242765 h 324347"/>
              <a:gd name="connsiteX67" fmla="*/ 102451 w 314837"/>
              <a:gd name="connsiteY67" fmla="*/ 223378 h 324347"/>
              <a:gd name="connsiteX68" fmla="*/ 180609 w 314837"/>
              <a:gd name="connsiteY68" fmla="*/ 223378 h 324347"/>
              <a:gd name="connsiteX69" fmla="*/ 0 w 314837"/>
              <a:gd name="connsiteY69" fmla="*/ 291656 h 324347"/>
              <a:gd name="connsiteX70" fmla="*/ 0 w 314837"/>
              <a:gd name="connsiteY70" fmla="*/ 0 h 324347"/>
              <a:gd name="connsiteX71" fmla="*/ 210889 w 314837"/>
              <a:gd name="connsiteY71" fmla="*/ 0 h 32434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314837" h="324347">
                <a:moveTo>
                  <a:pt x="233309" y="285429"/>
                </a:moveTo>
                <a:lnTo>
                  <a:pt x="232877" y="308041"/>
                </a:lnTo>
                <a:lnTo>
                  <a:pt x="19090" y="308041"/>
                </a:lnTo>
                <a:lnTo>
                  <a:pt x="19090" y="20379"/>
                </a:lnTo>
                <a:lnTo>
                  <a:pt x="232877" y="20379"/>
                </a:lnTo>
                <a:lnTo>
                  <a:pt x="233356" y="184808"/>
                </a:lnTo>
                <a:moveTo>
                  <a:pt x="75077" y="63175"/>
                </a:moveTo>
                <a:lnTo>
                  <a:pt x="177369" y="63175"/>
                </a:lnTo>
                <a:moveTo>
                  <a:pt x="233356" y="184808"/>
                </a:moveTo>
                <a:cubicBezTo>
                  <a:pt x="252028" y="192668"/>
                  <a:pt x="270707" y="200527"/>
                  <a:pt x="281206" y="206899"/>
                </a:cubicBezTo>
                <a:cubicBezTo>
                  <a:pt x="291712" y="213270"/>
                  <a:pt x="294045" y="218153"/>
                  <a:pt x="296803" y="227926"/>
                </a:cubicBezTo>
                <a:cubicBezTo>
                  <a:pt x="299565" y="237695"/>
                  <a:pt x="302747" y="252351"/>
                  <a:pt x="303806" y="264351"/>
                </a:cubicBezTo>
                <a:cubicBezTo>
                  <a:pt x="304868" y="276351"/>
                  <a:pt x="303806" y="285695"/>
                  <a:pt x="305289" y="294189"/>
                </a:cubicBezTo>
                <a:cubicBezTo>
                  <a:pt x="306776" y="302686"/>
                  <a:pt x="310805" y="310330"/>
                  <a:pt x="314837" y="317977"/>
                </a:cubicBezTo>
                <a:moveTo>
                  <a:pt x="236535" y="324348"/>
                </a:moveTo>
                <a:cubicBezTo>
                  <a:pt x="234835" y="319678"/>
                  <a:pt x="233140" y="315000"/>
                  <a:pt x="230169" y="312243"/>
                </a:cubicBezTo>
                <a:cubicBezTo>
                  <a:pt x="227199" y="309479"/>
                  <a:pt x="222954" y="308632"/>
                  <a:pt x="218713" y="307782"/>
                </a:cubicBezTo>
                <a:moveTo>
                  <a:pt x="262638" y="299497"/>
                </a:moveTo>
                <a:cubicBezTo>
                  <a:pt x="247358" y="293339"/>
                  <a:pt x="232081" y="287180"/>
                  <a:pt x="224337" y="278049"/>
                </a:cubicBezTo>
                <a:cubicBezTo>
                  <a:pt x="216592" y="268913"/>
                  <a:pt x="216376" y="256809"/>
                  <a:pt x="216272" y="250758"/>
                </a:cubicBezTo>
                <a:cubicBezTo>
                  <a:pt x="216164" y="244704"/>
                  <a:pt x="216164" y="244704"/>
                  <a:pt x="209161" y="235785"/>
                </a:cubicBezTo>
                <a:cubicBezTo>
                  <a:pt x="202158" y="226866"/>
                  <a:pt x="188156" y="209025"/>
                  <a:pt x="183698" y="197767"/>
                </a:cubicBezTo>
                <a:cubicBezTo>
                  <a:pt x="179241" y="186513"/>
                  <a:pt x="184336" y="181835"/>
                  <a:pt x="189106" y="180459"/>
                </a:cubicBezTo>
                <a:cubicBezTo>
                  <a:pt x="193884" y="179079"/>
                  <a:pt x="198338" y="180988"/>
                  <a:pt x="205341" y="187043"/>
                </a:cubicBezTo>
                <a:cubicBezTo>
                  <a:pt x="212344" y="193093"/>
                  <a:pt x="221892" y="203291"/>
                  <a:pt x="230486" y="209767"/>
                </a:cubicBezTo>
                <a:cubicBezTo>
                  <a:pt x="239081" y="216246"/>
                  <a:pt x="246721" y="219003"/>
                  <a:pt x="252024" y="222405"/>
                </a:cubicBezTo>
                <a:cubicBezTo>
                  <a:pt x="257328" y="225803"/>
                  <a:pt x="260302" y="229836"/>
                  <a:pt x="263272" y="233872"/>
                </a:cubicBezTo>
                <a:moveTo>
                  <a:pt x="80243" y="112902"/>
                </a:moveTo>
                <a:lnTo>
                  <a:pt x="80243" y="134293"/>
                </a:lnTo>
                <a:lnTo>
                  <a:pt x="41506" y="134293"/>
                </a:lnTo>
                <a:lnTo>
                  <a:pt x="41506" y="95521"/>
                </a:lnTo>
                <a:lnTo>
                  <a:pt x="66385" y="95521"/>
                </a:lnTo>
                <a:moveTo>
                  <a:pt x="51591" y="115172"/>
                </a:moveTo>
                <a:lnTo>
                  <a:pt x="58223" y="123669"/>
                </a:lnTo>
                <a:lnTo>
                  <a:pt x="80247" y="95518"/>
                </a:lnTo>
                <a:moveTo>
                  <a:pt x="102451" y="95518"/>
                </a:moveTo>
                <a:lnTo>
                  <a:pt x="211980" y="95518"/>
                </a:lnTo>
                <a:moveTo>
                  <a:pt x="102451" y="134289"/>
                </a:moveTo>
                <a:lnTo>
                  <a:pt x="157217" y="134289"/>
                </a:lnTo>
                <a:moveTo>
                  <a:pt x="102451" y="114902"/>
                </a:moveTo>
                <a:lnTo>
                  <a:pt x="211980" y="114902"/>
                </a:lnTo>
                <a:moveTo>
                  <a:pt x="80243" y="167140"/>
                </a:moveTo>
                <a:lnTo>
                  <a:pt x="80243" y="188531"/>
                </a:lnTo>
                <a:lnTo>
                  <a:pt x="41506" y="188531"/>
                </a:lnTo>
                <a:lnTo>
                  <a:pt x="41506" y="149759"/>
                </a:lnTo>
                <a:lnTo>
                  <a:pt x="66385" y="149759"/>
                </a:lnTo>
                <a:moveTo>
                  <a:pt x="51591" y="169410"/>
                </a:moveTo>
                <a:lnTo>
                  <a:pt x="58223" y="177907"/>
                </a:lnTo>
                <a:lnTo>
                  <a:pt x="80247" y="149756"/>
                </a:lnTo>
                <a:moveTo>
                  <a:pt x="102451" y="149756"/>
                </a:moveTo>
                <a:lnTo>
                  <a:pt x="211980" y="149756"/>
                </a:lnTo>
                <a:moveTo>
                  <a:pt x="102451" y="188527"/>
                </a:moveTo>
                <a:lnTo>
                  <a:pt x="157217" y="188527"/>
                </a:lnTo>
                <a:moveTo>
                  <a:pt x="102451" y="169140"/>
                </a:moveTo>
                <a:lnTo>
                  <a:pt x="211980" y="169140"/>
                </a:lnTo>
                <a:moveTo>
                  <a:pt x="80243" y="221378"/>
                </a:moveTo>
                <a:lnTo>
                  <a:pt x="80243" y="242769"/>
                </a:lnTo>
                <a:lnTo>
                  <a:pt x="41506" y="242769"/>
                </a:lnTo>
                <a:lnTo>
                  <a:pt x="41506" y="203998"/>
                </a:lnTo>
                <a:lnTo>
                  <a:pt x="66385" y="203998"/>
                </a:lnTo>
                <a:moveTo>
                  <a:pt x="51591" y="223648"/>
                </a:moveTo>
                <a:lnTo>
                  <a:pt x="58223" y="232146"/>
                </a:lnTo>
                <a:lnTo>
                  <a:pt x="80247" y="203994"/>
                </a:lnTo>
                <a:moveTo>
                  <a:pt x="102451" y="203994"/>
                </a:moveTo>
                <a:lnTo>
                  <a:pt x="172771" y="203994"/>
                </a:lnTo>
                <a:moveTo>
                  <a:pt x="102451" y="242765"/>
                </a:moveTo>
                <a:lnTo>
                  <a:pt x="157217" y="242765"/>
                </a:lnTo>
                <a:moveTo>
                  <a:pt x="102451" y="223378"/>
                </a:moveTo>
                <a:lnTo>
                  <a:pt x="180609" y="223378"/>
                </a:lnTo>
                <a:moveTo>
                  <a:pt x="0" y="291656"/>
                </a:moveTo>
                <a:lnTo>
                  <a:pt x="0" y="0"/>
                </a:lnTo>
                <a:lnTo>
                  <a:pt x="210889" y="0"/>
                </a:lnTo>
              </a:path>
            </a:pathLst>
          </a:custGeom>
          <a:noFill/>
          <a:ln w="9145" cap="rnd">
            <a:solidFill>
              <a:srgbClr val="3465A4"/>
            </a:solidFill>
            <a:prstDash val="solid"/>
            <a:round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30" name="Полилиния: фигура 438">
            <a:extLst>
              <a:ext uri="{FF2B5EF4-FFF2-40B4-BE49-F238E27FC236}">
                <a16:creationId xmlns="" xmlns:a16="http://schemas.microsoft.com/office/drawing/2014/main" id="{A9924DB3-360D-4DD6-9854-C238607FB2B0}"/>
              </a:ext>
            </a:extLst>
          </p:cNvPr>
          <p:cNvSpPr/>
          <p:nvPr/>
        </p:nvSpPr>
        <p:spPr>
          <a:xfrm>
            <a:off x="619279" y="1200682"/>
            <a:ext cx="324043" cy="265212"/>
          </a:xfrm>
          <a:custGeom>
            <a:gdLst>
              <a:gd name="connsiteX0" fmla="*/ 162024 w 324043"/>
              <a:gd name="connsiteY0" fmla="*/ 0 h 265212"/>
              <a:gd name="connsiteX1" fmla="*/ 181401 w 324043"/>
              <a:gd name="connsiteY1" fmla="*/ 22761 h 265212"/>
              <a:gd name="connsiteX2" fmla="*/ 162024 w 324043"/>
              <a:gd name="connsiteY2" fmla="*/ 45521 h 265212"/>
              <a:gd name="connsiteX3" fmla="*/ 142646 w 324043"/>
              <a:gd name="connsiteY3" fmla="*/ 22761 h 265212"/>
              <a:gd name="connsiteX4" fmla="*/ 162024 w 324043"/>
              <a:gd name="connsiteY4" fmla="*/ 0 h 265212"/>
              <a:gd name="connsiteX5" fmla="*/ 133548 w 324043"/>
              <a:gd name="connsiteY5" fmla="*/ 59770 h 265212"/>
              <a:gd name="connsiteX6" fmla="*/ 190500 w 324043"/>
              <a:gd name="connsiteY6" fmla="*/ 59770 h 265212"/>
              <a:gd name="connsiteX7" fmla="*/ 208693 w 324043"/>
              <a:gd name="connsiteY7" fmla="*/ 77979 h 265212"/>
              <a:gd name="connsiteX8" fmla="*/ 208693 w 324043"/>
              <a:gd name="connsiteY8" fmla="*/ 147251 h 265212"/>
              <a:gd name="connsiteX9" fmla="*/ 198806 w 324043"/>
              <a:gd name="connsiteY9" fmla="*/ 157147 h 265212"/>
              <a:gd name="connsiteX10" fmla="*/ 192084 w 324043"/>
              <a:gd name="connsiteY10" fmla="*/ 157147 h 265212"/>
              <a:gd name="connsiteX11" fmla="*/ 192084 w 324043"/>
              <a:gd name="connsiteY11" fmla="*/ 250171 h 265212"/>
              <a:gd name="connsiteX12" fmla="*/ 177056 w 324043"/>
              <a:gd name="connsiteY12" fmla="*/ 265212 h 265212"/>
              <a:gd name="connsiteX13" fmla="*/ 177056 w 324043"/>
              <a:gd name="connsiteY13" fmla="*/ 265212 h 265212"/>
              <a:gd name="connsiteX14" fmla="*/ 162027 w 324043"/>
              <a:gd name="connsiteY14" fmla="*/ 250171 h 265212"/>
              <a:gd name="connsiteX15" fmla="*/ 146999 w 324043"/>
              <a:gd name="connsiteY15" fmla="*/ 265212 h 265212"/>
              <a:gd name="connsiteX16" fmla="*/ 146999 w 324043"/>
              <a:gd name="connsiteY16" fmla="*/ 265212 h 265212"/>
              <a:gd name="connsiteX17" fmla="*/ 131971 w 324043"/>
              <a:gd name="connsiteY17" fmla="*/ 250171 h 265212"/>
              <a:gd name="connsiteX18" fmla="*/ 131971 w 324043"/>
              <a:gd name="connsiteY18" fmla="*/ 157147 h 265212"/>
              <a:gd name="connsiteX19" fmla="*/ 125249 w 324043"/>
              <a:gd name="connsiteY19" fmla="*/ 157147 h 265212"/>
              <a:gd name="connsiteX20" fmla="*/ 115362 w 324043"/>
              <a:gd name="connsiteY20" fmla="*/ 147251 h 265212"/>
              <a:gd name="connsiteX21" fmla="*/ 115362 w 324043"/>
              <a:gd name="connsiteY21" fmla="*/ 77979 h 265212"/>
              <a:gd name="connsiteX22" fmla="*/ 133555 w 324043"/>
              <a:gd name="connsiteY22" fmla="*/ 59770 h 265212"/>
              <a:gd name="connsiteX23" fmla="*/ 162024 w 324043"/>
              <a:gd name="connsiteY23" fmla="*/ 250167 h 265212"/>
              <a:gd name="connsiteX24" fmla="*/ 162024 w 324043"/>
              <a:gd name="connsiteY24" fmla="*/ 179414 h 265212"/>
              <a:gd name="connsiteX25" fmla="*/ 281174 w 324043"/>
              <a:gd name="connsiteY25" fmla="*/ 251393 h 265212"/>
              <a:gd name="connsiteX26" fmla="*/ 294978 w 324043"/>
              <a:gd name="connsiteY26" fmla="*/ 265209 h 265212"/>
              <a:gd name="connsiteX27" fmla="*/ 308782 w 324043"/>
              <a:gd name="connsiteY27" fmla="*/ 251393 h 265212"/>
              <a:gd name="connsiteX28" fmla="*/ 308782 w 324043"/>
              <a:gd name="connsiteY28" fmla="*/ 165940 h 265212"/>
              <a:gd name="connsiteX29" fmla="*/ 314960 w 324043"/>
              <a:gd name="connsiteY29" fmla="*/ 165940 h 265212"/>
              <a:gd name="connsiteX30" fmla="*/ 324044 w 324043"/>
              <a:gd name="connsiteY30" fmla="*/ 156848 h 265212"/>
              <a:gd name="connsiteX31" fmla="*/ 324044 w 324043"/>
              <a:gd name="connsiteY31" fmla="*/ 93211 h 265212"/>
              <a:gd name="connsiteX32" fmla="*/ 307331 w 324043"/>
              <a:gd name="connsiteY32" fmla="*/ 76483 h 265212"/>
              <a:gd name="connsiteX33" fmla="*/ 269209 w 324043"/>
              <a:gd name="connsiteY33" fmla="*/ 76483 h 265212"/>
              <a:gd name="connsiteX34" fmla="*/ 271593 w 324043"/>
              <a:gd name="connsiteY34" fmla="*/ 85272 h 265212"/>
              <a:gd name="connsiteX35" fmla="*/ 271593 w 324043"/>
              <a:gd name="connsiteY35" fmla="*/ 151846 h 265212"/>
              <a:gd name="connsiteX36" fmla="*/ 262091 w 324043"/>
              <a:gd name="connsiteY36" fmla="*/ 161356 h 265212"/>
              <a:gd name="connsiteX37" fmla="*/ 255632 w 324043"/>
              <a:gd name="connsiteY37" fmla="*/ 161356 h 265212"/>
              <a:gd name="connsiteX38" fmla="*/ 255632 w 324043"/>
              <a:gd name="connsiteY38" fmla="*/ 250751 h 265212"/>
              <a:gd name="connsiteX39" fmla="*/ 254494 w 324043"/>
              <a:gd name="connsiteY39" fmla="*/ 256362 h 265212"/>
              <a:gd name="connsiteX40" fmla="*/ 267369 w 324043"/>
              <a:gd name="connsiteY40" fmla="*/ 265205 h 265212"/>
              <a:gd name="connsiteX41" fmla="*/ 281177 w 324043"/>
              <a:gd name="connsiteY41" fmla="*/ 251389 h 265212"/>
              <a:gd name="connsiteX42" fmla="*/ 42874 w 324043"/>
              <a:gd name="connsiteY42" fmla="*/ 251393 h 265212"/>
              <a:gd name="connsiteX43" fmla="*/ 29066 w 324043"/>
              <a:gd name="connsiteY43" fmla="*/ 265209 h 265212"/>
              <a:gd name="connsiteX44" fmla="*/ 15262 w 324043"/>
              <a:gd name="connsiteY44" fmla="*/ 251393 h 265212"/>
              <a:gd name="connsiteX45" fmla="*/ 15262 w 324043"/>
              <a:gd name="connsiteY45" fmla="*/ 165940 h 265212"/>
              <a:gd name="connsiteX46" fmla="*/ 9084 w 324043"/>
              <a:gd name="connsiteY46" fmla="*/ 165940 h 265212"/>
              <a:gd name="connsiteX47" fmla="*/ 0 w 324043"/>
              <a:gd name="connsiteY47" fmla="*/ 156848 h 265212"/>
              <a:gd name="connsiteX48" fmla="*/ 0 w 324043"/>
              <a:gd name="connsiteY48" fmla="*/ 93211 h 265212"/>
              <a:gd name="connsiteX49" fmla="*/ 16713 w 324043"/>
              <a:gd name="connsiteY49" fmla="*/ 76483 h 265212"/>
              <a:gd name="connsiteX50" fmla="*/ 54835 w 324043"/>
              <a:gd name="connsiteY50" fmla="*/ 76483 h 265212"/>
              <a:gd name="connsiteX51" fmla="*/ 52451 w 324043"/>
              <a:gd name="connsiteY51" fmla="*/ 85272 h 265212"/>
              <a:gd name="connsiteX52" fmla="*/ 52451 w 324043"/>
              <a:gd name="connsiteY52" fmla="*/ 151846 h 265212"/>
              <a:gd name="connsiteX53" fmla="*/ 61953 w 324043"/>
              <a:gd name="connsiteY53" fmla="*/ 161356 h 265212"/>
              <a:gd name="connsiteX54" fmla="*/ 68416 w 324043"/>
              <a:gd name="connsiteY54" fmla="*/ 161356 h 265212"/>
              <a:gd name="connsiteX55" fmla="*/ 68416 w 324043"/>
              <a:gd name="connsiteY55" fmla="*/ 250751 h 265212"/>
              <a:gd name="connsiteX56" fmla="*/ 69553 w 324043"/>
              <a:gd name="connsiteY56" fmla="*/ 256362 h 265212"/>
              <a:gd name="connsiteX57" fmla="*/ 56678 w 324043"/>
              <a:gd name="connsiteY57" fmla="*/ 265205 h 265212"/>
              <a:gd name="connsiteX58" fmla="*/ 42870 w 324043"/>
              <a:gd name="connsiteY58" fmla="*/ 251389 h 265212"/>
              <a:gd name="connsiteX59" fmla="*/ 281174 w 324043"/>
              <a:gd name="connsiteY59" fmla="*/ 63395 h 265212"/>
              <a:gd name="connsiteX60" fmla="*/ 298974 w 324043"/>
              <a:gd name="connsiteY60" fmla="*/ 42487 h 265212"/>
              <a:gd name="connsiteX61" fmla="*/ 281174 w 324043"/>
              <a:gd name="connsiteY61" fmla="*/ 21578 h 265212"/>
              <a:gd name="connsiteX62" fmla="*/ 263369 w 324043"/>
              <a:gd name="connsiteY62" fmla="*/ 42487 h 265212"/>
              <a:gd name="connsiteX63" fmla="*/ 281174 w 324043"/>
              <a:gd name="connsiteY63" fmla="*/ 63395 h 265212"/>
              <a:gd name="connsiteX64" fmla="*/ 42874 w 324043"/>
              <a:gd name="connsiteY64" fmla="*/ 63395 h 265212"/>
              <a:gd name="connsiteX65" fmla="*/ 25073 w 324043"/>
              <a:gd name="connsiteY65" fmla="*/ 42487 h 265212"/>
              <a:gd name="connsiteX66" fmla="*/ 42874 w 324043"/>
              <a:gd name="connsiteY66" fmla="*/ 21578 h 265212"/>
              <a:gd name="connsiteX67" fmla="*/ 60675 w 324043"/>
              <a:gd name="connsiteY67" fmla="*/ 42487 h 265212"/>
              <a:gd name="connsiteX68" fmla="*/ 42874 w 324043"/>
              <a:gd name="connsiteY68" fmla="*/ 63395 h 265212"/>
              <a:gd name="connsiteX69" fmla="*/ 271593 w 324043"/>
              <a:gd name="connsiteY69" fmla="*/ 151849 h 265212"/>
              <a:gd name="connsiteX70" fmla="*/ 271593 w 324043"/>
              <a:gd name="connsiteY70" fmla="*/ 85276 h 265212"/>
              <a:gd name="connsiteX71" fmla="*/ 269209 w 324043"/>
              <a:gd name="connsiteY71" fmla="*/ 76487 h 265212"/>
              <a:gd name="connsiteX72" fmla="*/ 254109 w 324043"/>
              <a:gd name="connsiteY72" fmla="*/ 67781 h 265212"/>
              <a:gd name="connsiteX73" fmla="*/ 205546 w 324043"/>
              <a:gd name="connsiteY73" fmla="*/ 67781 h 265212"/>
              <a:gd name="connsiteX74" fmla="*/ 208689 w 324043"/>
              <a:gd name="connsiteY74" fmla="*/ 77982 h 265212"/>
              <a:gd name="connsiteX75" fmla="*/ 208689 w 324043"/>
              <a:gd name="connsiteY75" fmla="*/ 147255 h 265212"/>
              <a:gd name="connsiteX76" fmla="*/ 198802 w 324043"/>
              <a:gd name="connsiteY76" fmla="*/ 157150 h 265212"/>
              <a:gd name="connsiteX77" fmla="*/ 192080 w 324043"/>
              <a:gd name="connsiteY77" fmla="*/ 157150 h 265212"/>
              <a:gd name="connsiteX78" fmla="*/ 192080 w 324043"/>
              <a:gd name="connsiteY78" fmla="*/ 161363 h 265212"/>
              <a:gd name="connsiteX79" fmla="*/ 197859 w 324043"/>
              <a:gd name="connsiteY79" fmla="*/ 161363 h 265212"/>
              <a:gd name="connsiteX80" fmla="*/ 197859 w 324043"/>
              <a:gd name="connsiteY80" fmla="*/ 250758 h 265212"/>
              <a:gd name="connsiteX81" fmla="*/ 212301 w 324043"/>
              <a:gd name="connsiteY81" fmla="*/ 265212 h 265212"/>
              <a:gd name="connsiteX82" fmla="*/ 226742 w 324043"/>
              <a:gd name="connsiteY82" fmla="*/ 250758 h 265212"/>
              <a:gd name="connsiteX83" fmla="*/ 241183 w 324043"/>
              <a:gd name="connsiteY83" fmla="*/ 265212 h 265212"/>
              <a:gd name="connsiteX84" fmla="*/ 254487 w 324043"/>
              <a:gd name="connsiteY84" fmla="*/ 256369 h 265212"/>
              <a:gd name="connsiteX85" fmla="*/ 255625 w 324043"/>
              <a:gd name="connsiteY85" fmla="*/ 250758 h 265212"/>
              <a:gd name="connsiteX86" fmla="*/ 255625 w 324043"/>
              <a:gd name="connsiteY86" fmla="*/ 161363 h 265212"/>
              <a:gd name="connsiteX87" fmla="*/ 262084 w 324043"/>
              <a:gd name="connsiteY87" fmla="*/ 161363 h 265212"/>
              <a:gd name="connsiteX88" fmla="*/ 271585 w 324043"/>
              <a:gd name="connsiteY88" fmla="*/ 151853 h 265212"/>
              <a:gd name="connsiteX89" fmla="*/ 52451 w 324043"/>
              <a:gd name="connsiteY89" fmla="*/ 151849 h 265212"/>
              <a:gd name="connsiteX90" fmla="*/ 52451 w 324043"/>
              <a:gd name="connsiteY90" fmla="*/ 85276 h 265212"/>
              <a:gd name="connsiteX91" fmla="*/ 54835 w 324043"/>
              <a:gd name="connsiteY91" fmla="*/ 76487 h 265212"/>
              <a:gd name="connsiteX92" fmla="*/ 69935 w 324043"/>
              <a:gd name="connsiteY92" fmla="*/ 67781 h 265212"/>
              <a:gd name="connsiteX93" fmla="*/ 118498 w 324043"/>
              <a:gd name="connsiteY93" fmla="*/ 67781 h 265212"/>
              <a:gd name="connsiteX94" fmla="*/ 115355 w 324043"/>
              <a:gd name="connsiteY94" fmla="*/ 77982 h 265212"/>
              <a:gd name="connsiteX95" fmla="*/ 115355 w 324043"/>
              <a:gd name="connsiteY95" fmla="*/ 147255 h 265212"/>
              <a:gd name="connsiteX96" fmla="*/ 125242 w 324043"/>
              <a:gd name="connsiteY96" fmla="*/ 157150 h 265212"/>
              <a:gd name="connsiteX97" fmla="*/ 131964 w 324043"/>
              <a:gd name="connsiteY97" fmla="*/ 157150 h 265212"/>
              <a:gd name="connsiteX98" fmla="*/ 131964 w 324043"/>
              <a:gd name="connsiteY98" fmla="*/ 161363 h 265212"/>
              <a:gd name="connsiteX99" fmla="*/ 126185 w 324043"/>
              <a:gd name="connsiteY99" fmla="*/ 161363 h 265212"/>
              <a:gd name="connsiteX100" fmla="*/ 126185 w 324043"/>
              <a:gd name="connsiteY100" fmla="*/ 250758 h 265212"/>
              <a:gd name="connsiteX101" fmla="*/ 111743 w 324043"/>
              <a:gd name="connsiteY101" fmla="*/ 265212 h 265212"/>
              <a:gd name="connsiteX102" fmla="*/ 97302 w 324043"/>
              <a:gd name="connsiteY102" fmla="*/ 250758 h 265212"/>
              <a:gd name="connsiteX103" fmla="*/ 82861 w 324043"/>
              <a:gd name="connsiteY103" fmla="*/ 265212 h 265212"/>
              <a:gd name="connsiteX104" fmla="*/ 69557 w 324043"/>
              <a:gd name="connsiteY104" fmla="*/ 256369 h 265212"/>
              <a:gd name="connsiteX105" fmla="*/ 68419 w 324043"/>
              <a:gd name="connsiteY105" fmla="*/ 250758 h 265212"/>
              <a:gd name="connsiteX106" fmla="*/ 68419 w 324043"/>
              <a:gd name="connsiteY106" fmla="*/ 161363 h 265212"/>
              <a:gd name="connsiteX107" fmla="*/ 61956 w 324043"/>
              <a:gd name="connsiteY107" fmla="*/ 161363 h 265212"/>
              <a:gd name="connsiteX108" fmla="*/ 52455 w 324043"/>
              <a:gd name="connsiteY108" fmla="*/ 151853 h 265212"/>
              <a:gd name="connsiteX109" fmla="*/ 226742 w 324043"/>
              <a:gd name="connsiteY109" fmla="*/ 54083 h 265212"/>
              <a:gd name="connsiteX110" fmla="*/ 245367 w 324043"/>
              <a:gd name="connsiteY110" fmla="*/ 32209 h 265212"/>
              <a:gd name="connsiteX111" fmla="*/ 226742 w 324043"/>
              <a:gd name="connsiteY111" fmla="*/ 10335 h 265212"/>
              <a:gd name="connsiteX112" fmla="*/ 208117 w 324043"/>
              <a:gd name="connsiteY112" fmla="*/ 32209 h 265212"/>
              <a:gd name="connsiteX113" fmla="*/ 226742 w 324043"/>
              <a:gd name="connsiteY113" fmla="*/ 54083 h 265212"/>
              <a:gd name="connsiteX114" fmla="*/ 97299 w 324043"/>
              <a:gd name="connsiteY114" fmla="*/ 54083 h 265212"/>
              <a:gd name="connsiteX115" fmla="*/ 78673 w 324043"/>
              <a:gd name="connsiteY115" fmla="*/ 32209 h 265212"/>
              <a:gd name="connsiteX116" fmla="*/ 97299 w 324043"/>
              <a:gd name="connsiteY116" fmla="*/ 10335 h 265212"/>
              <a:gd name="connsiteX117" fmla="*/ 115924 w 324043"/>
              <a:gd name="connsiteY117" fmla="*/ 32209 h 265212"/>
              <a:gd name="connsiteX118" fmla="*/ 97299 w 324043"/>
              <a:gd name="connsiteY118" fmla="*/ 54083 h 26521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324043" h="265212">
                <a:moveTo>
                  <a:pt x="162024" y="0"/>
                </a:moveTo>
                <a:cubicBezTo>
                  <a:pt x="172728" y="0"/>
                  <a:pt x="181401" y="10191"/>
                  <a:pt x="181401" y="22761"/>
                </a:cubicBezTo>
                <a:cubicBezTo>
                  <a:pt x="181401" y="35330"/>
                  <a:pt x="172724" y="45521"/>
                  <a:pt x="162024" y="45521"/>
                </a:cubicBezTo>
                <a:cubicBezTo>
                  <a:pt x="151320" y="45521"/>
                  <a:pt x="142646" y="35330"/>
                  <a:pt x="142646" y="22761"/>
                </a:cubicBezTo>
                <a:cubicBezTo>
                  <a:pt x="142646" y="10191"/>
                  <a:pt x="151323" y="0"/>
                  <a:pt x="162024" y="0"/>
                </a:cubicBezTo>
                <a:close/>
                <a:moveTo>
                  <a:pt x="133548" y="59770"/>
                </a:moveTo>
                <a:lnTo>
                  <a:pt x="190500" y="59770"/>
                </a:lnTo>
                <a:cubicBezTo>
                  <a:pt x="200505" y="59770"/>
                  <a:pt x="208693" y="67964"/>
                  <a:pt x="208693" y="77979"/>
                </a:cubicBezTo>
                <a:lnTo>
                  <a:pt x="208693" y="147251"/>
                </a:lnTo>
                <a:cubicBezTo>
                  <a:pt x="208693" y="152693"/>
                  <a:pt x="204243" y="157147"/>
                  <a:pt x="198806" y="157147"/>
                </a:cubicBezTo>
                <a:lnTo>
                  <a:pt x="192084" y="157147"/>
                </a:lnTo>
                <a:lnTo>
                  <a:pt x="192084" y="250171"/>
                </a:lnTo>
                <a:cubicBezTo>
                  <a:pt x="192084" y="258445"/>
                  <a:pt x="185322" y="265212"/>
                  <a:pt x="177056" y="265212"/>
                </a:cubicBezTo>
                <a:lnTo>
                  <a:pt x="177056" y="265212"/>
                </a:lnTo>
                <a:cubicBezTo>
                  <a:pt x="168789" y="265212"/>
                  <a:pt x="162027" y="258445"/>
                  <a:pt x="162027" y="250171"/>
                </a:cubicBezTo>
                <a:cubicBezTo>
                  <a:pt x="162027" y="258445"/>
                  <a:pt x="155266" y="265212"/>
                  <a:pt x="146999" y="265212"/>
                </a:cubicBezTo>
                <a:lnTo>
                  <a:pt x="146999" y="265212"/>
                </a:lnTo>
                <a:cubicBezTo>
                  <a:pt x="138732" y="265212"/>
                  <a:pt x="131971" y="258445"/>
                  <a:pt x="131971" y="250171"/>
                </a:cubicBezTo>
                <a:lnTo>
                  <a:pt x="131971" y="157147"/>
                </a:lnTo>
                <a:lnTo>
                  <a:pt x="125249" y="157147"/>
                </a:lnTo>
                <a:cubicBezTo>
                  <a:pt x="119812" y="157147"/>
                  <a:pt x="115362" y="152693"/>
                  <a:pt x="115362" y="147251"/>
                </a:cubicBezTo>
                <a:lnTo>
                  <a:pt x="115362" y="77979"/>
                </a:lnTo>
                <a:cubicBezTo>
                  <a:pt x="115362" y="67964"/>
                  <a:pt x="123549" y="59770"/>
                  <a:pt x="133555" y="59770"/>
                </a:cubicBezTo>
                <a:close/>
                <a:moveTo>
                  <a:pt x="162024" y="250167"/>
                </a:moveTo>
                <a:lnTo>
                  <a:pt x="162024" y="179414"/>
                </a:lnTo>
                <a:moveTo>
                  <a:pt x="281174" y="251393"/>
                </a:moveTo>
                <a:cubicBezTo>
                  <a:pt x="281174" y="258993"/>
                  <a:pt x="287384" y="265209"/>
                  <a:pt x="294978" y="265209"/>
                </a:cubicBezTo>
                <a:cubicBezTo>
                  <a:pt x="302571" y="265209"/>
                  <a:pt x="308782" y="258993"/>
                  <a:pt x="308782" y="251393"/>
                </a:cubicBezTo>
                <a:lnTo>
                  <a:pt x="308782" y="165940"/>
                </a:lnTo>
                <a:lnTo>
                  <a:pt x="314960" y="165940"/>
                </a:lnTo>
                <a:cubicBezTo>
                  <a:pt x="319954" y="165940"/>
                  <a:pt x="324044" y="161850"/>
                  <a:pt x="324044" y="156848"/>
                </a:cubicBezTo>
                <a:lnTo>
                  <a:pt x="324044" y="93211"/>
                </a:lnTo>
                <a:cubicBezTo>
                  <a:pt x="324044" y="84011"/>
                  <a:pt x="316523" y="76483"/>
                  <a:pt x="307331" y="76483"/>
                </a:cubicBezTo>
                <a:lnTo>
                  <a:pt x="269209" y="76483"/>
                </a:lnTo>
                <a:cubicBezTo>
                  <a:pt x="270721" y="79071"/>
                  <a:pt x="271593" y="82076"/>
                  <a:pt x="271593" y="85272"/>
                </a:cubicBezTo>
                <a:lnTo>
                  <a:pt x="271593" y="151846"/>
                </a:lnTo>
                <a:cubicBezTo>
                  <a:pt x="271593" y="157078"/>
                  <a:pt x="267315" y="161356"/>
                  <a:pt x="262091" y="161356"/>
                </a:cubicBezTo>
                <a:lnTo>
                  <a:pt x="255632" y="161356"/>
                </a:lnTo>
                <a:lnTo>
                  <a:pt x="255632" y="250751"/>
                </a:lnTo>
                <a:cubicBezTo>
                  <a:pt x="255632" y="252740"/>
                  <a:pt x="255225" y="254636"/>
                  <a:pt x="254494" y="256362"/>
                </a:cubicBezTo>
                <a:cubicBezTo>
                  <a:pt x="256499" y="261522"/>
                  <a:pt x="261526" y="265205"/>
                  <a:pt x="267369" y="265205"/>
                </a:cubicBezTo>
                <a:cubicBezTo>
                  <a:pt x="274963" y="265205"/>
                  <a:pt x="281177" y="258989"/>
                  <a:pt x="281177" y="251389"/>
                </a:cubicBezTo>
                <a:close/>
                <a:moveTo>
                  <a:pt x="42874" y="251393"/>
                </a:moveTo>
                <a:cubicBezTo>
                  <a:pt x="42874" y="258993"/>
                  <a:pt x="36663" y="265209"/>
                  <a:pt x="29066" y="265209"/>
                </a:cubicBezTo>
                <a:cubicBezTo>
                  <a:pt x="21473" y="265209"/>
                  <a:pt x="15262" y="258993"/>
                  <a:pt x="15262" y="251393"/>
                </a:cubicBezTo>
                <a:lnTo>
                  <a:pt x="15262" y="165940"/>
                </a:lnTo>
                <a:lnTo>
                  <a:pt x="9084" y="165940"/>
                </a:lnTo>
                <a:cubicBezTo>
                  <a:pt x="4087" y="165940"/>
                  <a:pt x="0" y="161850"/>
                  <a:pt x="0" y="156848"/>
                </a:cubicBezTo>
                <a:lnTo>
                  <a:pt x="0" y="93211"/>
                </a:lnTo>
                <a:cubicBezTo>
                  <a:pt x="0" y="84011"/>
                  <a:pt x="7521" y="76483"/>
                  <a:pt x="16713" y="76483"/>
                </a:cubicBezTo>
                <a:lnTo>
                  <a:pt x="54835" y="76483"/>
                </a:lnTo>
                <a:cubicBezTo>
                  <a:pt x="53323" y="79071"/>
                  <a:pt x="52451" y="82076"/>
                  <a:pt x="52451" y="85272"/>
                </a:cubicBezTo>
                <a:lnTo>
                  <a:pt x="52451" y="151846"/>
                </a:lnTo>
                <a:cubicBezTo>
                  <a:pt x="52451" y="157078"/>
                  <a:pt x="56728" y="161356"/>
                  <a:pt x="61953" y="161356"/>
                </a:cubicBezTo>
                <a:lnTo>
                  <a:pt x="68416" y="161356"/>
                </a:lnTo>
                <a:lnTo>
                  <a:pt x="68416" y="250751"/>
                </a:lnTo>
                <a:cubicBezTo>
                  <a:pt x="68416" y="252740"/>
                  <a:pt x="68823" y="254636"/>
                  <a:pt x="69553" y="256362"/>
                </a:cubicBezTo>
                <a:cubicBezTo>
                  <a:pt x="67548" y="261522"/>
                  <a:pt x="62522" y="265205"/>
                  <a:pt x="56678" y="265205"/>
                </a:cubicBezTo>
                <a:cubicBezTo>
                  <a:pt x="49085" y="265205"/>
                  <a:pt x="42870" y="258989"/>
                  <a:pt x="42870" y="251389"/>
                </a:cubicBezTo>
                <a:close/>
                <a:moveTo>
                  <a:pt x="281174" y="63395"/>
                </a:moveTo>
                <a:cubicBezTo>
                  <a:pt x="291006" y="63395"/>
                  <a:pt x="298974" y="54033"/>
                  <a:pt x="298974" y="42487"/>
                </a:cubicBezTo>
                <a:cubicBezTo>
                  <a:pt x="298974" y="30941"/>
                  <a:pt x="291003" y="21578"/>
                  <a:pt x="281174" y="21578"/>
                </a:cubicBezTo>
                <a:cubicBezTo>
                  <a:pt x="271341" y="21578"/>
                  <a:pt x="263369" y="30941"/>
                  <a:pt x="263369" y="42487"/>
                </a:cubicBezTo>
                <a:cubicBezTo>
                  <a:pt x="263369" y="54033"/>
                  <a:pt x="271341" y="63395"/>
                  <a:pt x="281174" y="63395"/>
                </a:cubicBezTo>
                <a:close/>
                <a:moveTo>
                  <a:pt x="42874" y="63395"/>
                </a:moveTo>
                <a:cubicBezTo>
                  <a:pt x="33041" y="63395"/>
                  <a:pt x="25073" y="54033"/>
                  <a:pt x="25073" y="42487"/>
                </a:cubicBezTo>
                <a:cubicBezTo>
                  <a:pt x="25073" y="30941"/>
                  <a:pt x="33045" y="21578"/>
                  <a:pt x="42874" y="21578"/>
                </a:cubicBezTo>
                <a:cubicBezTo>
                  <a:pt x="52707" y="21578"/>
                  <a:pt x="60675" y="30941"/>
                  <a:pt x="60675" y="42487"/>
                </a:cubicBezTo>
                <a:cubicBezTo>
                  <a:pt x="60675" y="54033"/>
                  <a:pt x="52703" y="63395"/>
                  <a:pt x="42874" y="63395"/>
                </a:cubicBezTo>
                <a:close/>
                <a:moveTo>
                  <a:pt x="271593" y="151849"/>
                </a:moveTo>
                <a:lnTo>
                  <a:pt x="271593" y="85276"/>
                </a:lnTo>
                <a:cubicBezTo>
                  <a:pt x="271593" y="82076"/>
                  <a:pt x="270725" y="79071"/>
                  <a:pt x="269209" y="76487"/>
                </a:cubicBezTo>
                <a:cubicBezTo>
                  <a:pt x="266170" y="71290"/>
                  <a:pt x="260529" y="67781"/>
                  <a:pt x="254109" y="67781"/>
                </a:cubicBezTo>
                <a:lnTo>
                  <a:pt x="205546" y="67781"/>
                </a:lnTo>
                <a:cubicBezTo>
                  <a:pt x="207530" y="70696"/>
                  <a:pt x="208689" y="74209"/>
                  <a:pt x="208689" y="77982"/>
                </a:cubicBezTo>
                <a:lnTo>
                  <a:pt x="208689" y="147255"/>
                </a:lnTo>
                <a:cubicBezTo>
                  <a:pt x="208689" y="152696"/>
                  <a:pt x="204239" y="157150"/>
                  <a:pt x="198802" y="157150"/>
                </a:cubicBezTo>
                <a:lnTo>
                  <a:pt x="192080" y="157150"/>
                </a:lnTo>
                <a:lnTo>
                  <a:pt x="192080" y="161363"/>
                </a:lnTo>
                <a:lnTo>
                  <a:pt x="197859" y="161363"/>
                </a:lnTo>
                <a:lnTo>
                  <a:pt x="197859" y="250758"/>
                </a:lnTo>
                <a:cubicBezTo>
                  <a:pt x="197859" y="258708"/>
                  <a:pt x="204358" y="265212"/>
                  <a:pt x="212301" y="265212"/>
                </a:cubicBezTo>
                <a:cubicBezTo>
                  <a:pt x="220243" y="265212"/>
                  <a:pt x="226742" y="258708"/>
                  <a:pt x="226742" y="250758"/>
                </a:cubicBezTo>
                <a:cubicBezTo>
                  <a:pt x="226742" y="258708"/>
                  <a:pt x="233241" y="265212"/>
                  <a:pt x="241183" y="265212"/>
                </a:cubicBezTo>
                <a:cubicBezTo>
                  <a:pt x="247142" y="265212"/>
                  <a:pt x="252287" y="261555"/>
                  <a:pt x="254487" y="256369"/>
                </a:cubicBezTo>
                <a:cubicBezTo>
                  <a:pt x="255221" y="254643"/>
                  <a:pt x="255625" y="252744"/>
                  <a:pt x="255625" y="250758"/>
                </a:cubicBezTo>
                <a:lnTo>
                  <a:pt x="255625" y="161363"/>
                </a:lnTo>
                <a:lnTo>
                  <a:pt x="262084" y="161363"/>
                </a:lnTo>
                <a:cubicBezTo>
                  <a:pt x="267312" y="161363"/>
                  <a:pt x="271585" y="157082"/>
                  <a:pt x="271585" y="151853"/>
                </a:cubicBezTo>
                <a:close/>
                <a:moveTo>
                  <a:pt x="52451" y="151849"/>
                </a:moveTo>
                <a:lnTo>
                  <a:pt x="52451" y="85276"/>
                </a:lnTo>
                <a:cubicBezTo>
                  <a:pt x="52451" y="82076"/>
                  <a:pt x="53319" y="79071"/>
                  <a:pt x="54835" y="76487"/>
                </a:cubicBezTo>
                <a:cubicBezTo>
                  <a:pt x="57874" y="71290"/>
                  <a:pt x="63515" y="67781"/>
                  <a:pt x="69935" y="67781"/>
                </a:cubicBezTo>
                <a:lnTo>
                  <a:pt x="118498" y="67781"/>
                </a:lnTo>
                <a:cubicBezTo>
                  <a:pt x="116514" y="70696"/>
                  <a:pt x="115355" y="74209"/>
                  <a:pt x="115355" y="77982"/>
                </a:cubicBezTo>
                <a:lnTo>
                  <a:pt x="115355" y="147255"/>
                </a:lnTo>
                <a:cubicBezTo>
                  <a:pt x="115355" y="152696"/>
                  <a:pt x="119805" y="157150"/>
                  <a:pt x="125242" y="157150"/>
                </a:cubicBezTo>
                <a:lnTo>
                  <a:pt x="131964" y="157150"/>
                </a:lnTo>
                <a:lnTo>
                  <a:pt x="131964" y="161363"/>
                </a:lnTo>
                <a:lnTo>
                  <a:pt x="126185" y="161363"/>
                </a:lnTo>
                <a:lnTo>
                  <a:pt x="126185" y="250758"/>
                </a:lnTo>
                <a:cubicBezTo>
                  <a:pt x="126185" y="258708"/>
                  <a:pt x="119686" y="265212"/>
                  <a:pt x="111743" y="265212"/>
                </a:cubicBezTo>
                <a:cubicBezTo>
                  <a:pt x="103801" y="265212"/>
                  <a:pt x="97302" y="258708"/>
                  <a:pt x="97302" y="250758"/>
                </a:cubicBezTo>
                <a:cubicBezTo>
                  <a:pt x="97302" y="258708"/>
                  <a:pt x="90803" y="265212"/>
                  <a:pt x="82861" y="265212"/>
                </a:cubicBezTo>
                <a:cubicBezTo>
                  <a:pt x="76902" y="265212"/>
                  <a:pt x="71757" y="261555"/>
                  <a:pt x="69557" y="256369"/>
                </a:cubicBezTo>
                <a:cubicBezTo>
                  <a:pt x="68823" y="254643"/>
                  <a:pt x="68419" y="252744"/>
                  <a:pt x="68419" y="250758"/>
                </a:cubicBezTo>
                <a:lnTo>
                  <a:pt x="68419" y="161363"/>
                </a:lnTo>
                <a:lnTo>
                  <a:pt x="61956" y="161363"/>
                </a:lnTo>
                <a:cubicBezTo>
                  <a:pt x="56728" y="161363"/>
                  <a:pt x="52455" y="157082"/>
                  <a:pt x="52455" y="151853"/>
                </a:cubicBezTo>
                <a:close/>
                <a:moveTo>
                  <a:pt x="226742" y="54083"/>
                </a:moveTo>
                <a:cubicBezTo>
                  <a:pt x="237028" y="54083"/>
                  <a:pt x="245367" y="44289"/>
                  <a:pt x="245367" y="32209"/>
                </a:cubicBezTo>
                <a:cubicBezTo>
                  <a:pt x="245367" y="20130"/>
                  <a:pt x="237028" y="10335"/>
                  <a:pt x="226742" y="10335"/>
                </a:cubicBezTo>
                <a:cubicBezTo>
                  <a:pt x="216455" y="10335"/>
                  <a:pt x="208117" y="20130"/>
                  <a:pt x="208117" y="32209"/>
                </a:cubicBezTo>
                <a:cubicBezTo>
                  <a:pt x="208117" y="44289"/>
                  <a:pt x="216455" y="54083"/>
                  <a:pt x="226742" y="54083"/>
                </a:cubicBezTo>
                <a:close/>
                <a:moveTo>
                  <a:pt x="97299" y="54083"/>
                </a:moveTo>
                <a:cubicBezTo>
                  <a:pt x="87012" y="54083"/>
                  <a:pt x="78673" y="44289"/>
                  <a:pt x="78673" y="32209"/>
                </a:cubicBezTo>
                <a:cubicBezTo>
                  <a:pt x="78673" y="20130"/>
                  <a:pt x="87012" y="10335"/>
                  <a:pt x="97299" y="10335"/>
                </a:cubicBezTo>
                <a:cubicBezTo>
                  <a:pt x="107585" y="10335"/>
                  <a:pt x="115924" y="20130"/>
                  <a:pt x="115924" y="32209"/>
                </a:cubicBezTo>
                <a:cubicBezTo>
                  <a:pt x="115924" y="44289"/>
                  <a:pt x="107585" y="54083"/>
                  <a:pt x="97299" y="54083"/>
                </a:cubicBezTo>
                <a:close/>
              </a:path>
            </a:pathLst>
          </a:custGeom>
          <a:noFill/>
          <a:ln w="9145" cap="rnd">
            <a:solidFill>
              <a:srgbClr val="3465A4"/>
            </a:solidFill>
            <a:prstDash val="solid"/>
            <a:round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20" name="Номер слайда 4">
            <a:extLst>
              <a:ext uri="{FF2B5EF4-FFF2-40B4-BE49-F238E27FC236}">
                <a16:creationId xmlns="" xmlns:a16="http://schemas.microsoft.com/office/drawing/2014/main" id="{6DBF337A-23BC-42D8-9852-C748C217B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5682" y="6296307"/>
            <a:ext cx="2743200" cy="365125"/>
          </a:xfrm>
        </p:spPr>
        <p:txBody>
          <a:bodyPr/>
          <a:lstStyle/>
          <a:p>
            <a:r>
              <a:rPr lang="ru-RU">
                <a:latin typeface="Montserrat" panose="00000500000000000000" pitchFamily="2" charset="-52"/>
              </a:rPr>
              <a:t>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0D8ACFA-F86A-E54B-DA7D-E71BA66C17F2}"/>
              </a:ext>
            </a:extLst>
          </p:cNvPr>
          <p:cNvSpPr txBox="1"/>
          <p:nvPr/>
        </p:nvSpPr>
        <p:spPr>
          <a:xfrm>
            <a:off x="619278" y="665487"/>
            <a:ext cx="9519131" cy="3286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600"/>
              </a:spcAft>
            </a:pPr>
            <a:r>
              <a:rPr lang="ru-RU" sz="1300" spc="-15">
                <a:latin typeface="Montserrat" panose="00000500000000000000" pitchFamily="2" charset="-52"/>
                <a:cs typeface="Microsoft Sans Serif"/>
              </a:rPr>
              <a:t>Можно компенсировать часть расходов на зарплату новых сотрудников</a:t>
            </a:r>
          </a:p>
        </p:txBody>
      </p:sp>
      <p:sp>
        <p:nvSpPr>
          <p:cNvPr id="24" name="object 1">
            <a:extLst>
              <a:ext uri="{FF2B5EF4-FFF2-40B4-BE49-F238E27FC236}">
                <a16:creationId xmlns="" xmlns:a16="http://schemas.microsoft.com/office/drawing/2014/main" id="{E630A21B-7815-4319-93F9-BE6871C18F43}"/>
              </a:ext>
            </a:extLst>
          </p:cNvPr>
          <p:cNvSpPr/>
          <p:nvPr/>
        </p:nvSpPr>
        <p:spPr>
          <a:xfrm>
            <a:off x="911836" y="-687049"/>
            <a:ext cx="11303421" cy="32449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6560" rIns="0" bIns="0" anchor="t">
            <a:spAutoFit/>
          </a:bodyPr>
          <a:lstStyle/>
          <a:p>
            <a:pPr marL="12600" defTabSz="457200">
              <a:lnSpc>
                <a:spcPct val="100000"/>
              </a:lnSpc>
              <a:spcBef>
                <a:spcPts val="130"/>
              </a:spcBef>
            </a:pPr>
            <a:r>
              <a:rPr lang="ru-RU" sz="2000" b="1" spc="-11">
                <a:solidFill>
                  <a:srgbClr val="3465A4"/>
                </a:solidFill>
                <a:latin typeface="Montserrat"/>
              </a:rPr>
              <a:t>ПЕРЕОБУЧЕНИЕ</a:t>
            </a:r>
          </a:p>
        </p:txBody>
      </p:sp>
      <p:sp>
        <p:nvSpPr>
          <p:cNvPr id="33" name="Google Shape;274;p41"/>
          <p:cNvSpPr>
            <a:spLocks noChangeArrowheads="1"/>
          </p:cNvSpPr>
          <p:nvPr/>
        </p:nvSpPr>
        <p:spPr bwMode="auto">
          <a:xfrm>
            <a:off x="8088086" y="5332922"/>
            <a:ext cx="3477986" cy="1264728"/>
          </a:xfrm>
          <a:prstGeom prst="roundRect">
            <a:avLst>
              <a:gd name="adj" fmla="val 6676"/>
            </a:avLst>
          </a:prstGeom>
          <a:solidFill>
            <a:srgbClr val="3465A4"/>
          </a:solidFill>
          <a:ln w="9525">
            <a:noFill/>
            <a:miter lim="800000"/>
            <a:headEnd type="none" w="sm" len="sm"/>
            <a:tailEnd type="none" w="sm" len="sm"/>
          </a:ln>
        </p:spPr>
        <p:txBody>
          <a:bodyPr lIns="79800" tIns="39900" rIns="79800" bIns="39900" anchor="ctr"/>
          <a:lstStyle>
            <a:lvl1pPr marL="12573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88900" marR="5080">
              <a:spcBef>
                <a:spcPts val="500"/>
              </a:spcBef>
              <a:buClr>
                <a:srgbClr val="3465A4"/>
              </a:buClr>
              <a:tabLst>
                <a:tab pos="6347460"/>
              </a:tabLst>
            </a:pPr>
            <a:r>
              <a:rPr lang="ru-RU" sz="1000" b="1" spc="-15">
                <a:solidFill>
                  <a:schemeClr val="bg1"/>
                </a:solidFill>
                <a:latin typeface="Montserrat" panose="00000500000000000000" pitchFamily="2" charset="-52"/>
                <a:cs typeface="Microsoft Sans Serif"/>
              </a:rPr>
              <a:t>Преимущества: </a:t>
            </a:r>
          </a:p>
          <a:p>
            <a:pPr marL="260350" marR="5080" indent="-171450">
              <a:spcBef>
                <a:spcPts val="500"/>
              </a:spcBef>
              <a:buClr>
                <a:schemeClr val="bg1"/>
              </a:buClr>
              <a:buFont typeface="Arial" panose="020b0604020202020204" pitchFamily="34" charset="0"/>
              <a:buChar char="•"/>
              <a:tabLst>
                <a:tab pos="6347460"/>
              </a:tabLst>
            </a:pPr>
            <a:r>
              <a:rPr lang="ru-RU" sz="1000" spc="-15">
                <a:solidFill>
                  <a:schemeClr val="bg1"/>
                </a:solidFill>
                <a:latin typeface="Montserrat" panose="00000500000000000000" pitchFamily="2" charset="-52"/>
                <a:cs typeface="Microsoft Sans Serif"/>
              </a:rPr>
              <a:t>никакой бумажной отчетности, </a:t>
            </a:r>
            <a:br>
              <a:rPr lang="ru-RU" sz="1000" spc="-15">
                <a:solidFill>
                  <a:schemeClr val="bg1"/>
                </a:solidFill>
                <a:latin typeface="Montserrat" panose="00000500000000000000" pitchFamily="2" charset="-52"/>
                <a:cs typeface="Microsoft Sans Serif"/>
              </a:rPr>
            </a:br>
            <a:r>
              <a:rPr lang="ru-RU" sz="1000" spc="-15">
                <a:solidFill>
                  <a:schemeClr val="bg1"/>
                </a:solidFill>
                <a:latin typeface="Montserrat" panose="00000500000000000000" pitchFamily="2" charset="-52"/>
                <a:cs typeface="Microsoft Sans Serif"/>
              </a:rPr>
              <a:t>все проверяется автоматически </a:t>
            </a:r>
          </a:p>
          <a:p>
            <a:pPr marL="260350" marR="5080" indent="-171450">
              <a:spcBef>
                <a:spcPts val="500"/>
              </a:spcBef>
              <a:buClr>
                <a:schemeClr val="bg1"/>
              </a:buClr>
              <a:buFont typeface="Arial" panose="020b0604020202020204" pitchFamily="34" charset="0"/>
              <a:buChar char="•"/>
              <a:tabLst>
                <a:tab pos="6347460"/>
              </a:tabLst>
            </a:pPr>
            <a:r>
              <a:rPr lang="ru-RU" sz="1000" spc="-15">
                <a:solidFill>
                  <a:schemeClr val="bg1"/>
                </a:solidFill>
                <a:latin typeface="Montserrat" panose="00000500000000000000" pitchFamily="2" charset="-52"/>
                <a:cs typeface="Microsoft Sans Serif"/>
              </a:rPr>
              <a:t>нет личных визитов в службу занятости – </a:t>
            </a:r>
            <a:br>
              <a:rPr lang="ru-RU" sz="1000" spc="-15">
                <a:solidFill>
                  <a:schemeClr val="bg1"/>
                </a:solidFill>
                <a:latin typeface="Montserrat" panose="00000500000000000000" pitchFamily="2" charset="-52"/>
                <a:cs typeface="Microsoft Sans Serif"/>
              </a:rPr>
            </a:br>
            <a:r>
              <a:rPr lang="ru-RU" sz="1000" spc="-15">
                <a:solidFill>
                  <a:schemeClr val="bg1"/>
                </a:solidFill>
                <a:latin typeface="Montserrat" panose="00000500000000000000" pitchFamily="2" charset="-52"/>
                <a:cs typeface="Microsoft Sans Serif"/>
              </a:rPr>
              <a:t>все в цифровом формате </a:t>
            </a:r>
          </a:p>
          <a:p>
            <a:pPr marL="260350" marR="5080" indent="-171450">
              <a:spcBef>
                <a:spcPts val="500"/>
              </a:spcBef>
              <a:buClr>
                <a:schemeClr val="bg1"/>
              </a:buClr>
              <a:buFont typeface="Arial" panose="020b0604020202020204" pitchFamily="34" charset="0"/>
              <a:buChar char="•"/>
              <a:tabLst>
                <a:tab pos="6347460"/>
              </a:tabLst>
            </a:pPr>
            <a:r>
              <a:rPr lang="ru-RU" sz="1000" spc="-15">
                <a:solidFill>
                  <a:schemeClr val="bg1"/>
                </a:solidFill>
                <a:latin typeface="Montserrat" panose="00000500000000000000" pitchFamily="2" charset="-52"/>
                <a:cs typeface="Microsoft Sans Serif"/>
              </a:rPr>
              <a:t>быстрая подача заявления </a:t>
            </a:r>
          </a:p>
        </p:txBody>
      </p:sp>
      <p:sp>
        <p:nvSpPr>
          <p:cNvPr id="37" name="Полилиния: фигура 509">
            <a:extLst>
              <a:ext uri="{FF2B5EF4-FFF2-40B4-BE49-F238E27FC236}">
                <a16:creationId xmlns="" xmlns:a16="http://schemas.microsoft.com/office/drawing/2014/main" id="{DA7C2DC7-93A1-41AB-8FF3-91C4F38D2E95}"/>
              </a:ext>
            </a:extLst>
          </p:cNvPr>
          <p:cNvSpPr/>
          <p:nvPr/>
        </p:nvSpPr>
        <p:spPr>
          <a:xfrm>
            <a:off x="11106827" y="5473348"/>
            <a:ext cx="324040" cy="289621"/>
          </a:xfrm>
          <a:custGeom>
            <a:gdLst>
              <a:gd name="connsiteX0" fmla="*/ 17837 w 324040"/>
              <a:gd name="connsiteY0" fmla="*/ 108712 h 289621"/>
              <a:gd name="connsiteX1" fmla="*/ 102267 w 324040"/>
              <a:gd name="connsiteY1" fmla="*/ 108712 h 289621"/>
              <a:gd name="connsiteX2" fmla="*/ 120104 w 324040"/>
              <a:gd name="connsiteY2" fmla="*/ 126564 h 289621"/>
              <a:gd name="connsiteX3" fmla="*/ 120104 w 324040"/>
              <a:gd name="connsiteY3" fmla="*/ 271769 h 289621"/>
              <a:gd name="connsiteX4" fmla="*/ 102267 w 324040"/>
              <a:gd name="connsiteY4" fmla="*/ 289621 h 289621"/>
              <a:gd name="connsiteX5" fmla="*/ 17837 w 324040"/>
              <a:gd name="connsiteY5" fmla="*/ 289621 h 289621"/>
              <a:gd name="connsiteX6" fmla="*/ 0 w 324040"/>
              <a:gd name="connsiteY6" fmla="*/ 271769 h 289621"/>
              <a:gd name="connsiteX7" fmla="*/ 0 w 324040"/>
              <a:gd name="connsiteY7" fmla="*/ 126564 h 289621"/>
              <a:gd name="connsiteX8" fmla="*/ 17837 w 324040"/>
              <a:gd name="connsiteY8" fmla="*/ 108712 h 289621"/>
              <a:gd name="connsiteX9" fmla="*/ 231584 w 324040"/>
              <a:gd name="connsiteY9" fmla="*/ 112283 h 289621"/>
              <a:gd name="connsiteX10" fmla="*/ 304123 w 324040"/>
              <a:gd name="connsiteY10" fmla="*/ 112283 h 289621"/>
              <a:gd name="connsiteX11" fmla="*/ 324041 w 324040"/>
              <a:gd name="connsiteY11" fmla="*/ 132218 h 289621"/>
              <a:gd name="connsiteX12" fmla="*/ 324041 w 324040"/>
              <a:gd name="connsiteY12" fmla="*/ 132218 h 289621"/>
              <a:gd name="connsiteX13" fmla="*/ 304123 w 324040"/>
              <a:gd name="connsiteY13" fmla="*/ 152154 h 289621"/>
              <a:gd name="connsiteX14" fmla="*/ 304123 w 324040"/>
              <a:gd name="connsiteY14" fmla="*/ 152154 h 289621"/>
              <a:gd name="connsiteX15" fmla="*/ 324041 w 324040"/>
              <a:gd name="connsiteY15" fmla="*/ 172089 h 289621"/>
              <a:gd name="connsiteX16" fmla="*/ 324041 w 324040"/>
              <a:gd name="connsiteY16" fmla="*/ 172089 h 289621"/>
              <a:gd name="connsiteX17" fmla="*/ 304123 w 324040"/>
              <a:gd name="connsiteY17" fmla="*/ 192024 h 289621"/>
              <a:gd name="connsiteX18" fmla="*/ 291636 w 324040"/>
              <a:gd name="connsiteY18" fmla="*/ 192024 h 289621"/>
              <a:gd name="connsiteX19" fmla="*/ 311554 w 324040"/>
              <a:gd name="connsiteY19" fmla="*/ 211959 h 289621"/>
              <a:gd name="connsiteX20" fmla="*/ 311554 w 324040"/>
              <a:gd name="connsiteY20" fmla="*/ 211959 h 289621"/>
              <a:gd name="connsiteX21" fmla="*/ 291636 w 324040"/>
              <a:gd name="connsiteY21" fmla="*/ 231895 h 289621"/>
              <a:gd name="connsiteX22" fmla="*/ 273800 w 324040"/>
              <a:gd name="connsiteY22" fmla="*/ 231895 h 289621"/>
              <a:gd name="connsiteX23" fmla="*/ 293717 w 324040"/>
              <a:gd name="connsiteY23" fmla="*/ 251830 h 289621"/>
              <a:gd name="connsiteX24" fmla="*/ 293717 w 324040"/>
              <a:gd name="connsiteY24" fmla="*/ 251830 h 289621"/>
              <a:gd name="connsiteX25" fmla="*/ 273800 w 324040"/>
              <a:gd name="connsiteY25" fmla="*/ 271765 h 289621"/>
              <a:gd name="connsiteX26" fmla="*/ 151910 w 324040"/>
              <a:gd name="connsiteY26" fmla="*/ 271765 h 289621"/>
              <a:gd name="connsiteX27" fmla="*/ 151910 w 324040"/>
              <a:gd name="connsiteY27" fmla="*/ 271765 h 289621"/>
              <a:gd name="connsiteX28" fmla="*/ 136896 w 324040"/>
              <a:gd name="connsiteY28" fmla="*/ 270129 h 289621"/>
              <a:gd name="connsiteX29" fmla="*/ 120100 w 324040"/>
              <a:gd name="connsiteY29" fmla="*/ 261945 h 289621"/>
              <a:gd name="connsiteX30" fmla="*/ 120100 w 324040"/>
              <a:gd name="connsiteY30" fmla="*/ 134298 h 289621"/>
              <a:gd name="connsiteX31" fmla="*/ 150722 w 324040"/>
              <a:gd name="connsiteY31" fmla="*/ 110842 h 289621"/>
              <a:gd name="connsiteX32" fmla="*/ 196405 w 324040"/>
              <a:gd name="connsiteY32" fmla="*/ 48355 h 289621"/>
              <a:gd name="connsiteX33" fmla="*/ 212657 w 324040"/>
              <a:gd name="connsiteY33" fmla="*/ 16668 h 289621"/>
              <a:gd name="connsiteX34" fmla="*/ 221773 w 324040"/>
              <a:gd name="connsiteY34" fmla="*/ 899 h 289621"/>
              <a:gd name="connsiteX35" fmla="*/ 242285 w 324040"/>
              <a:gd name="connsiteY35" fmla="*/ 6899 h 289621"/>
              <a:gd name="connsiteX36" fmla="*/ 251848 w 324040"/>
              <a:gd name="connsiteY36" fmla="*/ 37396 h 289621"/>
              <a:gd name="connsiteX37" fmla="*/ 240748 w 324040"/>
              <a:gd name="connsiteY37" fmla="*/ 82128 h 289621"/>
              <a:gd name="connsiteX38" fmla="*/ 231581 w 324040"/>
              <a:gd name="connsiteY38" fmla="*/ 112280 h 28962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324040" h="289621">
                <a:moveTo>
                  <a:pt x="17837" y="108712"/>
                </a:moveTo>
                <a:lnTo>
                  <a:pt x="102267" y="108712"/>
                </a:lnTo>
                <a:cubicBezTo>
                  <a:pt x="112078" y="108712"/>
                  <a:pt x="120104" y="116745"/>
                  <a:pt x="120104" y="126564"/>
                </a:cubicBezTo>
                <a:lnTo>
                  <a:pt x="120104" y="271769"/>
                </a:lnTo>
                <a:cubicBezTo>
                  <a:pt x="120104" y="281589"/>
                  <a:pt x="112078" y="289621"/>
                  <a:pt x="102267" y="289621"/>
                </a:cubicBezTo>
                <a:lnTo>
                  <a:pt x="17837" y="289621"/>
                </a:lnTo>
                <a:cubicBezTo>
                  <a:pt x="8025" y="289621"/>
                  <a:pt x="0" y="281589"/>
                  <a:pt x="0" y="271769"/>
                </a:cubicBezTo>
                <a:lnTo>
                  <a:pt x="0" y="126564"/>
                </a:lnTo>
                <a:cubicBezTo>
                  <a:pt x="0" y="116745"/>
                  <a:pt x="8025" y="108712"/>
                  <a:pt x="17837" y="108712"/>
                </a:cubicBezTo>
                <a:close/>
                <a:moveTo>
                  <a:pt x="231584" y="112283"/>
                </a:moveTo>
                <a:lnTo>
                  <a:pt x="304123" y="112283"/>
                </a:lnTo>
                <a:cubicBezTo>
                  <a:pt x="315079" y="112283"/>
                  <a:pt x="324041" y="121253"/>
                  <a:pt x="324041" y="132218"/>
                </a:cubicBezTo>
                <a:lnTo>
                  <a:pt x="324041" y="132218"/>
                </a:lnTo>
                <a:cubicBezTo>
                  <a:pt x="324041" y="143184"/>
                  <a:pt x="315079" y="152154"/>
                  <a:pt x="304123" y="152154"/>
                </a:cubicBezTo>
                <a:lnTo>
                  <a:pt x="304123" y="152154"/>
                </a:lnTo>
                <a:cubicBezTo>
                  <a:pt x="315079" y="152154"/>
                  <a:pt x="324041" y="161123"/>
                  <a:pt x="324041" y="172089"/>
                </a:cubicBezTo>
                <a:lnTo>
                  <a:pt x="324041" y="172089"/>
                </a:lnTo>
                <a:cubicBezTo>
                  <a:pt x="324041" y="183055"/>
                  <a:pt x="315075" y="192024"/>
                  <a:pt x="304123" y="192024"/>
                </a:cubicBezTo>
                <a:lnTo>
                  <a:pt x="291636" y="192024"/>
                </a:lnTo>
                <a:cubicBezTo>
                  <a:pt x="302593" y="192024"/>
                  <a:pt x="311554" y="200994"/>
                  <a:pt x="311554" y="211959"/>
                </a:cubicBezTo>
                <a:lnTo>
                  <a:pt x="311554" y="211959"/>
                </a:lnTo>
                <a:cubicBezTo>
                  <a:pt x="311554" y="222925"/>
                  <a:pt x="302589" y="231895"/>
                  <a:pt x="291636" y="231895"/>
                </a:cubicBezTo>
                <a:lnTo>
                  <a:pt x="273800" y="231895"/>
                </a:lnTo>
                <a:cubicBezTo>
                  <a:pt x="284756" y="231895"/>
                  <a:pt x="293717" y="240864"/>
                  <a:pt x="293717" y="251830"/>
                </a:cubicBezTo>
                <a:lnTo>
                  <a:pt x="293717" y="251830"/>
                </a:lnTo>
                <a:cubicBezTo>
                  <a:pt x="293717" y="262796"/>
                  <a:pt x="284752" y="271765"/>
                  <a:pt x="273800" y="271765"/>
                </a:cubicBezTo>
                <a:lnTo>
                  <a:pt x="151910" y="271765"/>
                </a:lnTo>
                <a:moveTo>
                  <a:pt x="151910" y="271765"/>
                </a:moveTo>
                <a:cubicBezTo>
                  <a:pt x="147053" y="271765"/>
                  <a:pt x="142200" y="271765"/>
                  <a:pt x="136896" y="270129"/>
                </a:cubicBezTo>
                <a:cubicBezTo>
                  <a:pt x="131593" y="268493"/>
                  <a:pt x="125846" y="265221"/>
                  <a:pt x="120100" y="261945"/>
                </a:cubicBezTo>
                <a:moveTo>
                  <a:pt x="120100" y="134298"/>
                </a:moveTo>
                <a:cubicBezTo>
                  <a:pt x="128324" y="130629"/>
                  <a:pt x="136551" y="126957"/>
                  <a:pt x="150722" y="110842"/>
                </a:cubicBezTo>
                <a:cubicBezTo>
                  <a:pt x="164893" y="94723"/>
                  <a:pt x="185009" y="66160"/>
                  <a:pt x="196405" y="48355"/>
                </a:cubicBezTo>
                <a:cubicBezTo>
                  <a:pt x="207800" y="30553"/>
                  <a:pt x="210475" y="23511"/>
                  <a:pt x="212657" y="16668"/>
                </a:cubicBezTo>
                <a:cubicBezTo>
                  <a:pt x="214839" y="9825"/>
                  <a:pt x="216520" y="3180"/>
                  <a:pt x="221773" y="899"/>
                </a:cubicBezTo>
                <a:cubicBezTo>
                  <a:pt x="227026" y="-1382"/>
                  <a:pt x="235844" y="701"/>
                  <a:pt x="242285" y="6899"/>
                </a:cubicBezTo>
                <a:cubicBezTo>
                  <a:pt x="248726" y="13097"/>
                  <a:pt x="252788" y="23414"/>
                  <a:pt x="251848" y="37396"/>
                </a:cubicBezTo>
                <a:cubicBezTo>
                  <a:pt x="250908" y="51382"/>
                  <a:pt x="244960" y="69036"/>
                  <a:pt x="240748" y="82128"/>
                </a:cubicBezTo>
                <a:cubicBezTo>
                  <a:pt x="236535" y="95220"/>
                  <a:pt x="234058" y="103750"/>
                  <a:pt x="231581" y="112280"/>
                </a:cubicBezTo>
              </a:path>
            </a:pathLst>
          </a:custGeom>
          <a:noFill/>
          <a:ln w="9145" cap="rnd">
            <a:solidFill>
              <a:srgbClr val="F7FAFD"/>
            </a:solidFill>
            <a:prstDash val="solid"/>
            <a:round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1007861" y="1169868"/>
            <a:ext cx="6352719" cy="1962076"/>
          </a:xfrm>
          <a:prstGeom prst="rect">
            <a:avLst/>
          </a:prstGeom>
          <a:noFill/>
        </p:spPr>
        <p:txBody>
          <a:bodyPr wrap="square" lIns="72000" tIns="0" rIns="72000" bIns="0" rtlCol="0">
            <a:spAutoFit/>
          </a:bodyPr>
          <a:lstStyle/>
          <a:p>
            <a:r>
              <a:rPr lang="ru-RU" sz="1100" b="1" spc="-15">
                <a:solidFill>
                  <a:srgbClr val="3465A4"/>
                </a:solidFill>
                <a:latin typeface="Montserrat" panose="00000500000000000000" pitchFamily="2" charset="-52"/>
                <a:cs typeface="Microsoft Sans Serif"/>
              </a:rPr>
              <a:t>Можно возместить часть расходов на зарплату новых сотрудников</a:t>
            </a:r>
            <a:br>
              <a:rPr lang="ru-RU" sz="1100" b="1" spc="-15">
                <a:solidFill>
                  <a:srgbClr val="3465A4"/>
                </a:solidFill>
                <a:latin typeface="Montserrat" panose="00000500000000000000" pitchFamily="2" charset="-52"/>
                <a:cs typeface="Microsoft Sans Serif"/>
              </a:rPr>
            </a:br>
            <a:r>
              <a:rPr lang="ru-RU" sz="1100" b="1" spc="-15">
                <a:solidFill>
                  <a:srgbClr val="3465A4"/>
                </a:solidFill>
                <a:latin typeface="Montserrat" panose="00000500000000000000" pitchFamily="2" charset="-52"/>
                <a:cs typeface="Microsoft Sans Serif"/>
              </a:rPr>
              <a:t>из определенных категорий</a:t>
            </a:r>
            <a:r>
              <a:rPr lang="en-US" sz="1100" b="1" spc="-15">
                <a:solidFill>
                  <a:srgbClr val="3465A4"/>
                </a:solidFill>
                <a:latin typeface="Montserrat" panose="00000500000000000000" pitchFamily="2" charset="-52"/>
                <a:cs typeface="Microsoft Sans Serif"/>
              </a:rPr>
              <a:t>:</a:t>
            </a:r>
            <a:endParaRPr lang="ru-RU" sz="1100" b="1" spc="-15">
              <a:solidFill>
                <a:srgbClr val="3465A4"/>
              </a:solidFill>
              <a:latin typeface="Montserrat" pitchFamily="2" charset="77"/>
              <a:cs typeface="Microsoft Sans Serif"/>
            </a:endParaRPr>
          </a:p>
          <a:p>
            <a:pPr marL="285750" marR="5080" indent="-285750">
              <a:spcBef>
                <a:spcPts val="300"/>
              </a:spcBef>
              <a:buClr>
                <a:srgbClr val="3465A4"/>
              </a:buClr>
              <a:buFont typeface="Arial" panose="020b0604020202020204" pitchFamily="34" charset="0"/>
              <a:buChar char="•"/>
              <a:tabLst>
                <a:tab pos="6347460"/>
              </a:tabLst>
            </a:pPr>
            <a:r>
              <a:rPr lang="ru-RU" sz="1100" spc="-15">
                <a:latin typeface="Montserrat" panose="00000500000000000000" pitchFamily="2" charset="-52"/>
                <a:cs typeface="Microsoft Sans Serif"/>
              </a:rPr>
              <a:t>ветераны боевых действий</a:t>
            </a:r>
          </a:p>
          <a:p>
            <a:pPr marL="285750" marR="5080" indent="-285750">
              <a:spcBef>
                <a:spcPts val="300"/>
              </a:spcBef>
              <a:buClr>
                <a:srgbClr val="3465A4"/>
              </a:buClr>
              <a:buFont typeface="Arial" panose="020b0604020202020204" pitchFamily="34" charset="0"/>
              <a:buChar char="•"/>
              <a:tabLst>
                <a:tab pos="6347460"/>
              </a:tabLst>
            </a:pPr>
            <a:r>
              <a:rPr lang="ru-RU" sz="1100" spc="-15">
                <a:latin typeface="Montserrat" panose="00000500000000000000" pitchFamily="2" charset="-52"/>
                <a:cs typeface="Microsoft Sans Serif"/>
              </a:rPr>
              <a:t>семьи погибших при выполнении задач в зоне СВО</a:t>
            </a:r>
          </a:p>
          <a:p>
            <a:pPr marL="285750" marR="5080" indent="-285750">
              <a:spcBef>
                <a:spcPts val="300"/>
              </a:spcBef>
              <a:buClr>
                <a:srgbClr val="3465A4"/>
              </a:buClr>
              <a:buFont typeface="Arial" panose="020b0604020202020204" pitchFamily="34" charset="0"/>
              <a:buChar char="•"/>
              <a:tabLst>
                <a:tab pos="6347460"/>
              </a:tabLst>
            </a:pPr>
            <a:r>
              <a:rPr lang="ru-RU" sz="1100" spc="-15">
                <a:latin typeface="Montserrat" panose="00000500000000000000" pitchFamily="2" charset="-52"/>
                <a:cs typeface="Microsoft Sans Serif"/>
              </a:rPr>
              <a:t>граждане с инвалидностью </a:t>
            </a:r>
          </a:p>
          <a:p>
            <a:pPr marL="285750" marR="5080" indent="-285750">
              <a:spcBef>
                <a:spcPts val="300"/>
              </a:spcBef>
              <a:buClr>
                <a:srgbClr val="3465A4"/>
              </a:buClr>
              <a:buFont typeface="Arial" panose="020b0604020202020204" pitchFamily="34" charset="0"/>
              <a:buChar char="•"/>
              <a:tabLst>
                <a:tab pos="6347460"/>
              </a:tabLst>
            </a:pPr>
            <a:r>
              <a:rPr lang="ru-RU" sz="1100" spc="-15">
                <a:latin typeface="Montserrat" panose="00000500000000000000" pitchFamily="2" charset="-52"/>
                <a:cs typeface="Microsoft Sans Serif"/>
              </a:rPr>
              <a:t>уволенные с военной службы и их родственники</a:t>
            </a:r>
          </a:p>
          <a:p>
            <a:pPr marL="285750" marR="5080" indent="-285750">
              <a:spcBef>
                <a:spcPts val="300"/>
              </a:spcBef>
              <a:buClr>
                <a:srgbClr val="3465A4"/>
              </a:buClr>
              <a:buFont typeface="Arial" panose="020b0604020202020204" pitchFamily="34" charset="0"/>
              <a:buChar char="•"/>
              <a:tabLst>
                <a:tab pos="6347460"/>
              </a:tabLst>
            </a:pPr>
            <a:r>
              <a:rPr lang="ru-RU" sz="1100" spc="-15">
                <a:latin typeface="Montserrat" panose="00000500000000000000" pitchFamily="2" charset="-52"/>
                <a:cs typeface="Microsoft Sans Serif"/>
              </a:rPr>
              <a:t>освободившиеся из мест лишения свободы</a:t>
            </a:r>
          </a:p>
          <a:p>
            <a:pPr marL="285750" marR="5080" indent="-285750">
              <a:spcBef>
                <a:spcPts val="300"/>
              </a:spcBef>
              <a:buClr>
                <a:srgbClr val="3465A4"/>
              </a:buClr>
              <a:buFont typeface="Arial" panose="020b0604020202020204" pitchFamily="34" charset="0"/>
              <a:buChar char="•"/>
              <a:tabLst>
                <a:tab pos="6347460"/>
              </a:tabLst>
            </a:pPr>
            <a:r>
              <a:rPr lang="ru-RU" sz="1100" spc="-15">
                <a:latin typeface="Montserrat" panose="00000500000000000000" pitchFamily="2" charset="-52"/>
                <a:cs typeface="Microsoft Sans Serif"/>
              </a:rPr>
              <a:t>одинокие и многодетные родители, </a:t>
            </a:r>
          </a:p>
          <a:p>
            <a:pPr marL="285750" marR="5080" indent="-285750">
              <a:spcBef>
                <a:spcPts val="300"/>
              </a:spcBef>
              <a:buClr>
                <a:srgbClr val="3465A4"/>
              </a:buClr>
              <a:buFont typeface="Arial" panose="020b0604020202020204" pitchFamily="34" charset="0"/>
              <a:buChar char="•"/>
              <a:tabLst>
                <a:tab pos="6347460"/>
              </a:tabLst>
            </a:pPr>
            <a:r>
              <a:rPr lang="ru-RU" sz="1100" spc="-15">
                <a:latin typeface="Montserrat" panose="00000500000000000000" pitchFamily="2" charset="-52"/>
                <a:cs typeface="Microsoft Sans Serif"/>
              </a:rPr>
              <a:t>опекуны и усыновители, воспитывающие несовершеннолетних детей </a:t>
            </a:r>
            <a:br>
              <a:rPr lang="en-US" sz="1100" spc="-15">
                <a:latin typeface="Montserrat" panose="00000500000000000000" pitchFamily="2" charset="-52"/>
                <a:cs typeface="Microsoft Sans Serif"/>
              </a:rPr>
            </a:br>
            <a:r>
              <a:rPr lang="ru-RU" sz="1100" spc="-15">
                <a:latin typeface="Montserrat" panose="00000500000000000000" pitchFamily="2" charset="-52"/>
                <a:cs typeface="Microsoft Sans Serif"/>
              </a:rPr>
              <a:t>и детей с инвалидностью </a:t>
            </a:r>
          </a:p>
        </p:txBody>
      </p:sp>
    </p:spTree>
    <p:extLst>
      <p:ext uri="{BB962C8B-B14F-4D97-AF65-F5344CB8AC3E}">
        <p14:creationId xmlns:p14="http://schemas.microsoft.com/office/powerpoint/2010/main" val="3375724555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086" y="3094484"/>
            <a:ext cx="3480027" cy="2321178"/>
          </a:xfrm>
          <a:prstGeom prst="roundRect">
            <a:avLst>
              <a:gd name="adj" fmla="val 2957"/>
            </a:avLst>
          </a:prstGeom>
        </p:spPr>
      </p:pic>
      <p:sp>
        <p:nvSpPr>
          <p:cNvPr id="28" name="Google Shape;274;p41">
            <a:extLst>
              <a:ext uri="{FF2B5EF4-FFF2-40B4-BE49-F238E27FC236}">
                <a16:creationId xmlns="" xmlns:a16="http://schemas.microsoft.com/office/drawing/2014/main" id="{5FC24984-E178-4387-9B9F-C4DD0BC3C8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887" y="665899"/>
            <a:ext cx="10944225" cy="630011"/>
          </a:xfrm>
          <a:prstGeom prst="roundRect">
            <a:avLst>
              <a:gd name="adj" fmla="val 5260"/>
            </a:avLst>
          </a:prstGeom>
          <a:solidFill>
            <a:schemeClr val="accent1">
              <a:lumMod val="20000"/>
              <a:lumOff val="80000"/>
              <a:alpha val="24000"/>
            </a:schemeClr>
          </a:solidFill>
          <a:ln w="9525">
            <a:solidFill>
              <a:srgbClr val="3465A4"/>
            </a:solidFill>
            <a:miter lim="800000"/>
            <a:headEnd type="none" w="sm" len="sm"/>
            <a:tailEnd type="none" w="sm" len="sm"/>
          </a:ln>
        </p:spPr>
        <p:txBody>
          <a:bodyPr lIns="79800" tIns="39900" rIns="79800" bIns="39900" anchor="ctr"/>
          <a:lstStyle>
            <a:lvl1pPr marL="12573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/>
            <a:endParaRPr lang="ru-RU" altLang="ru-RU" sz="1200" b="1">
              <a:solidFill>
                <a:srgbClr val="22272F"/>
              </a:solidFill>
              <a:latin typeface="Montserrat" panose="00000500000000000000" pitchFamily="2" charset="-52"/>
            </a:endParaRPr>
          </a:p>
          <a:p>
            <a:pPr algn="ctr"/>
            <a:br>
              <a:rPr lang="ru-RU" altLang="ru-RU" sz="1200" b="1">
                <a:solidFill>
                  <a:srgbClr val="22272F"/>
                </a:solidFill>
                <a:latin typeface="Montserrat" panose="00000500000000000000" pitchFamily="2" charset="-52"/>
              </a:rPr>
            </a:br>
            <a:r>
              <a:rPr lang="ru-RU" altLang="ru-RU" sz="1200" b="1">
                <a:solidFill>
                  <a:srgbClr val="22272F"/>
                </a:solidFill>
                <a:latin typeface="Montserrat" panose="00000500000000000000" pitchFamily="2" charset="-52"/>
              </a:rPr>
              <a:t> </a:t>
            </a:r>
          </a:p>
        </p:txBody>
      </p:sp>
      <p:sp>
        <p:nvSpPr>
          <p:cNvPr id="36" name="object 1">
            <a:extLst>
              <a:ext uri="{FF2B5EF4-FFF2-40B4-BE49-F238E27FC236}">
                <a16:creationId xmlns="" xmlns:a16="http://schemas.microsoft.com/office/drawing/2014/main" id="{E630A21B-7815-4319-93F9-BE6871C18F43}"/>
              </a:ext>
            </a:extLst>
          </p:cNvPr>
          <p:cNvSpPr/>
          <p:nvPr/>
        </p:nvSpPr>
        <p:spPr>
          <a:xfrm>
            <a:off x="732239" y="262080"/>
            <a:ext cx="11303421" cy="32449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6560" rIns="0" bIns="0" anchor="t">
            <a:spAutoFit/>
          </a:bodyPr>
          <a:lstStyle/>
          <a:p>
            <a:pPr marL="12600" defTabSz="457200">
              <a:lnSpc>
                <a:spcPct val="100000"/>
              </a:lnSpc>
              <a:spcBef>
                <a:spcPts val="130"/>
              </a:spcBef>
            </a:pPr>
            <a:r>
              <a:rPr lang="ru-RU" sz="2000" b="1" spc="-11">
                <a:solidFill>
                  <a:srgbClr val="3465A4"/>
                </a:solidFill>
                <a:latin typeface="Montserrat"/>
              </a:rPr>
              <a:t>СУБСИДИЯ ЗА ТРУДОУСТРОЙСТВО РАБОТНИКОВ, ГОТОВЫХ К ПЕРЕЕЗДУ</a:t>
            </a:r>
          </a:p>
        </p:txBody>
      </p:sp>
      <p:sp>
        <p:nvSpPr>
          <p:cNvPr id="34" name="Номер слайда 8">
            <a:extLst>
              <a:ext uri="{FF2B5EF4-FFF2-40B4-BE49-F238E27FC236}">
                <a16:creationId xmlns="" xmlns:a16="http://schemas.microsoft.com/office/drawing/2014/main" id="{09E3ED3B-924B-40EE-8587-66A92904064D}"/>
              </a:ext>
            </a:extLst>
          </p:cNvPr>
          <p:cNvSpPr txBox="1"/>
          <p:nvPr/>
        </p:nvSpPr>
        <p:spPr>
          <a:xfrm>
            <a:off x="9292461" y="840479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2</a:t>
            </a:r>
            <a:endParaRPr lang="ru-RU"/>
          </a:p>
        </p:txBody>
      </p:sp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4C566DDB-B92F-41D7-8E01-C51A002530C2}"/>
              </a:ext>
            </a:extLst>
          </p:cNvPr>
          <p:cNvSpPr/>
          <p:nvPr/>
        </p:nvSpPr>
        <p:spPr>
          <a:xfrm>
            <a:off x="623888" y="4488473"/>
            <a:ext cx="7133764" cy="2109177"/>
          </a:xfrm>
          <a:prstGeom prst="rect">
            <a:avLst/>
          </a:prstGeom>
          <a:effectLst>
            <a:glow rad="177800">
              <a:schemeClr val="accent3">
                <a:satMod val="175000"/>
                <a:alpha val="21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rIns="36000" rtlCol="0" anchor="t"/>
          <a:lstStyle/>
          <a:p>
            <a:pPr algn="ctr" fontAlgn="ctr"/>
            <a:endParaRPr lang="ru-RU" sz="1100" b="1" i="1">
              <a:solidFill>
                <a:schemeClr val="accent1">
                  <a:lumMod val="50000"/>
                </a:schemeClr>
              </a:solidFill>
              <a:latin typeface="Montserrat" pitchFamily="2" charset="77"/>
            </a:endParaRPr>
          </a:p>
        </p:txBody>
      </p:sp>
      <p:sp>
        <p:nvSpPr>
          <p:cNvPr id="26" name="object 176"/>
          <p:cNvSpPr txBox="1"/>
          <p:nvPr/>
        </p:nvSpPr>
        <p:spPr>
          <a:xfrm>
            <a:off x="732239" y="4739384"/>
            <a:ext cx="6911573" cy="1664558"/>
          </a:xfrm>
          <a:prstGeom prst="rect">
            <a:avLst/>
          </a:prstGeom>
        </p:spPr>
        <p:txBody>
          <a:bodyPr vert="horz" wrap="square" lIns="72000" tIns="63500" rIns="72000" bIns="0" rtlCol="0">
            <a:spAutoFit/>
          </a:bodyPr>
          <a:lstStyle/>
          <a:p>
            <a:pPr marL="342900" indent="-342900">
              <a:spcBef>
                <a:spcPts val="600"/>
              </a:spcBef>
              <a:buClr>
                <a:srgbClr val="3465A4"/>
              </a:buClr>
              <a:buFont typeface="+mj-lt"/>
              <a:buAutoNum type="arabicPeriod"/>
            </a:pPr>
            <a:r>
              <a:rPr lang="ru-RU" sz="1200" b="1" spc="-15">
                <a:latin typeface="Montserrat" panose="00000500000000000000" pitchFamily="2" charset="-52"/>
                <a:cs typeface="Microsoft Sans Serif"/>
              </a:rPr>
              <a:t>Подать заявление на портале «Работа России» </a:t>
            </a:r>
          </a:p>
          <a:p>
            <a:pPr marL="342900" indent="-342900">
              <a:spcBef>
                <a:spcPts val="600"/>
              </a:spcBef>
              <a:buClr>
                <a:srgbClr val="3465A4"/>
              </a:buClr>
              <a:buFont typeface="+mj-lt"/>
              <a:buAutoNum type="arabicPeriod"/>
            </a:pPr>
            <a:r>
              <a:rPr lang="ru-RU" sz="1200" spc="-15">
                <a:latin typeface="Montserrat" panose="00000500000000000000" pitchFamily="2" charset="-52"/>
                <a:cs typeface="Microsoft Sans Serif"/>
              </a:rPr>
              <a:t>Найти кандидата поможет служба занятости, и уже направит кандидатов </a:t>
            </a:r>
            <a:br>
              <a:rPr lang="ru-RU" sz="1200" spc="-15">
                <a:latin typeface="Montserrat" panose="00000500000000000000" pitchFamily="2" charset="-52"/>
                <a:cs typeface="Microsoft Sans Serif"/>
              </a:rPr>
            </a:br>
            <a:r>
              <a:rPr lang="ru-RU" sz="1200" spc="-15">
                <a:latin typeface="Montserrat" panose="00000500000000000000" pitchFamily="2" charset="-52"/>
                <a:cs typeface="Microsoft Sans Serif"/>
              </a:rPr>
              <a:t>для собеседования</a:t>
            </a:r>
          </a:p>
          <a:p>
            <a:pPr marL="342900" indent="-342900">
              <a:spcBef>
                <a:spcPts val="600"/>
              </a:spcBef>
              <a:buClr>
                <a:srgbClr val="3465A4"/>
              </a:buClr>
              <a:buFont typeface="+mj-lt"/>
              <a:buAutoNum type="arabicPeriod"/>
            </a:pPr>
            <a:r>
              <a:rPr lang="ru-RU" sz="1200" spc="-15">
                <a:latin typeface="Montserrat" panose="00000500000000000000" pitchFamily="2" charset="-52"/>
                <a:cs typeface="Microsoft Sans Serif"/>
              </a:rPr>
              <a:t>Компания или предприятие дает работнику </a:t>
            </a:r>
            <a:r>
              <a:rPr lang="ru-RU" sz="1200" b="1" spc="-15">
                <a:latin typeface="Montserrat" panose="00000500000000000000" pitchFamily="2" charset="-52"/>
                <a:cs typeface="Microsoft Sans Serif"/>
              </a:rPr>
              <a:t>финансовую помощь</a:t>
            </a:r>
            <a:r>
              <a:rPr lang="ru-RU" sz="1200" spc="-15">
                <a:latin typeface="Montserrat" panose="00000500000000000000" pitchFamily="2" charset="-52"/>
                <a:cs typeface="Microsoft Sans Serif"/>
              </a:rPr>
              <a:t> </a:t>
            </a:r>
            <a:br>
              <a:rPr lang="ru-RU" sz="1200" spc="-15">
                <a:latin typeface="Montserrat" panose="00000500000000000000" pitchFamily="2" charset="-52"/>
                <a:cs typeface="Microsoft Sans Serif"/>
              </a:rPr>
            </a:br>
            <a:r>
              <a:rPr lang="ru-RU" sz="1200" spc="-15">
                <a:latin typeface="Montserrat" panose="00000500000000000000" pitchFamily="2" charset="-52"/>
                <a:cs typeface="Microsoft Sans Serif"/>
              </a:rPr>
              <a:t>на переезд (дорога, жилье) и заключает договор. </a:t>
            </a:r>
          </a:p>
          <a:p>
            <a:pPr marL="342900" indent="-342900">
              <a:spcBef>
                <a:spcPts val="600"/>
              </a:spcBef>
              <a:buClr>
                <a:srgbClr val="3465A4"/>
              </a:buClr>
              <a:buFont typeface="+mj-lt"/>
              <a:buAutoNum type="arabicPeriod"/>
            </a:pPr>
            <a:r>
              <a:rPr lang="ru-RU" sz="1200" b="1" spc="-15">
                <a:latin typeface="Montserrat" panose="00000500000000000000" pitchFamily="2" charset="-52"/>
                <a:cs typeface="Microsoft Sans Serif"/>
              </a:rPr>
              <a:t>Подайте цифровую заявку </a:t>
            </a:r>
            <a:r>
              <a:rPr lang="ru-RU" sz="1200" spc="-15">
                <a:latin typeface="Montserrat" panose="00000500000000000000" pitchFamily="2" charset="-52"/>
                <a:cs typeface="Microsoft Sans Serif"/>
              </a:rPr>
              <a:t>на субсидию через систему «Соцстрах»</a:t>
            </a:r>
          </a:p>
          <a:p>
            <a:pPr>
              <a:spcBef>
                <a:spcPts val="600"/>
              </a:spcBef>
              <a:buClr>
                <a:srgbClr val="3465A4"/>
              </a:buClr>
            </a:pPr>
            <a:r>
              <a:rPr lang="ru-RU" sz="1200" i="1" u="sng" spc="-15">
                <a:solidFill>
                  <a:srgbClr val="3466A5"/>
                </a:solidFill>
                <a:latin typeface="Montserrat" panose="00000500000000000000" pitchFamily="2" charset="-52"/>
                <a:cs typeface="Microsoft Sans Serif"/>
              </a:rPr>
              <a:t>Сделать это нужно через 3 месяца после начала работы (но не позже 4 месяцев).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0C5129F6-E400-9ED3-6E39-B5D599A015A0}"/>
              </a:ext>
            </a:extLst>
          </p:cNvPr>
          <p:cNvSpPr txBox="1"/>
          <p:nvPr/>
        </p:nvSpPr>
        <p:spPr>
          <a:xfrm>
            <a:off x="625928" y="4308923"/>
            <a:ext cx="4320540" cy="307777"/>
          </a:xfrm>
          <a:prstGeom prst="rect">
            <a:avLst/>
          </a:prstGeom>
          <a:solidFill>
            <a:srgbClr val="3465A4"/>
          </a:solidFill>
        </p:spPr>
        <p:txBody>
          <a:bodyPr wrap="square">
            <a:spAutoFit/>
          </a:bodyPr>
          <a:lstStyle/>
          <a:p>
            <a:pPr lvl="0">
              <a:spcAft>
                <a:spcPct val="0"/>
              </a:spcAft>
            </a:pPr>
            <a:r>
              <a:rPr lang="ru-RU" sz="1400" b="1">
                <a:solidFill>
                  <a:schemeClr val="bg1"/>
                </a:solidFill>
                <a:latin typeface="Montserrat" panose="00000500000000000000" pitchFamily="2" charset="-52"/>
                <a:ea typeface="Times New Roman"/>
                <a:cs typeface="Arial" panose="020b0604020202020204" pitchFamily="34" charset="0"/>
              </a:rPr>
              <a:t>Получить субсидию просто и удобно: </a:t>
            </a:r>
          </a:p>
        </p:txBody>
      </p:sp>
      <p:sp>
        <p:nvSpPr>
          <p:cNvPr id="30" name="Полилиния: фигура 438">
            <a:extLst>
              <a:ext uri="{FF2B5EF4-FFF2-40B4-BE49-F238E27FC236}">
                <a16:creationId xmlns="" xmlns:a16="http://schemas.microsoft.com/office/drawing/2014/main" id="{A9924DB3-360D-4DD6-9854-C238607FB2B0}"/>
              </a:ext>
            </a:extLst>
          </p:cNvPr>
          <p:cNvSpPr/>
          <p:nvPr/>
        </p:nvSpPr>
        <p:spPr>
          <a:xfrm>
            <a:off x="626371" y="2525745"/>
            <a:ext cx="324043" cy="265212"/>
          </a:xfrm>
          <a:custGeom>
            <a:gdLst>
              <a:gd name="connsiteX0" fmla="*/ 162024 w 324043"/>
              <a:gd name="connsiteY0" fmla="*/ 0 h 265212"/>
              <a:gd name="connsiteX1" fmla="*/ 181401 w 324043"/>
              <a:gd name="connsiteY1" fmla="*/ 22761 h 265212"/>
              <a:gd name="connsiteX2" fmla="*/ 162024 w 324043"/>
              <a:gd name="connsiteY2" fmla="*/ 45521 h 265212"/>
              <a:gd name="connsiteX3" fmla="*/ 142646 w 324043"/>
              <a:gd name="connsiteY3" fmla="*/ 22761 h 265212"/>
              <a:gd name="connsiteX4" fmla="*/ 162024 w 324043"/>
              <a:gd name="connsiteY4" fmla="*/ 0 h 265212"/>
              <a:gd name="connsiteX5" fmla="*/ 133548 w 324043"/>
              <a:gd name="connsiteY5" fmla="*/ 59770 h 265212"/>
              <a:gd name="connsiteX6" fmla="*/ 190500 w 324043"/>
              <a:gd name="connsiteY6" fmla="*/ 59770 h 265212"/>
              <a:gd name="connsiteX7" fmla="*/ 208693 w 324043"/>
              <a:gd name="connsiteY7" fmla="*/ 77979 h 265212"/>
              <a:gd name="connsiteX8" fmla="*/ 208693 w 324043"/>
              <a:gd name="connsiteY8" fmla="*/ 147251 h 265212"/>
              <a:gd name="connsiteX9" fmla="*/ 198806 w 324043"/>
              <a:gd name="connsiteY9" fmla="*/ 157147 h 265212"/>
              <a:gd name="connsiteX10" fmla="*/ 192084 w 324043"/>
              <a:gd name="connsiteY10" fmla="*/ 157147 h 265212"/>
              <a:gd name="connsiteX11" fmla="*/ 192084 w 324043"/>
              <a:gd name="connsiteY11" fmla="*/ 250171 h 265212"/>
              <a:gd name="connsiteX12" fmla="*/ 177056 w 324043"/>
              <a:gd name="connsiteY12" fmla="*/ 265212 h 265212"/>
              <a:gd name="connsiteX13" fmla="*/ 177056 w 324043"/>
              <a:gd name="connsiteY13" fmla="*/ 265212 h 265212"/>
              <a:gd name="connsiteX14" fmla="*/ 162027 w 324043"/>
              <a:gd name="connsiteY14" fmla="*/ 250171 h 265212"/>
              <a:gd name="connsiteX15" fmla="*/ 146999 w 324043"/>
              <a:gd name="connsiteY15" fmla="*/ 265212 h 265212"/>
              <a:gd name="connsiteX16" fmla="*/ 146999 w 324043"/>
              <a:gd name="connsiteY16" fmla="*/ 265212 h 265212"/>
              <a:gd name="connsiteX17" fmla="*/ 131971 w 324043"/>
              <a:gd name="connsiteY17" fmla="*/ 250171 h 265212"/>
              <a:gd name="connsiteX18" fmla="*/ 131971 w 324043"/>
              <a:gd name="connsiteY18" fmla="*/ 157147 h 265212"/>
              <a:gd name="connsiteX19" fmla="*/ 125249 w 324043"/>
              <a:gd name="connsiteY19" fmla="*/ 157147 h 265212"/>
              <a:gd name="connsiteX20" fmla="*/ 115362 w 324043"/>
              <a:gd name="connsiteY20" fmla="*/ 147251 h 265212"/>
              <a:gd name="connsiteX21" fmla="*/ 115362 w 324043"/>
              <a:gd name="connsiteY21" fmla="*/ 77979 h 265212"/>
              <a:gd name="connsiteX22" fmla="*/ 133555 w 324043"/>
              <a:gd name="connsiteY22" fmla="*/ 59770 h 265212"/>
              <a:gd name="connsiteX23" fmla="*/ 162024 w 324043"/>
              <a:gd name="connsiteY23" fmla="*/ 250167 h 265212"/>
              <a:gd name="connsiteX24" fmla="*/ 162024 w 324043"/>
              <a:gd name="connsiteY24" fmla="*/ 179414 h 265212"/>
              <a:gd name="connsiteX25" fmla="*/ 281174 w 324043"/>
              <a:gd name="connsiteY25" fmla="*/ 251393 h 265212"/>
              <a:gd name="connsiteX26" fmla="*/ 294978 w 324043"/>
              <a:gd name="connsiteY26" fmla="*/ 265209 h 265212"/>
              <a:gd name="connsiteX27" fmla="*/ 308782 w 324043"/>
              <a:gd name="connsiteY27" fmla="*/ 251393 h 265212"/>
              <a:gd name="connsiteX28" fmla="*/ 308782 w 324043"/>
              <a:gd name="connsiteY28" fmla="*/ 165940 h 265212"/>
              <a:gd name="connsiteX29" fmla="*/ 314960 w 324043"/>
              <a:gd name="connsiteY29" fmla="*/ 165940 h 265212"/>
              <a:gd name="connsiteX30" fmla="*/ 324044 w 324043"/>
              <a:gd name="connsiteY30" fmla="*/ 156848 h 265212"/>
              <a:gd name="connsiteX31" fmla="*/ 324044 w 324043"/>
              <a:gd name="connsiteY31" fmla="*/ 93211 h 265212"/>
              <a:gd name="connsiteX32" fmla="*/ 307331 w 324043"/>
              <a:gd name="connsiteY32" fmla="*/ 76483 h 265212"/>
              <a:gd name="connsiteX33" fmla="*/ 269209 w 324043"/>
              <a:gd name="connsiteY33" fmla="*/ 76483 h 265212"/>
              <a:gd name="connsiteX34" fmla="*/ 271593 w 324043"/>
              <a:gd name="connsiteY34" fmla="*/ 85272 h 265212"/>
              <a:gd name="connsiteX35" fmla="*/ 271593 w 324043"/>
              <a:gd name="connsiteY35" fmla="*/ 151846 h 265212"/>
              <a:gd name="connsiteX36" fmla="*/ 262091 w 324043"/>
              <a:gd name="connsiteY36" fmla="*/ 161356 h 265212"/>
              <a:gd name="connsiteX37" fmla="*/ 255632 w 324043"/>
              <a:gd name="connsiteY37" fmla="*/ 161356 h 265212"/>
              <a:gd name="connsiteX38" fmla="*/ 255632 w 324043"/>
              <a:gd name="connsiteY38" fmla="*/ 250751 h 265212"/>
              <a:gd name="connsiteX39" fmla="*/ 254494 w 324043"/>
              <a:gd name="connsiteY39" fmla="*/ 256362 h 265212"/>
              <a:gd name="connsiteX40" fmla="*/ 267369 w 324043"/>
              <a:gd name="connsiteY40" fmla="*/ 265205 h 265212"/>
              <a:gd name="connsiteX41" fmla="*/ 281177 w 324043"/>
              <a:gd name="connsiteY41" fmla="*/ 251389 h 265212"/>
              <a:gd name="connsiteX42" fmla="*/ 42874 w 324043"/>
              <a:gd name="connsiteY42" fmla="*/ 251393 h 265212"/>
              <a:gd name="connsiteX43" fmla="*/ 29066 w 324043"/>
              <a:gd name="connsiteY43" fmla="*/ 265209 h 265212"/>
              <a:gd name="connsiteX44" fmla="*/ 15262 w 324043"/>
              <a:gd name="connsiteY44" fmla="*/ 251393 h 265212"/>
              <a:gd name="connsiteX45" fmla="*/ 15262 w 324043"/>
              <a:gd name="connsiteY45" fmla="*/ 165940 h 265212"/>
              <a:gd name="connsiteX46" fmla="*/ 9084 w 324043"/>
              <a:gd name="connsiteY46" fmla="*/ 165940 h 265212"/>
              <a:gd name="connsiteX47" fmla="*/ 0 w 324043"/>
              <a:gd name="connsiteY47" fmla="*/ 156848 h 265212"/>
              <a:gd name="connsiteX48" fmla="*/ 0 w 324043"/>
              <a:gd name="connsiteY48" fmla="*/ 93211 h 265212"/>
              <a:gd name="connsiteX49" fmla="*/ 16713 w 324043"/>
              <a:gd name="connsiteY49" fmla="*/ 76483 h 265212"/>
              <a:gd name="connsiteX50" fmla="*/ 54835 w 324043"/>
              <a:gd name="connsiteY50" fmla="*/ 76483 h 265212"/>
              <a:gd name="connsiteX51" fmla="*/ 52451 w 324043"/>
              <a:gd name="connsiteY51" fmla="*/ 85272 h 265212"/>
              <a:gd name="connsiteX52" fmla="*/ 52451 w 324043"/>
              <a:gd name="connsiteY52" fmla="*/ 151846 h 265212"/>
              <a:gd name="connsiteX53" fmla="*/ 61953 w 324043"/>
              <a:gd name="connsiteY53" fmla="*/ 161356 h 265212"/>
              <a:gd name="connsiteX54" fmla="*/ 68416 w 324043"/>
              <a:gd name="connsiteY54" fmla="*/ 161356 h 265212"/>
              <a:gd name="connsiteX55" fmla="*/ 68416 w 324043"/>
              <a:gd name="connsiteY55" fmla="*/ 250751 h 265212"/>
              <a:gd name="connsiteX56" fmla="*/ 69553 w 324043"/>
              <a:gd name="connsiteY56" fmla="*/ 256362 h 265212"/>
              <a:gd name="connsiteX57" fmla="*/ 56678 w 324043"/>
              <a:gd name="connsiteY57" fmla="*/ 265205 h 265212"/>
              <a:gd name="connsiteX58" fmla="*/ 42870 w 324043"/>
              <a:gd name="connsiteY58" fmla="*/ 251389 h 265212"/>
              <a:gd name="connsiteX59" fmla="*/ 281174 w 324043"/>
              <a:gd name="connsiteY59" fmla="*/ 63395 h 265212"/>
              <a:gd name="connsiteX60" fmla="*/ 298974 w 324043"/>
              <a:gd name="connsiteY60" fmla="*/ 42487 h 265212"/>
              <a:gd name="connsiteX61" fmla="*/ 281174 w 324043"/>
              <a:gd name="connsiteY61" fmla="*/ 21578 h 265212"/>
              <a:gd name="connsiteX62" fmla="*/ 263369 w 324043"/>
              <a:gd name="connsiteY62" fmla="*/ 42487 h 265212"/>
              <a:gd name="connsiteX63" fmla="*/ 281174 w 324043"/>
              <a:gd name="connsiteY63" fmla="*/ 63395 h 265212"/>
              <a:gd name="connsiteX64" fmla="*/ 42874 w 324043"/>
              <a:gd name="connsiteY64" fmla="*/ 63395 h 265212"/>
              <a:gd name="connsiteX65" fmla="*/ 25073 w 324043"/>
              <a:gd name="connsiteY65" fmla="*/ 42487 h 265212"/>
              <a:gd name="connsiteX66" fmla="*/ 42874 w 324043"/>
              <a:gd name="connsiteY66" fmla="*/ 21578 h 265212"/>
              <a:gd name="connsiteX67" fmla="*/ 60675 w 324043"/>
              <a:gd name="connsiteY67" fmla="*/ 42487 h 265212"/>
              <a:gd name="connsiteX68" fmla="*/ 42874 w 324043"/>
              <a:gd name="connsiteY68" fmla="*/ 63395 h 265212"/>
              <a:gd name="connsiteX69" fmla="*/ 271593 w 324043"/>
              <a:gd name="connsiteY69" fmla="*/ 151849 h 265212"/>
              <a:gd name="connsiteX70" fmla="*/ 271593 w 324043"/>
              <a:gd name="connsiteY70" fmla="*/ 85276 h 265212"/>
              <a:gd name="connsiteX71" fmla="*/ 269209 w 324043"/>
              <a:gd name="connsiteY71" fmla="*/ 76487 h 265212"/>
              <a:gd name="connsiteX72" fmla="*/ 254109 w 324043"/>
              <a:gd name="connsiteY72" fmla="*/ 67781 h 265212"/>
              <a:gd name="connsiteX73" fmla="*/ 205546 w 324043"/>
              <a:gd name="connsiteY73" fmla="*/ 67781 h 265212"/>
              <a:gd name="connsiteX74" fmla="*/ 208689 w 324043"/>
              <a:gd name="connsiteY74" fmla="*/ 77982 h 265212"/>
              <a:gd name="connsiteX75" fmla="*/ 208689 w 324043"/>
              <a:gd name="connsiteY75" fmla="*/ 147255 h 265212"/>
              <a:gd name="connsiteX76" fmla="*/ 198802 w 324043"/>
              <a:gd name="connsiteY76" fmla="*/ 157150 h 265212"/>
              <a:gd name="connsiteX77" fmla="*/ 192080 w 324043"/>
              <a:gd name="connsiteY77" fmla="*/ 157150 h 265212"/>
              <a:gd name="connsiteX78" fmla="*/ 192080 w 324043"/>
              <a:gd name="connsiteY78" fmla="*/ 161363 h 265212"/>
              <a:gd name="connsiteX79" fmla="*/ 197859 w 324043"/>
              <a:gd name="connsiteY79" fmla="*/ 161363 h 265212"/>
              <a:gd name="connsiteX80" fmla="*/ 197859 w 324043"/>
              <a:gd name="connsiteY80" fmla="*/ 250758 h 265212"/>
              <a:gd name="connsiteX81" fmla="*/ 212301 w 324043"/>
              <a:gd name="connsiteY81" fmla="*/ 265212 h 265212"/>
              <a:gd name="connsiteX82" fmla="*/ 226742 w 324043"/>
              <a:gd name="connsiteY82" fmla="*/ 250758 h 265212"/>
              <a:gd name="connsiteX83" fmla="*/ 241183 w 324043"/>
              <a:gd name="connsiteY83" fmla="*/ 265212 h 265212"/>
              <a:gd name="connsiteX84" fmla="*/ 254487 w 324043"/>
              <a:gd name="connsiteY84" fmla="*/ 256369 h 265212"/>
              <a:gd name="connsiteX85" fmla="*/ 255625 w 324043"/>
              <a:gd name="connsiteY85" fmla="*/ 250758 h 265212"/>
              <a:gd name="connsiteX86" fmla="*/ 255625 w 324043"/>
              <a:gd name="connsiteY86" fmla="*/ 161363 h 265212"/>
              <a:gd name="connsiteX87" fmla="*/ 262084 w 324043"/>
              <a:gd name="connsiteY87" fmla="*/ 161363 h 265212"/>
              <a:gd name="connsiteX88" fmla="*/ 271585 w 324043"/>
              <a:gd name="connsiteY88" fmla="*/ 151853 h 265212"/>
              <a:gd name="connsiteX89" fmla="*/ 52451 w 324043"/>
              <a:gd name="connsiteY89" fmla="*/ 151849 h 265212"/>
              <a:gd name="connsiteX90" fmla="*/ 52451 w 324043"/>
              <a:gd name="connsiteY90" fmla="*/ 85276 h 265212"/>
              <a:gd name="connsiteX91" fmla="*/ 54835 w 324043"/>
              <a:gd name="connsiteY91" fmla="*/ 76487 h 265212"/>
              <a:gd name="connsiteX92" fmla="*/ 69935 w 324043"/>
              <a:gd name="connsiteY92" fmla="*/ 67781 h 265212"/>
              <a:gd name="connsiteX93" fmla="*/ 118498 w 324043"/>
              <a:gd name="connsiteY93" fmla="*/ 67781 h 265212"/>
              <a:gd name="connsiteX94" fmla="*/ 115355 w 324043"/>
              <a:gd name="connsiteY94" fmla="*/ 77982 h 265212"/>
              <a:gd name="connsiteX95" fmla="*/ 115355 w 324043"/>
              <a:gd name="connsiteY95" fmla="*/ 147255 h 265212"/>
              <a:gd name="connsiteX96" fmla="*/ 125242 w 324043"/>
              <a:gd name="connsiteY96" fmla="*/ 157150 h 265212"/>
              <a:gd name="connsiteX97" fmla="*/ 131964 w 324043"/>
              <a:gd name="connsiteY97" fmla="*/ 157150 h 265212"/>
              <a:gd name="connsiteX98" fmla="*/ 131964 w 324043"/>
              <a:gd name="connsiteY98" fmla="*/ 161363 h 265212"/>
              <a:gd name="connsiteX99" fmla="*/ 126185 w 324043"/>
              <a:gd name="connsiteY99" fmla="*/ 161363 h 265212"/>
              <a:gd name="connsiteX100" fmla="*/ 126185 w 324043"/>
              <a:gd name="connsiteY100" fmla="*/ 250758 h 265212"/>
              <a:gd name="connsiteX101" fmla="*/ 111743 w 324043"/>
              <a:gd name="connsiteY101" fmla="*/ 265212 h 265212"/>
              <a:gd name="connsiteX102" fmla="*/ 97302 w 324043"/>
              <a:gd name="connsiteY102" fmla="*/ 250758 h 265212"/>
              <a:gd name="connsiteX103" fmla="*/ 82861 w 324043"/>
              <a:gd name="connsiteY103" fmla="*/ 265212 h 265212"/>
              <a:gd name="connsiteX104" fmla="*/ 69557 w 324043"/>
              <a:gd name="connsiteY104" fmla="*/ 256369 h 265212"/>
              <a:gd name="connsiteX105" fmla="*/ 68419 w 324043"/>
              <a:gd name="connsiteY105" fmla="*/ 250758 h 265212"/>
              <a:gd name="connsiteX106" fmla="*/ 68419 w 324043"/>
              <a:gd name="connsiteY106" fmla="*/ 161363 h 265212"/>
              <a:gd name="connsiteX107" fmla="*/ 61956 w 324043"/>
              <a:gd name="connsiteY107" fmla="*/ 161363 h 265212"/>
              <a:gd name="connsiteX108" fmla="*/ 52455 w 324043"/>
              <a:gd name="connsiteY108" fmla="*/ 151853 h 265212"/>
              <a:gd name="connsiteX109" fmla="*/ 226742 w 324043"/>
              <a:gd name="connsiteY109" fmla="*/ 54083 h 265212"/>
              <a:gd name="connsiteX110" fmla="*/ 245367 w 324043"/>
              <a:gd name="connsiteY110" fmla="*/ 32209 h 265212"/>
              <a:gd name="connsiteX111" fmla="*/ 226742 w 324043"/>
              <a:gd name="connsiteY111" fmla="*/ 10335 h 265212"/>
              <a:gd name="connsiteX112" fmla="*/ 208117 w 324043"/>
              <a:gd name="connsiteY112" fmla="*/ 32209 h 265212"/>
              <a:gd name="connsiteX113" fmla="*/ 226742 w 324043"/>
              <a:gd name="connsiteY113" fmla="*/ 54083 h 265212"/>
              <a:gd name="connsiteX114" fmla="*/ 97299 w 324043"/>
              <a:gd name="connsiteY114" fmla="*/ 54083 h 265212"/>
              <a:gd name="connsiteX115" fmla="*/ 78673 w 324043"/>
              <a:gd name="connsiteY115" fmla="*/ 32209 h 265212"/>
              <a:gd name="connsiteX116" fmla="*/ 97299 w 324043"/>
              <a:gd name="connsiteY116" fmla="*/ 10335 h 265212"/>
              <a:gd name="connsiteX117" fmla="*/ 115924 w 324043"/>
              <a:gd name="connsiteY117" fmla="*/ 32209 h 265212"/>
              <a:gd name="connsiteX118" fmla="*/ 97299 w 324043"/>
              <a:gd name="connsiteY118" fmla="*/ 54083 h 26521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324043" h="265212">
                <a:moveTo>
                  <a:pt x="162024" y="0"/>
                </a:moveTo>
                <a:cubicBezTo>
                  <a:pt x="172728" y="0"/>
                  <a:pt x="181401" y="10191"/>
                  <a:pt x="181401" y="22761"/>
                </a:cubicBezTo>
                <a:cubicBezTo>
                  <a:pt x="181401" y="35330"/>
                  <a:pt x="172724" y="45521"/>
                  <a:pt x="162024" y="45521"/>
                </a:cubicBezTo>
                <a:cubicBezTo>
                  <a:pt x="151320" y="45521"/>
                  <a:pt x="142646" y="35330"/>
                  <a:pt x="142646" y="22761"/>
                </a:cubicBezTo>
                <a:cubicBezTo>
                  <a:pt x="142646" y="10191"/>
                  <a:pt x="151323" y="0"/>
                  <a:pt x="162024" y="0"/>
                </a:cubicBezTo>
                <a:close/>
                <a:moveTo>
                  <a:pt x="133548" y="59770"/>
                </a:moveTo>
                <a:lnTo>
                  <a:pt x="190500" y="59770"/>
                </a:lnTo>
                <a:cubicBezTo>
                  <a:pt x="200505" y="59770"/>
                  <a:pt x="208693" y="67964"/>
                  <a:pt x="208693" y="77979"/>
                </a:cubicBezTo>
                <a:lnTo>
                  <a:pt x="208693" y="147251"/>
                </a:lnTo>
                <a:cubicBezTo>
                  <a:pt x="208693" y="152693"/>
                  <a:pt x="204243" y="157147"/>
                  <a:pt x="198806" y="157147"/>
                </a:cubicBezTo>
                <a:lnTo>
                  <a:pt x="192084" y="157147"/>
                </a:lnTo>
                <a:lnTo>
                  <a:pt x="192084" y="250171"/>
                </a:lnTo>
                <a:cubicBezTo>
                  <a:pt x="192084" y="258445"/>
                  <a:pt x="185322" y="265212"/>
                  <a:pt x="177056" y="265212"/>
                </a:cubicBezTo>
                <a:lnTo>
                  <a:pt x="177056" y="265212"/>
                </a:lnTo>
                <a:cubicBezTo>
                  <a:pt x="168789" y="265212"/>
                  <a:pt x="162027" y="258445"/>
                  <a:pt x="162027" y="250171"/>
                </a:cubicBezTo>
                <a:cubicBezTo>
                  <a:pt x="162027" y="258445"/>
                  <a:pt x="155266" y="265212"/>
                  <a:pt x="146999" y="265212"/>
                </a:cubicBezTo>
                <a:lnTo>
                  <a:pt x="146999" y="265212"/>
                </a:lnTo>
                <a:cubicBezTo>
                  <a:pt x="138732" y="265212"/>
                  <a:pt x="131971" y="258445"/>
                  <a:pt x="131971" y="250171"/>
                </a:cubicBezTo>
                <a:lnTo>
                  <a:pt x="131971" y="157147"/>
                </a:lnTo>
                <a:lnTo>
                  <a:pt x="125249" y="157147"/>
                </a:lnTo>
                <a:cubicBezTo>
                  <a:pt x="119812" y="157147"/>
                  <a:pt x="115362" y="152693"/>
                  <a:pt x="115362" y="147251"/>
                </a:cubicBezTo>
                <a:lnTo>
                  <a:pt x="115362" y="77979"/>
                </a:lnTo>
                <a:cubicBezTo>
                  <a:pt x="115362" y="67964"/>
                  <a:pt x="123549" y="59770"/>
                  <a:pt x="133555" y="59770"/>
                </a:cubicBezTo>
                <a:close/>
                <a:moveTo>
                  <a:pt x="162024" y="250167"/>
                </a:moveTo>
                <a:lnTo>
                  <a:pt x="162024" y="179414"/>
                </a:lnTo>
                <a:moveTo>
                  <a:pt x="281174" y="251393"/>
                </a:moveTo>
                <a:cubicBezTo>
                  <a:pt x="281174" y="258993"/>
                  <a:pt x="287384" y="265209"/>
                  <a:pt x="294978" y="265209"/>
                </a:cubicBezTo>
                <a:cubicBezTo>
                  <a:pt x="302571" y="265209"/>
                  <a:pt x="308782" y="258993"/>
                  <a:pt x="308782" y="251393"/>
                </a:cubicBezTo>
                <a:lnTo>
                  <a:pt x="308782" y="165940"/>
                </a:lnTo>
                <a:lnTo>
                  <a:pt x="314960" y="165940"/>
                </a:lnTo>
                <a:cubicBezTo>
                  <a:pt x="319954" y="165940"/>
                  <a:pt x="324044" y="161850"/>
                  <a:pt x="324044" y="156848"/>
                </a:cubicBezTo>
                <a:lnTo>
                  <a:pt x="324044" y="93211"/>
                </a:lnTo>
                <a:cubicBezTo>
                  <a:pt x="324044" y="84011"/>
                  <a:pt x="316523" y="76483"/>
                  <a:pt x="307331" y="76483"/>
                </a:cubicBezTo>
                <a:lnTo>
                  <a:pt x="269209" y="76483"/>
                </a:lnTo>
                <a:cubicBezTo>
                  <a:pt x="270721" y="79071"/>
                  <a:pt x="271593" y="82076"/>
                  <a:pt x="271593" y="85272"/>
                </a:cubicBezTo>
                <a:lnTo>
                  <a:pt x="271593" y="151846"/>
                </a:lnTo>
                <a:cubicBezTo>
                  <a:pt x="271593" y="157078"/>
                  <a:pt x="267315" y="161356"/>
                  <a:pt x="262091" y="161356"/>
                </a:cubicBezTo>
                <a:lnTo>
                  <a:pt x="255632" y="161356"/>
                </a:lnTo>
                <a:lnTo>
                  <a:pt x="255632" y="250751"/>
                </a:lnTo>
                <a:cubicBezTo>
                  <a:pt x="255632" y="252740"/>
                  <a:pt x="255225" y="254636"/>
                  <a:pt x="254494" y="256362"/>
                </a:cubicBezTo>
                <a:cubicBezTo>
                  <a:pt x="256499" y="261522"/>
                  <a:pt x="261526" y="265205"/>
                  <a:pt x="267369" y="265205"/>
                </a:cubicBezTo>
                <a:cubicBezTo>
                  <a:pt x="274963" y="265205"/>
                  <a:pt x="281177" y="258989"/>
                  <a:pt x="281177" y="251389"/>
                </a:cubicBezTo>
                <a:close/>
                <a:moveTo>
                  <a:pt x="42874" y="251393"/>
                </a:moveTo>
                <a:cubicBezTo>
                  <a:pt x="42874" y="258993"/>
                  <a:pt x="36663" y="265209"/>
                  <a:pt x="29066" y="265209"/>
                </a:cubicBezTo>
                <a:cubicBezTo>
                  <a:pt x="21473" y="265209"/>
                  <a:pt x="15262" y="258993"/>
                  <a:pt x="15262" y="251393"/>
                </a:cubicBezTo>
                <a:lnTo>
                  <a:pt x="15262" y="165940"/>
                </a:lnTo>
                <a:lnTo>
                  <a:pt x="9084" y="165940"/>
                </a:lnTo>
                <a:cubicBezTo>
                  <a:pt x="4087" y="165940"/>
                  <a:pt x="0" y="161850"/>
                  <a:pt x="0" y="156848"/>
                </a:cubicBezTo>
                <a:lnTo>
                  <a:pt x="0" y="93211"/>
                </a:lnTo>
                <a:cubicBezTo>
                  <a:pt x="0" y="84011"/>
                  <a:pt x="7521" y="76483"/>
                  <a:pt x="16713" y="76483"/>
                </a:cubicBezTo>
                <a:lnTo>
                  <a:pt x="54835" y="76483"/>
                </a:lnTo>
                <a:cubicBezTo>
                  <a:pt x="53323" y="79071"/>
                  <a:pt x="52451" y="82076"/>
                  <a:pt x="52451" y="85272"/>
                </a:cubicBezTo>
                <a:lnTo>
                  <a:pt x="52451" y="151846"/>
                </a:lnTo>
                <a:cubicBezTo>
                  <a:pt x="52451" y="157078"/>
                  <a:pt x="56728" y="161356"/>
                  <a:pt x="61953" y="161356"/>
                </a:cubicBezTo>
                <a:lnTo>
                  <a:pt x="68416" y="161356"/>
                </a:lnTo>
                <a:lnTo>
                  <a:pt x="68416" y="250751"/>
                </a:lnTo>
                <a:cubicBezTo>
                  <a:pt x="68416" y="252740"/>
                  <a:pt x="68823" y="254636"/>
                  <a:pt x="69553" y="256362"/>
                </a:cubicBezTo>
                <a:cubicBezTo>
                  <a:pt x="67548" y="261522"/>
                  <a:pt x="62522" y="265205"/>
                  <a:pt x="56678" y="265205"/>
                </a:cubicBezTo>
                <a:cubicBezTo>
                  <a:pt x="49085" y="265205"/>
                  <a:pt x="42870" y="258989"/>
                  <a:pt x="42870" y="251389"/>
                </a:cubicBezTo>
                <a:close/>
                <a:moveTo>
                  <a:pt x="281174" y="63395"/>
                </a:moveTo>
                <a:cubicBezTo>
                  <a:pt x="291006" y="63395"/>
                  <a:pt x="298974" y="54033"/>
                  <a:pt x="298974" y="42487"/>
                </a:cubicBezTo>
                <a:cubicBezTo>
                  <a:pt x="298974" y="30941"/>
                  <a:pt x="291003" y="21578"/>
                  <a:pt x="281174" y="21578"/>
                </a:cubicBezTo>
                <a:cubicBezTo>
                  <a:pt x="271341" y="21578"/>
                  <a:pt x="263369" y="30941"/>
                  <a:pt x="263369" y="42487"/>
                </a:cubicBezTo>
                <a:cubicBezTo>
                  <a:pt x="263369" y="54033"/>
                  <a:pt x="271341" y="63395"/>
                  <a:pt x="281174" y="63395"/>
                </a:cubicBezTo>
                <a:close/>
                <a:moveTo>
                  <a:pt x="42874" y="63395"/>
                </a:moveTo>
                <a:cubicBezTo>
                  <a:pt x="33041" y="63395"/>
                  <a:pt x="25073" y="54033"/>
                  <a:pt x="25073" y="42487"/>
                </a:cubicBezTo>
                <a:cubicBezTo>
                  <a:pt x="25073" y="30941"/>
                  <a:pt x="33045" y="21578"/>
                  <a:pt x="42874" y="21578"/>
                </a:cubicBezTo>
                <a:cubicBezTo>
                  <a:pt x="52707" y="21578"/>
                  <a:pt x="60675" y="30941"/>
                  <a:pt x="60675" y="42487"/>
                </a:cubicBezTo>
                <a:cubicBezTo>
                  <a:pt x="60675" y="54033"/>
                  <a:pt x="52703" y="63395"/>
                  <a:pt x="42874" y="63395"/>
                </a:cubicBezTo>
                <a:close/>
                <a:moveTo>
                  <a:pt x="271593" y="151849"/>
                </a:moveTo>
                <a:lnTo>
                  <a:pt x="271593" y="85276"/>
                </a:lnTo>
                <a:cubicBezTo>
                  <a:pt x="271593" y="82076"/>
                  <a:pt x="270725" y="79071"/>
                  <a:pt x="269209" y="76487"/>
                </a:cubicBezTo>
                <a:cubicBezTo>
                  <a:pt x="266170" y="71290"/>
                  <a:pt x="260529" y="67781"/>
                  <a:pt x="254109" y="67781"/>
                </a:cubicBezTo>
                <a:lnTo>
                  <a:pt x="205546" y="67781"/>
                </a:lnTo>
                <a:cubicBezTo>
                  <a:pt x="207530" y="70696"/>
                  <a:pt x="208689" y="74209"/>
                  <a:pt x="208689" y="77982"/>
                </a:cubicBezTo>
                <a:lnTo>
                  <a:pt x="208689" y="147255"/>
                </a:lnTo>
                <a:cubicBezTo>
                  <a:pt x="208689" y="152696"/>
                  <a:pt x="204239" y="157150"/>
                  <a:pt x="198802" y="157150"/>
                </a:cubicBezTo>
                <a:lnTo>
                  <a:pt x="192080" y="157150"/>
                </a:lnTo>
                <a:lnTo>
                  <a:pt x="192080" y="161363"/>
                </a:lnTo>
                <a:lnTo>
                  <a:pt x="197859" y="161363"/>
                </a:lnTo>
                <a:lnTo>
                  <a:pt x="197859" y="250758"/>
                </a:lnTo>
                <a:cubicBezTo>
                  <a:pt x="197859" y="258708"/>
                  <a:pt x="204358" y="265212"/>
                  <a:pt x="212301" y="265212"/>
                </a:cubicBezTo>
                <a:cubicBezTo>
                  <a:pt x="220243" y="265212"/>
                  <a:pt x="226742" y="258708"/>
                  <a:pt x="226742" y="250758"/>
                </a:cubicBezTo>
                <a:cubicBezTo>
                  <a:pt x="226742" y="258708"/>
                  <a:pt x="233241" y="265212"/>
                  <a:pt x="241183" y="265212"/>
                </a:cubicBezTo>
                <a:cubicBezTo>
                  <a:pt x="247142" y="265212"/>
                  <a:pt x="252287" y="261555"/>
                  <a:pt x="254487" y="256369"/>
                </a:cubicBezTo>
                <a:cubicBezTo>
                  <a:pt x="255221" y="254643"/>
                  <a:pt x="255625" y="252744"/>
                  <a:pt x="255625" y="250758"/>
                </a:cubicBezTo>
                <a:lnTo>
                  <a:pt x="255625" y="161363"/>
                </a:lnTo>
                <a:lnTo>
                  <a:pt x="262084" y="161363"/>
                </a:lnTo>
                <a:cubicBezTo>
                  <a:pt x="267312" y="161363"/>
                  <a:pt x="271585" y="157082"/>
                  <a:pt x="271585" y="151853"/>
                </a:cubicBezTo>
                <a:close/>
                <a:moveTo>
                  <a:pt x="52451" y="151849"/>
                </a:moveTo>
                <a:lnTo>
                  <a:pt x="52451" y="85276"/>
                </a:lnTo>
                <a:cubicBezTo>
                  <a:pt x="52451" y="82076"/>
                  <a:pt x="53319" y="79071"/>
                  <a:pt x="54835" y="76487"/>
                </a:cubicBezTo>
                <a:cubicBezTo>
                  <a:pt x="57874" y="71290"/>
                  <a:pt x="63515" y="67781"/>
                  <a:pt x="69935" y="67781"/>
                </a:cubicBezTo>
                <a:lnTo>
                  <a:pt x="118498" y="67781"/>
                </a:lnTo>
                <a:cubicBezTo>
                  <a:pt x="116514" y="70696"/>
                  <a:pt x="115355" y="74209"/>
                  <a:pt x="115355" y="77982"/>
                </a:cubicBezTo>
                <a:lnTo>
                  <a:pt x="115355" y="147255"/>
                </a:lnTo>
                <a:cubicBezTo>
                  <a:pt x="115355" y="152696"/>
                  <a:pt x="119805" y="157150"/>
                  <a:pt x="125242" y="157150"/>
                </a:cubicBezTo>
                <a:lnTo>
                  <a:pt x="131964" y="157150"/>
                </a:lnTo>
                <a:lnTo>
                  <a:pt x="131964" y="161363"/>
                </a:lnTo>
                <a:lnTo>
                  <a:pt x="126185" y="161363"/>
                </a:lnTo>
                <a:lnTo>
                  <a:pt x="126185" y="250758"/>
                </a:lnTo>
                <a:cubicBezTo>
                  <a:pt x="126185" y="258708"/>
                  <a:pt x="119686" y="265212"/>
                  <a:pt x="111743" y="265212"/>
                </a:cubicBezTo>
                <a:cubicBezTo>
                  <a:pt x="103801" y="265212"/>
                  <a:pt x="97302" y="258708"/>
                  <a:pt x="97302" y="250758"/>
                </a:cubicBezTo>
                <a:cubicBezTo>
                  <a:pt x="97302" y="258708"/>
                  <a:pt x="90803" y="265212"/>
                  <a:pt x="82861" y="265212"/>
                </a:cubicBezTo>
                <a:cubicBezTo>
                  <a:pt x="76902" y="265212"/>
                  <a:pt x="71757" y="261555"/>
                  <a:pt x="69557" y="256369"/>
                </a:cubicBezTo>
                <a:cubicBezTo>
                  <a:pt x="68823" y="254643"/>
                  <a:pt x="68419" y="252744"/>
                  <a:pt x="68419" y="250758"/>
                </a:cubicBezTo>
                <a:lnTo>
                  <a:pt x="68419" y="161363"/>
                </a:lnTo>
                <a:lnTo>
                  <a:pt x="61956" y="161363"/>
                </a:lnTo>
                <a:cubicBezTo>
                  <a:pt x="56728" y="161363"/>
                  <a:pt x="52455" y="157082"/>
                  <a:pt x="52455" y="151853"/>
                </a:cubicBezTo>
                <a:close/>
                <a:moveTo>
                  <a:pt x="226742" y="54083"/>
                </a:moveTo>
                <a:cubicBezTo>
                  <a:pt x="237028" y="54083"/>
                  <a:pt x="245367" y="44289"/>
                  <a:pt x="245367" y="32209"/>
                </a:cubicBezTo>
                <a:cubicBezTo>
                  <a:pt x="245367" y="20130"/>
                  <a:pt x="237028" y="10335"/>
                  <a:pt x="226742" y="10335"/>
                </a:cubicBezTo>
                <a:cubicBezTo>
                  <a:pt x="216455" y="10335"/>
                  <a:pt x="208117" y="20130"/>
                  <a:pt x="208117" y="32209"/>
                </a:cubicBezTo>
                <a:cubicBezTo>
                  <a:pt x="208117" y="44289"/>
                  <a:pt x="216455" y="54083"/>
                  <a:pt x="226742" y="54083"/>
                </a:cubicBezTo>
                <a:close/>
                <a:moveTo>
                  <a:pt x="97299" y="54083"/>
                </a:moveTo>
                <a:cubicBezTo>
                  <a:pt x="87012" y="54083"/>
                  <a:pt x="78673" y="44289"/>
                  <a:pt x="78673" y="32209"/>
                </a:cubicBezTo>
                <a:cubicBezTo>
                  <a:pt x="78673" y="20130"/>
                  <a:pt x="87012" y="10335"/>
                  <a:pt x="97299" y="10335"/>
                </a:cubicBezTo>
                <a:cubicBezTo>
                  <a:pt x="107585" y="10335"/>
                  <a:pt x="115924" y="20130"/>
                  <a:pt x="115924" y="32209"/>
                </a:cubicBezTo>
                <a:cubicBezTo>
                  <a:pt x="115924" y="44289"/>
                  <a:pt x="107585" y="54083"/>
                  <a:pt x="97299" y="54083"/>
                </a:cubicBezTo>
                <a:close/>
              </a:path>
            </a:pathLst>
          </a:custGeom>
          <a:noFill/>
          <a:ln w="9145" cap="rnd">
            <a:solidFill>
              <a:srgbClr val="3465A4"/>
            </a:solidFill>
            <a:prstDash val="solid"/>
            <a:round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20" name="Номер слайда 4">
            <a:extLst>
              <a:ext uri="{FF2B5EF4-FFF2-40B4-BE49-F238E27FC236}">
                <a16:creationId xmlns="" xmlns:a16="http://schemas.microsoft.com/office/drawing/2014/main" id="{6DBF337A-23BC-42D8-9852-C748C217B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5682" y="6296307"/>
            <a:ext cx="2743200" cy="365125"/>
          </a:xfrm>
        </p:spPr>
        <p:txBody>
          <a:bodyPr/>
          <a:lstStyle/>
          <a:p>
            <a:r>
              <a:rPr lang="ru-RU">
                <a:latin typeface="Montserrat" panose="00000500000000000000" pitchFamily="2" charset="-52"/>
              </a:rPr>
              <a:t>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0D8ACFA-F86A-E54B-DA7D-E71BA66C17F2}"/>
              </a:ext>
            </a:extLst>
          </p:cNvPr>
          <p:cNvSpPr txBox="1"/>
          <p:nvPr/>
        </p:nvSpPr>
        <p:spPr>
          <a:xfrm>
            <a:off x="619278" y="665487"/>
            <a:ext cx="10946794" cy="6124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ru-RU" sz="1300" spc="-15">
                <a:latin typeface="Montserrat" panose="00000500000000000000" pitchFamily="2" charset="-52"/>
                <a:cs typeface="Microsoft Sans Serif"/>
              </a:rPr>
              <a:t>Если компания помогает сотруднику в переезде, оплате жилья или переобучении, можно получить субсидию </a:t>
            </a:r>
            <a:br>
              <a:rPr lang="ru-RU" sz="1300" spc="-15">
                <a:latin typeface="Montserrat" panose="00000500000000000000" pitchFamily="2" charset="-52"/>
                <a:cs typeface="Microsoft Sans Serif"/>
              </a:rPr>
            </a:br>
            <a:r>
              <a:rPr lang="ru-RU" sz="1300" spc="-15">
                <a:latin typeface="Montserrat" panose="00000500000000000000" pitchFamily="2" charset="-52"/>
                <a:cs typeface="Microsoft Sans Serif"/>
              </a:rPr>
              <a:t>и компенсировать эти расходы.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10201" y="2554376"/>
            <a:ext cx="5245384" cy="1331134"/>
          </a:xfrm>
          <a:prstGeom prst="rect">
            <a:avLst/>
          </a:prstGeom>
          <a:noFill/>
        </p:spPr>
        <p:txBody>
          <a:bodyPr wrap="square" lIns="72000" tIns="0" rIns="72000" bIns="0" rtlCol="0">
            <a:spAutoFit/>
          </a:bodyPr>
          <a:lstStyle/>
          <a:p>
            <a:r>
              <a:rPr lang="ru-RU" sz="1400" b="1" spc="-15">
                <a:solidFill>
                  <a:srgbClr val="3465A4"/>
                </a:solidFill>
                <a:latin typeface="Montserrat" panose="00000500000000000000" pitchFamily="2" charset="-52"/>
                <a:cs typeface="Microsoft Sans Serif"/>
              </a:rPr>
              <a:t>Кто может получить:</a:t>
            </a:r>
          </a:p>
          <a:p>
            <a:pPr marL="285750" marR="5080" indent="-285750">
              <a:spcBef>
                <a:spcPts val="300"/>
              </a:spcBef>
              <a:buClr>
                <a:srgbClr val="3465A4"/>
              </a:buClr>
              <a:buFont typeface="Arial" panose="020b0604020202020204" pitchFamily="34" charset="0"/>
              <a:buChar char="•"/>
              <a:tabLst>
                <a:tab pos="6347460"/>
              </a:tabLst>
            </a:pPr>
            <a:r>
              <a:rPr lang="ru-RU" sz="1300" spc="-15">
                <a:latin typeface="Montserrat" panose="00000500000000000000" pitchFamily="2" charset="-52"/>
                <a:cs typeface="Microsoft Sans Serif"/>
              </a:rPr>
              <a:t>предприятия оборонно-промышленного комплекса</a:t>
            </a:r>
          </a:p>
          <a:p>
            <a:pPr marL="285750" marR="5080" indent="-285750">
              <a:spcBef>
                <a:spcPts val="300"/>
              </a:spcBef>
              <a:buClr>
                <a:srgbClr val="3465A4"/>
              </a:buClr>
              <a:buFont typeface="Arial" panose="020b0604020202020204" pitchFamily="34" charset="0"/>
              <a:buChar char="•"/>
              <a:tabLst>
                <a:tab pos="6347460"/>
              </a:tabLst>
            </a:pPr>
            <a:r>
              <a:rPr lang="ru-RU" sz="1300" spc="-15">
                <a:latin typeface="Montserrat" panose="00000500000000000000" pitchFamily="2" charset="-52"/>
                <a:cs typeface="Microsoft Sans Serif"/>
              </a:rPr>
              <a:t>компании с регистрацией или представительством </a:t>
            </a:r>
            <a:br>
              <a:rPr lang="ru-RU" sz="1300" spc="-15">
                <a:latin typeface="Montserrat" panose="00000500000000000000" pitchFamily="2" charset="-52"/>
                <a:cs typeface="Microsoft Sans Serif"/>
              </a:rPr>
            </a:br>
            <a:r>
              <a:rPr lang="ru-RU" sz="1300" spc="-15">
                <a:latin typeface="Montserrat" panose="00000500000000000000" pitchFamily="2" charset="-52"/>
                <a:cs typeface="Microsoft Sans Serif"/>
              </a:rPr>
              <a:t>в ДНР, ЛНР, Запорожской или Херсонской областях;</a:t>
            </a:r>
          </a:p>
          <a:p>
            <a:pPr marL="285750" marR="5080" indent="-285750">
              <a:spcBef>
                <a:spcPts val="300"/>
              </a:spcBef>
              <a:buClr>
                <a:srgbClr val="3465A4"/>
              </a:buClr>
              <a:buFont typeface="Arial" panose="020b0604020202020204" pitchFamily="34" charset="0"/>
              <a:buChar char="•"/>
              <a:tabLst>
                <a:tab pos="6347460"/>
              </a:tabLst>
            </a:pPr>
            <a:r>
              <a:rPr lang="ru-RU" sz="1300" spc="-15">
                <a:latin typeface="Montserrat" panose="00000500000000000000" pitchFamily="2" charset="-52"/>
                <a:cs typeface="Microsoft Sans Serif"/>
              </a:rPr>
              <a:t>организации из приоритетных отраслей (по установленным критериям)</a:t>
            </a:r>
          </a:p>
        </p:txBody>
      </p:sp>
      <p:sp>
        <p:nvSpPr>
          <p:cNvPr id="32" name="Google Shape;274;p41"/>
          <p:cNvSpPr>
            <a:spLocks noChangeArrowheads="1"/>
          </p:cNvSpPr>
          <p:nvPr/>
        </p:nvSpPr>
        <p:spPr bwMode="auto">
          <a:xfrm>
            <a:off x="8088086" y="5332922"/>
            <a:ext cx="3477986" cy="1264728"/>
          </a:xfrm>
          <a:prstGeom prst="roundRect">
            <a:avLst>
              <a:gd name="adj" fmla="val 6676"/>
            </a:avLst>
          </a:prstGeom>
          <a:solidFill>
            <a:srgbClr val="3465A4"/>
          </a:solidFill>
          <a:ln w="9525">
            <a:noFill/>
            <a:miter lim="800000"/>
            <a:headEnd type="none" w="sm" len="sm"/>
            <a:tailEnd type="none" w="sm" len="sm"/>
          </a:ln>
        </p:spPr>
        <p:txBody>
          <a:bodyPr lIns="79800" tIns="39900" rIns="79800" bIns="39900" anchor="ctr"/>
          <a:lstStyle>
            <a:lvl1pPr marL="12573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88900" marR="5080">
              <a:spcBef>
                <a:spcPts val="500"/>
              </a:spcBef>
              <a:buClr>
                <a:srgbClr val="3465A4"/>
              </a:buClr>
              <a:tabLst>
                <a:tab pos="6347460"/>
              </a:tabLst>
            </a:pPr>
            <a:r>
              <a:rPr lang="ru-RU" sz="1000" b="1" spc="-15">
                <a:solidFill>
                  <a:schemeClr val="bg1"/>
                </a:solidFill>
                <a:latin typeface="Montserrat" panose="00000500000000000000" pitchFamily="2" charset="-52"/>
                <a:cs typeface="Microsoft Sans Serif"/>
              </a:rPr>
              <a:t>Преимущества: </a:t>
            </a:r>
          </a:p>
          <a:p>
            <a:pPr marL="260350" marR="5080" indent="-171450">
              <a:spcBef>
                <a:spcPts val="500"/>
              </a:spcBef>
              <a:buClr>
                <a:schemeClr val="bg1"/>
              </a:buClr>
              <a:buFont typeface="Arial" panose="020b0604020202020204" pitchFamily="34" charset="0"/>
              <a:buChar char="•"/>
              <a:tabLst>
                <a:tab pos="6347460"/>
              </a:tabLst>
            </a:pPr>
            <a:r>
              <a:rPr lang="ru-RU" sz="1000" spc="-15">
                <a:solidFill>
                  <a:schemeClr val="bg1"/>
                </a:solidFill>
                <a:latin typeface="Montserrat" panose="00000500000000000000" pitchFamily="2" charset="-52"/>
                <a:cs typeface="Microsoft Sans Serif"/>
              </a:rPr>
              <a:t>никакой бумажной отчетности, </a:t>
            </a:r>
            <a:br>
              <a:rPr lang="ru-RU" sz="1000" spc="-15">
                <a:solidFill>
                  <a:schemeClr val="bg1"/>
                </a:solidFill>
                <a:latin typeface="Montserrat" panose="00000500000000000000" pitchFamily="2" charset="-52"/>
                <a:cs typeface="Microsoft Sans Serif"/>
              </a:rPr>
            </a:br>
            <a:r>
              <a:rPr lang="ru-RU" sz="1000" spc="-15">
                <a:solidFill>
                  <a:schemeClr val="bg1"/>
                </a:solidFill>
                <a:latin typeface="Montserrat" panose="00000500000000000000" pitchFamily="2" charset="-52"/>
                <a:cs typeface="Microsoft Sans Serif"/>
              </a:rPr>
              <a:t>все проверяется автоматически </a:t>
            </a:r>
          </a:p>
          <a:p>
            <a:pPr marL="260350" marR="5080" indent="-171450">
              <a:spcBef>
                <a:spcPts val="500"/>
              </a:spcBef>
              <a:buClr>
                <a:schemeClr val="bg1"/>
              </a:buClr>
              <a:buFont typeface="Arial" panose="020b0604020202020204" pitchFamily="34" charset="0"/>
              <a:buChar char="•"/>
              <a:tabLst>
                <a:tab pos="6347460"/>
              </a:tabLst>
            </a:pPr>
            <a:r>
              <a:rPr lang="ru-RU" sz="1000" spc="-15">
                <a:solidFill>
                  <a:schemeClr val="bg1"/>
                </a:solidFill>
                <a:latin typeface="Montserrat" panose="00000500000000000000" pitchFamily="2" charset="-52"/>
                <a:cs typeface="Microsoft Sans Serif"/>
              </a:rPr>
              <a:t>нет личных визитов в службу занятости – </a:t>
            </a:r>
            <a:br>
              <a:rPr lang="ru-RU" sz="1000" spc="-15">
                <a:solidFill>
                  <a:schemeClr val="bg1"/>
                </a:solidFill>
                <a:latin typeface="Montserrat" panose="00000500000000000000" pitchFamily="2" charset="-52"/>
                <a:cs typeface="Microsoft Sans Serif"/>
              </a:rPr>
            </a:br>
            <a:r>
              <a:rPr lang="ru-RU" sz="1000" spc="-15">
                <a:solidFill>
                  <a:schemeClr val="bg1"/>
                </a:solidFill>
                <a:latin typeface="Montserrat" panose="00000500000000000000" pitchFamily="2" charset="-52"/>
                <a:cs typeface="Microsoft Sans Serif"/>
              </a:rPr>
              <a:t>все в цифровом формате </a:t>
            </a:r>
          </a:p>
          <a:p>
            <a:pPr marL="260350" marR="5080" indent="-171450">
              <a:spcBef>
                <a:spcPts val="500"/>
              </a:spcBef>
              <a:buClr>
                <a:schemeClr val="bg1"/>
              </a:buClr>
              <a:buFont typeface="Arial" panose="020b0604020202020204" pitchFamily="34" charset="0"/>
              <a:buChar char="•"/>
              <a:tabLst>
                <a:tab pos="6347460"/>
              </a:tabLst>
            </a:pPr>
            <a:r>
              <a:rPr lang="ru-RU" sz="1000" spc="-15">
                <a:solidFill>
                  <a:schemeClr val="bg1"/>
                </a:solidFill>
                <a:latin typeface="Montserrat" panose="00000500000000000000" pitchFamily="2" charset="-52"/>
                <a:cs typeface="Microsoft Sans Serif"/>
              </a:rPr>
              <a:t>быстрая подача заявления</a:t>
            </a:r>
          </a:p>
        </p:txBody>
      </p:sp>
      <p:sp>
        <p:nvSpPr>
          <p:cNvPr id="35" name="Полилиния: фигура 509">
            <a:extLst>
              <a:ext uri="{FF2B5EF4-FFF2-40B4-BE49-F238E27FC236}">
                <a16:creationId xmlns="" xmlns:a16="http://schemas.microsoft.com/office/drawing/2014/main" id="{DA7C2DC7-93A1-41AB-8FF3-91C4F38D2E95}"/>
              </a:ext>
            </a:extLst>
          </p:cNvPr>
          <p:cNvSpPr/>
          <p:nvPr/>
        </p:nvSpPr>
        <p:spPr>
          <a:xfrm>
            <a:off x="11106827" y="5473348"/>
            <a:ext cx="324040" cy="289621"/>
          </a:xfrm>
          <a:custGeom>
            <a:gdLst>
              <a:gd name="connsiteX0" fmla="*/ 17837 w 324040"/>
              <a:gd name="connsiteY0" fmla="*/ 108712 h 289621"/>
              <a:gd name="connsiteX1" fmla="*/ 102267 w 324040"/>
              <a:gd name="connsiteY1" fmla="*/ 108712 h 289621"/>
              <a:gd name="connsiteX2" fmla="*/ 120104 w 324040"/>
              <a:gd name="connsiteY2" fmla="*/ 126564 h 289621"/>
              <a:gd name="connsiteX3" fmla="*/ 120104 w 324040"/>
              <a:gd name="connsiteY3" fmla="*/ 271769 h 289621"/>
              <a:gd name="connsiteX4" fmla="*/ 102267 w 324040"/>
              <a:gd name="connsiteY4" fmla="*/ 289621 h 289621"/>
              <a:gd name="connsiteX5" fmla="*/ 17837 w 324040"/>
              <a:gd name="connsiteY5" fmla="*/ 289621 h 289621"/>
              <a:gd name="connsiteX6" fmla="*/ 0 w 324040"/>
              <a:gd name="connsiteY6" fmla="*/ 271769 h 289621"/>
              <a:gd name="connsiteX7" fmla="*/ 0 w 324040"/>
              <a:gd name="connsiteY7" fmla="*/ 126564 h 289621"/>
              <a:gd name="connsiteX8" fmla="*/ 17837 w 324040"/>
              <a:gd name="connsiteY8" fmla="*/ 108712 h 289621"/>
              <a:gd name="connsiteX9" fmla="*/ 231584 w 324040"/>
              <a:gd name="connsiteY9" fmla="*/ 112283 h 289621"/>
              <a:gd name="connsiteX10" fmla="*/ 304123 w 324040"/>
              <a:gd name="connsiteY10" fmla="*/ 112283 h 289621"/>
              <a:gd name="connsiteX11" fmla="*/ 324041 w 324040"/>
              <a:gd name="connsiteY11" fmla="*/ 132218 h 289621"/>
              <a:gd name="connsiteX12" fmla="*/ 324041 w 324040"/>
              <a:gd name="connsiteY12" fmla="*/ 132218 h 289621"/>
              <a:gd name="connsiteX13" fmla="*/ 304123 w 324040"/>
              <a:gd name="connsiteY13" fmla="*/ 152154 h 289621"/>
              <a:gd name="connsiteX14" fmla="*/ 304123 w 324040"/>
              <a:gd name="connsiteY14" fmla="*/ 152154 h 289621"/>
              <a:gd name="connsiteX15" fmla="*/ 324041 w 324040"/>
              <a:gd name="connsiteY15" fmla="*/ 172089 h 289621"/>
              <a:gd name="connsiteX16" fmla="*/ 324041 w 324040"/>
              <a:gd name="connsiteY16" fmla="*/ 172089 h 289621"/>
              <a:gd name="connsiteX17" fmla="*/ 304123 w 324040"/>
              <a:gd name="connsiteY17" fmla="*/ 192024 h 289621"/>
              <a:gd name="connsiteX18" fmla="*/ 291636 w 324040"/>
              <a:gd name="connsiteY18" fmla="*/ 192024 h 289621"/>
              <a:gd name="connsiteX19" fmla="*/ 311554 w 324040"/>
              <a:gd name="connsiteY19" fmla="*/ 211959 h 289621"/>
              <a:gd name="connsiteX20" fmla="*/ 311554 w 324040"/>
              <a:gd name="connsiteY20" fmla="*/ 211959 h 289621"/>
              <a:gd name="connsiteX21" fmla="*/ 291636 w 324040"/>
              <a:gd name="connsiteY21" fmla="*/ 231895 h 289621"/>
              <a:gd name="connsiteX22" fmla="*/ 273800 w 324040"/>
              <a:gd name="connsiteY22" fmla="*/ 231895 h 289621"/>
              <a:gd name="connsiteX23" fmla="*/ 293717 w 324040"/>
              <a:gd name="connsiteY23" fmla="*/ 251830 h 289621"/>
              <a:gd name="connsiteX24" fmla="*/ 293717 w 324040"/>
              <a:gd name="connsiteY24" fmla="*/ 251830 h 289621"/>
              <a:gd name="connsiteX25" fmla="*/ 273800 w 324040"/>
              <a:gd name="connsiteY25" fmla="*/ 271765 h 289621"/>
              <a:gd name="connsiteX26" fmla="*/ 151910 w 324040"/>
              <a:gd name="connsiteY26" fmla="*/ 271765 h 289621"/>
              <a:gd name="connsiteX27" fmla="*/ 151910 w 324040"/>
              <a:gd name="connsiteY27" fmla="*/ 271765 h 289621"/>
              <a:gd name="connsiteX28" fmla="*/ 136896 w 324040"/>
              <a:gd name="connsiteY28" fmla="*/ 270129 h 289621"/>
              <a:gd name="connsiteX29" fmla="*/ 120100 w 324040"/>
              <a:gd name="connsiteY29" fmla="*/ 261945 h 289621"/>
              <a:gd name="connsiteX30" fmla="*/ 120100 w 324040"/>
              <a:gd name="connsiteY30" fmla="*/ 134298 h 289621"/>
              <a:gd name="connsiteX31" fmla="*/ 150722 w 324040"/>
              <a:gd name="connsiteY31" fmla="*/ 110842 h 289621"/>
              <a:gd name="connsiteX32" fmla="*/ 196405 w 324040"/>
              <a:gd name="connsiteY32" fmla="*/ 48355 h 289621"/>
              <a:gd name="connsiteX33" fmla="*/ 212657 w 324040"/>
              <a:gd name="connsiteY33" fmla="*/ 16668 h 289621"/>
              <a:gd name="connsiteX34" fmla="*/ 221773 w 324040"/>
              <a:gd name="connsiteY34" fmla="*/ 899 h 289621"/>
              <a:gd name="connsiteX35" fmla="*/ 242285 w 324040"/>
              <a:gd name="connsiteY35" fmla="*/ 6899 h 289621"/>
              <a:gd name="connsiteX36" fmla="*/ 251848 w 324040"/>
              <a:gd name="connsiteY36" fmla="*/ 37396 h 289621"/>
              <a:gd name="connsiteX37" fmla="*/ 240748 w 324040"/>
              <a:gd name="connsiteY37" fmla="*/ 82128 h 289621"/>
              <a:gd name="connsiteX38" fmla="*/ 231581 w 324040"/>
              <a:gd name="connsiteY38" fmla="*/ 112280 h 28962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324040" h="289621">
                <a:moveTo>
                  <a:pt x="17837" y="108712"/>
                </a:moveTo>
                <a:lnTo>
                  <a:pt x="102267" y="108712"/>
                </a:lnTo>
                <a:cubicBezTo>
                  <a:pt x="112078" y="108712"/>
                  <a:pt x="120104" y="116745"/>
                  <a:pt x="120104" y="126564"/>
                </a:cubicBezTo>
                <a:lnTo>
                  <a:pt x="120104" y="271769"/>
                </a:lnTo>
                <a:cubicBezTo>
                  <a:pt x="120104" y="281589"/>
                  <a:pt x="112078" y="289621"/>
                  <a:pt x="102267" y="289621"/>
                </a:cubicBezTo>
                <a:lnTo>
                  <a:pt x="17837" y="289621"/>
                </a:lnTo>
                <a:cubicBezTo>
                  <a:pt x="8025" y="289621"/>
                  <a:pt x="0" y="281589"/>
                  <a:pt x="0" y="271769"/>
                </a:cubicBezTo>
                <a:lnTo>
                  <a:pt x="0" y="126564"/>
                </a:lnTo>
                <a:cubicBezTo>
                  <a:pt x="0" y="116745"/>
                  <a:pt x="8025" y="108712"/>
                  <a:pt x="17837" y="108712"/>
                </a:cubicBezTo>
                <a:close/>
                <a:moveTo>
                  <a:pt x="231584" y="112283"/>
                </a:moveTo>
                <a:lnTo>
                  <a:pt x="304123" y="112283"/>
                </a:lnTo>
                <a:cubicBezTo>
                  <a:pt x="315079" y="112283"/>
                  <a:pt x="324041" y="121253"/>
                  <a:pt x="324041" y="132218"/>
                </a:cubicBezTo>
                <a:lnTo>
                  <a:pt x="324041" y="132218"/>
                </a:lnTo>
                <a:cubicBezTo>
                  <a:pt x="324041" y="143184"/>
                  <a:pt x="315079" y="152154"/>
                  <a:pt x="304123" y="152154"/>
                </a:cubicBezTo>
                <a:lnTo>
                  <a:pt x="304123" y="152154"/>
                </a:lnTo>
                <a:cubicBezTo>
                  <a:pt x="315079" y="152154"/>
                  <a:pt x="324041" y="161123"/>
                  <a:pt x="324041" y="172089"/>
                </a:cubicBezTo>
                <a:lnTo>
                  <a:pt x="324041" y="172089"/>
                </a:lnTo>
                <a:cubicBezTo>
                  <a:pt x="324041" y="183055"/>
                  <a:pt x="315075" y="192024"/>
                  <a:pt x="304123" y="192024"/>
                </a:cubicBezTo>
                <a:lnTo>
                  <a:pt x="291636" y="192024"/>
                </a:lnTo>
                <a:cubicBezTo>
                  <a:pt x="302593" y="192024"/>
                  <a:pt x="311554" y="200994"/>
                  <a:pt x="311554" y="211959"/>
                </a:cubicBezTo>
                <a:lnTo>
                  <a:pt x="311554" y="211959"/>
                </a:lnTo>
                <a:cubicBezTo>
                  <a:pt x="311554" y="222925"/>
                  <a:pt x="302589" y="231895"/>
                  <a:pt x="291636" y="231895"/>
                </a:cubicBezTo>
                <a:lnTo>
                  <a:pt x="273800" y="231895"/>
                </a:lnTo>
                <a:cubicBezTo>
                  <a:pt x="284756" y="231895"/>
                  <a:pt x="293717" y="240864"/>
                  <a:pt x="293717" y="251830"/>
                </a:cubicBezTo>
                <a:lnTo>
                  <a:pt x="293717" y="251830"/>
                </a:lnTo>
                <a:cubicBezTo>
                  <a:pt x="293717" y="262796"/>
                  <a:pt x="284752" y="271765"/>
                  <a:pt x="273800" y="271765"/>
                </a:cubicBezTo>
                <a:lnTo>
                  <a:pt x="151910" y="271765"/>
                </a:lnTo>
                <a:moveTo>
                  <a:pt x="151910" y="271765"/>
                </a:moveTo>
                <a:cubicBezTo>
                  <a:pt x="147053" y="271765"/>
                  <a:pt x="142200" y="271765"/>
                  <a:pt x="136896" y="270129"/>
                </a:cubicBezTo>
                <a:cubicBezTo>
                  <a:pt x="131593" y="268493"/>
                  <a:pt x="125846" y="265221"/>
                  <a:pt x="120100" y="261945"/>
                </a:cubicBezTo>
                <a:moveTo>
                  <a:pt x="120100" y="134298"/>
                </a:moveTo>
                <a:cubicBezTo>
                  <a:pt x="128324" y="130629"/>
                  <a:pt x="136551" y="126957"/>
                  <a:pt x="150722" y="110842"/>
                </a:cubicBezTo>
                <a:cubicBezTo>
                  <a:pt x="164893" y="94723"/>
                  <a:pt x="185009" y="66160"/>
                  <a:pt x="196405" y="48355"/>
                </a:cubicBezTo>
                <a:cubicBezTo>
                  <a:pt x="207800" y="30553"/>
                  <a:pt x="210475" y="23511"/>
                  <a:pt x="212657" y="16668"/>
                </a:cubicBezTo>
                <a:cubicBezTo>
                  <a:pt x="214839" y="9825"/>
                  <a:pt x="216520" y="3180"/>
                  <a:pt x="221773" y="899"/>
                </a:cubicBezTo>
                <a:cubicBezTo>
                  <a:pt x="227026" y="-1382"/>
                  <a:pt x="235844" y="701"/>
                  <a:pt x="242285" y="6899"/>
                </a:cubicBezTo>
                <a:cubicBezTo>
                  <a:pt x="248726" y="13097"/>
                  <a:pt x="252788" y="23414"/>
                  <a:pt x="251848" y="37396"/>
                </a:cubicBezTo>
                <a:cubicBezTo>
                  <a:pt x="250908" y="51382"/>
                  <a:pt x="244960" y="69036"/>
                  <a:pt x="240748" y="82128"/>
                </a:cubicBezTo>
                <a:cubicBezTo>
                  <a:pt x="236535" y="95220"/>
                  <a:pt x="234058" y="103750"/>
                  <a:pt x="231581" y="112280"/>
                </a:cubicBezTo>
              </a:path>
            </a:pathLst>
          </a:custGeom>
          <a:noFill/>
          <a:ln w="9145" cap="rnd">
            <a:solidFill>
              <a:srgbClr val="F7FAFD"/>
            </a:solidFill>
            <a:prstDash val="solid"/>
            <a:round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38" name="Google Shape;274;p41">
            <a:extLst>
              <a:ext uri="{FF2B5EF4-FFF2-40B4-BE49-F238E27FC236}">
                <a16:creationId xmlns="" xmlns:a16="http://schemas.microsoft.com/office/drawing/2014/main" id="{BCD6525B-C421-4DB5-8783-DA986D56A8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7181" y="1371015"/>
            <a:ext cx="4136576" cy="1374100"/>
          </a:xfrm>
          <a:prstGeom prst="roundRect">
            <a:avLst>
              <a:gd name="adj" fmla="val 5260"/>
            </a:avLst>
          </a:prstGeom>
          <a:solidFill>
            <a:schemeClr val="accent1">
              <a:lumMod val="20000"/>
              <a:lumOff val="80000"/>
              <a:alpha val="24000"/>
            </a:schemeClr>
          </a:solidFill>
          <a:ln w="9525">
            <a:solidFill>
              <a:srgbClr val="3465A4"/>
            </a:solidFill>
            <a:miter lim="800000"/>
            <a:headEnd type="none" w="sm" len="sm"/>
            <a:tailEnd type="none" w="sm" len="sm"/>
          </a:ln>
        </p:spPr>
        <p:txBody>
          <a:bodyPr lIns="79800" tIns="39900" rIns="79800" bIns="39900" anchor="ctr"/>
          <a:lstStyle>
            <a:lvl1pPr marL="12573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/>
            <a:endParaRPr lang="ru-RU" altLang="ru-RU" sz="1200" b="1">
              <a:solidFill>
                <a:srgbClr val="22272F"/>
              </a:solidFill>
              <a:latin typeface="Montserrat" panose="00000500000000000000" pitchFamily="2" charset="-52"/>
            </a:endParaRPr>
          </a:p>
          <a:p>
            <a:pPr algn="ctr"/>
            <a:br>
              <a:rPr lang="ru-RU" altLang="ru-RU" sz="1200" b="1">
                <a:solidFill>
                  <a:srgbClr val="22272F"/>
                </a:solidFill>
                <a:latin typeface="Montserrat" panose="00000500000000000000" pitchFamily="2" charset="-52"/>
              </a:rPr>
            </a:br>
            <a:r>
              <a:rPr lang="ru-RU" altLang="ru-RU" sz="1200" b="1">
                <a:solidFill>
                  <a:srgbClr val="22272F"/>
                </a:solidFill>
                <a:latin typeface="Montserrat" panose="00000500000000000000" pitchFamily="2" charset="-52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B9627D2-5FCB-20EA-489D-2988815DA37D}"/>
              </a:ext>
            </a:extLst>
          </p:cNvPr>
          <p:cNvSpPr txBox="1"/>
          <p:nvPr/>
        </p:nvSpPr>
        <p:spPr>
          <a:xfrm>
            <a:off x="7509982" y="1528873"/>
            <a:ext cx="4033775" cy="1107996"/>
          </a:xfrm>
          <a:prstGeom prst="rect">
            <a:avLst/>
          </a:prstGeom>
          <a:noFill/>
        </p:spPr>
        <p:txBody>
          <a:bodyPr wrap="square" lIns="72000" tIns="0" rIns="72000" bIns="0" rtlCol="0">
            <a:spAutoFit/>
          </a:bodyPr>
          <a:lstStyle/>
          <a:p>
            <a:r>
              <a:rPr lang="ru-RU" sz="1200" b="1" spc="-15">
                <a:solidFill>
                  <a:srgbClr val="3465A4"/>
                </a:solidFill>
                <a:latin typeface="Montserrat" panose="00000500000000000000" pitchFamily="2" charset="-52"/>
                <a:cs typeface="Microsoft Sans Serif"/>
              </a:rPr>
              <a:t>Условие получения господдержки:</a:t>
            </a:r>
          </a:p>
          <a:p>
            <a:r>
              <a:rPr lang="ru-RU" sz="1200">
                <a:latin typeface="Montserrat" panose="00000500000000000000" pitchFamily="2" charset="-52"/>
                <a:cs typeface="Arial" panose="020b0604020202020204" pitchFamily="34" charset="0"/>
              </a:rPr>
              <a:t>Компания должна быть включена в </a:t>
            </a:r>
            <a:r>
              <a:rPr lang="ru-RU" sz="1200" b="1">
                <a:latin typeface="Montserrat" panose="00000500000000000000" pitchFamily="2" charset="-52"/>
                <a:cs typeface="Arial" panose="020b0604020202020204" pitchFamily="34" charset="0"/>
              </a:rPr>
              <a:t>перечень организаций, испытывающих потребность </a:t>
            </a:r>
            <a:br>
              <a:rPr lang="ru-RU" sz="1200" b="1">
                <a:latin typeface="Montserrat" panose="00000500000000000000" pitchFamily="2" charset="-52"/>
                <a:cs typeface="Arial" panose="020b0604020202020204" pitchFamily="34" charset="0"/>
              </a:rPr>
            </a:br>
            <a:r>
              <a:rPr lang="ru-RU" sz="1200" b="1">
                <a:latin typeface="Montserrat" panose="00000500000000000000" pitchFamily="2" charset="-52"/>
                <a:cs typeface="Arial" panose="020b0604020202020204" pitchFamily="34" charset="0"/>
              </a:rPr>
              <a:t>в привлечении работников.</a:t>
            </a:r>
          </a:p>
          <a:p>
            <a:endParaRPr lang="ru-RU" sz="1200" b="1" i="1" u="sng" spc="-15">
              <a:solidFill>
                <a:srgbClr val="3466A5"/>
              </a:solidFill>
              <a:latin typeface="Montserrat" pitchFamily="2" charset="77"/>
              <a:cs typeface="Arial" panose="020b0604020202020204" pitchFamily="34" charset="0"/>
            </a:endParaRPr>
          </a:p>
          <a:p>
            <a:r>
              <a:rPr lang="ru-RU" sz="1200" i="1" u="sng" spc="-15">
                <a:solidFill>
                  <a:srgbClr val="3466A5"/>
                </a:solidFill>
                <a:latin typeface="Montserrat" panose="00000500000000000000" pitchFamily="2" charset="-52"/>
                <a:cs typeface="Microsoft Sans Serif"/>
              </a:rPr>
              <a:t>Такой перечень утверждается регионом</a:t>
            </a:r>
          </a:p>
        </p:txBody>
      </p:sp>
      <p:sp>
        <p:nvSpPr>
          <p:cNvPr id="4" name="Полилиния: фигура 764">
            <a:extLst>
              <a:ext uri="{FF2B5EF4-FFF2-40B4-BE49-F238E27FC236}">
                <a16:creationId xmlns="" xmlns:a16="http://schemas.microsoft.com/office/drawing/2014/main" id="{D4BEE32A-807F-4E2D-87F4-A40B32B8CAE7}"/>
              </a:ext>
            </a:extLst>
          </p:cNvPr>
          <p:cNvSpPr/>
          <p:nvPr/>
        </p:nvSpPr>
        <p:spPr>
          <a:xfrm>
            <a:off x="625928" y="1737733"/>
            <a:ext cx="324033" cy="299212"/>
          </a:xfrm>
          <a:custGeom>
            <a:gdLst>
              <a:gd name="connsiteX0" fmla="*/ 184073 w 324033"/>
              <a:gd name="connsiteY0" fmla="*/ 81424 h 299212"/>
              <a:gd name="connsiteX1" fmla="*/ 223149 w 324033"/>
              <a:gd name="connsiteY1" fmla="*/ 81424 h 299212"/>
              <a:gd name="connsiteX2" fmla="*/ 223149 w 324033"/>
              <a:gd name="connsiteY2" fmla="*/ 120534 h 299212"/>
              <a:gd name="connsiteX3" fmla="*/ 184073 w 324033"/>
              <a:gd name="connsiteY3" fmla="*/ 120534 h 299212"/>
              <a:gd name="connsiteX4" fmla="*/ 184073 w 324033"/>
              <a:gd name="connsiteY4" fmla="*/ 81424 h 299212"/>
              <a:gd name="connsiteX5" fmla="*/ 214522 w 324033"/>
              <a:gd name="connsiteY5" fmla="*/ 159641 h 299212"/>
              <a:gd name="connsiteX6" fmla="*/ 223149 w 324033"/>
              <a:gd name="connsiteY6" fmla="*/ 159641 h 299212"/>
              <a:gd name="connsiteX7" fmla="*/ 223149 w 324033"/>
              <a:gd name="connsiteY7" fmla="*/ 120530 h 299212"/>
              <a:gd name="connsiteX8" fmla="*/ 184073 w 324033"/>
              <a:gd name="connsiteY8" fmla="*/ 120530 h 299212"/>
              <a:gd name="connsiteX9" fmla="*/ 184073 w 324033"/>
              <a:gd name="connsiteY9" fmla="*/ 142779 h 299212"/>
              <a:gd name="connsiteX10" fmla="*/ 262221 w 324033"/>
              <a:gd name="connsiteY10" fmla="*/ 81424 h 299212"/>
              <a:gd name="connsiteX11" fmla="*/ 223145 w 324033"/>
              <a:gd name="connsiteY11" fmla="*/ 81424 h 299212"/>
              <a:gd name="connsiteX12" fmla="*/ 223145 w 324033"/>
              <a:gd name="connsiteY12" fmla="*/ 120534 h 299212"/>
              <a:gd name="connsiteX13" fmla="*/ 262221 w 324033"/>
              <a:gd name="connsiteY13" fmla="*/ 120534 h 299212"/>
              <a:gd name="connsiteX14" fmla="*/ 262221 w 324033"/>
              <a:gd name="connsiteY14" fmla="*/ 81424 h 299212"/>
              <a:gd name="connsiteX15" fmla="*/ 262221 w 324033"/>
              <a:gd name="connsiteY15" fmla="*/ 81424 h 299212"/>
              <a:gd name="connsiteX16" fmla="*/ 301296 w 324033"/>
              <a:gd name="connsiteY16" fmla="*/ 81424 h 299212"/>
              <a:gd name="connsiteX17" fmla="*/ 301296 w 324033"/>
              <a:gd name="connsiteY17" fmla="*/ 120534 h 299212"/>
              <a:gd name="connsiteX18" fmla="*/ 262221 w 324033"/>
              <a:gd name="connsiteY18" fmla="*/ 120534 h 299212"/>
              <a:gd name="connsiteX19" fmla="*/ 262221 w 324033"/>
              <a:gd name="connsiteY19" fmla="*/ 81424 h 299212"/>
              <a:gd name="connsiteX20" fmla="*/ 184073 w 324033"/>
              <a:gd name="connsiteY20" fmla="*/ 22760 h 299212"/>
              <a:gd name="connsiteX21" fmla="*/ 301296 w 324033"/>
              <a:gd name="connsiteY21" fmla="*/ 22760 h 299212"/>
              <a:gd name="connsiteX22" fmla="*/ 301296 w 324033"/>
              <a:gd name="connsiteY22" fmla="*/ 61871 h 299212"/>
              <a:gd name="connsiteX23" fmla="*/ 184073 w 324033"/>
              <a:gd name="connsiteY23" fmla="*/ 61871 h 299212"/>
              <a:gd name="connsiteX24" fmla="*/ 184073 w 324033"/>
              <a:gd name="connsiteY24" fmla="*/ 22760 h 299212"/>
              <a:gd name="connsiteX25" fmla="*/ 262221 w 324033"/>
              <a:gd name="connsiteY25" fmla="*/ 159641 h 299212"/>
              <a:gd name="connsiteX26" fmla="*/ 223145 w 324033"/>
              <a:gd name="connsiteY26" fmla="*/ 159641 h 299212"/>
              <a:gd name="connsiteX27" fmla="*/ 223145 w 324033"/>
              <a:gd name="connsiteY27" fmla="*/ 120530 h 299212"/>
              <a:gd name="connsiteX28" fmla="*/ 262221 w 324033"/>
              <a:gd name="connsiteY28" fmla="*/ 120530 h 299212"/>
              <a:gd name="connsiteX29" fmla="*/ 262221 w 324033"/>
              <a:gd name="connsiteY29" fmla="*/ 159641 h 299212"/>
              <a:gd name="connsiteX30" fmla="*/ 262221 w 324033"/>
              <a:gd name="connsiteY30" fmla="*/ 198751 h 299212"/>
              <a:gd name="connsiteX31" fmla="*/ 301296 w 324033"/>
              <a:gd name="connsiteY31" fmla="*/ 198751 h 299212"/>
              <a:gd name="connsiteX32" fmla="*/ 301296 w 324033"/>
              <a:gd name="connsiteY32" fmla="*/ 120534 h 299212"/>
              <a:gd name="connsiteX33" fmla="*/ 262221 w 324033"/>
              <a:gd name="connsiteY33" fmla="*/ 120534 h 299212"/>
              <a:gd name="connsiteX34" fmla="*/ 262221 w 324033"/>
              <a:gd name="connsiteY34" fmla="*/ 198751 h 299212"/>
              <a:gd name="connsiteX35" fmla="*/ 232344 w 324033"/>
              <a:gd name="connsiteY35" fmla="*/ 198751 h 299212"/>
              <a:gd name="connsiteX36" fmla="*/ 262221 w 324033"/>
              <a:gd name="connsiteY36" fmla="*/ 198751 h 299212"/>
              <a:gd name="connsiteX37" fmla="*/ 262221 w 324033"/>
              <a:gd name="connsiteY37" fmla="*/ 159641 h 299212"/>
              <a:gd name="connsiteX38" fmla="*/ 223145 w 324033"/>
              <a:gd name="connsiteY38" fmla="*/ 159641 h 299212"/>
              <a:gd name="connsiteX39" fmla="*/ 223145 w 324033"/>
              <a:gd name="connsiteY39" fmla="*/ 167543 h 299212"/>
              <a:gd name="connsiteX40" fmla="*/ 161329 w 324033"/>
              <a:gd name="connsiteY40" fmla="*/ 135161 h 299212"/>
              <a:gd name="connsiteX41" fmla="*/ 161329 w 324033"/>
              <a:gd name="connsiteY41" fmla="*/ 8977 h 299212"/>
              <a:gd name="connsiteX42" fmla="*/ 170298 w 324033"/>
              <a:gd name="connsiteY42" fmla="*/ 0 h 299212"/>
              <a:gd name="connsiteX43" fmla="*/ 315065 w 324033"/>
              <a:gd name="connsiteY43" fmla="*/ 0 h 299212"/>
              <a:gd name="connsiteX44" fmla="*/ 324033 w 324033"/>
              <a:gd name="connsiteY44" fmla="*/ 8977 h 299212"/>
              <a:gd name="connsiteX45" fmla="*/ 324033 w 324033"/>
              <a:gd name="connsiteY45" fmla="*/ 212538 h 299212"/>
              <a:gd name="connsiteX46" fmla="*/ 315065 w 324033"/>
              <a:gd name="connsiteY46" fmla="*/ 221511 h 299212"/>
              <a:gd name="connsiteX47" fmla="*/ 235977 w 324033"/>
              <a:gd name="connsiteY47" fmla="*/ 221511 h 299212"/>
              <a:gd name="connsiteX48" fmla="*/ 150020 w 324033"/>
              <a:gd name="connsiteY48" fmla="*/ 155392 h 299212"/>
              <a:gd name="connsiteX49" fmla="*/ 215044 w 324033"/>
              <a:gd name="connsiteY49" fmla="*/ 183010 h 299212"/>
              <a:gd name="connsiteX50" fmla="*/ 150020 w 324033"/>
              <a:gd name="connsiteY50" fmla="*/ 210628 h 299212"/>
              <a:gd name="connsiteX51" fmla="*/ 84996 w 324033"/>
              <a:gd name="connsiteY51" fmla="*/ 183010 h 299212"/>
              <a:gd name="connsiteX52" fmla="*/ 150020 w 324033"/>
              <a:gd name="connsiteY52" fmla="*/ 155392 h 299212"/>
              <a:gd name="connsiteX53" fmla="*/ 84996 w 324033"/>
              <a:gd name="connsiteY53" fmla="*/ 227302 h 299212"/>
              <a:gd name="connsiteX54" fmla="*/ 150020 w 324033"/>
              <a:gd name="connsiteY54" fmla="*/ 254920 h 299212"/>
              <a:gd name="connsiteX55" fmla="*/ 215044 w 324033"/>
              <a:gd name="connsiteY55" fmla="*/ 227302 h 299212"/>
              <a:gd name="connsiteX56" fmla="*/ 84999 w 324033"/>
              <a:gd name="connsiteY56" fmla="*/ 271594 h 299212"/>
              <a:gd name="connsiteX57" fmla="*/ 150023 w 324033"/>
              <a:gd name="connsiteY57" fmla="*/ 299213 h 299212"/>
              <a:gd name="connsiteX58" fmla="*/ 215048 w 324033"/>
              <a:gd name="connsiteY58" fmla="*/ 271594 h 299212"/>
              <a:gd name="connsiteX59" fmla="*/ 215048 w 324033"/>
              <a:gd name="connsiteY59" fmla="*/ 183014 h 299212"/>
              <a:gd name="connsiteX60" fmla="*/ 215048 w 324033"/>
              <a:gd name="connsiteY60" fmla="*/ 227306 h 299212"/>
              <a:gd name="connsiteX61" fmla="*/ 215048 w 324033"/>
              <a:gd name="connsiteY61" fmla="*/ 227306 h 299212"/>
              <a:gd name="connsiteX62" fmla="*/ 215048 w 324033"/>
              <a:gd name="connsiteY62" fmla="*/ 271598 h 299212"/>
              <a:gd name="connsiteX63" fmla="*/ 85003 w 324033"/>
              <a:gd name="connsiteY63" fmla="*/ 183017 h 299212"/>
              <a:gd name="connsiteX64" fmla="*/ 85136 w 324033"/>
              <a:gd name="connsiteY64" fmla="*/ 229079 h 299212"/>
              <a:gd name="connsiteX65" fmla="*/ 85003 w 324033"/>
              <a:gd name="connsiteY65" fmla="*/ 227306 h 299212"/>
              <a:gd name="connsiteX66" fmla="*/ 85136 w 324033"/>
              <a:gd name="connsiteY66" fmla="*/ 273367 h 299212"/>
              <a:gd name="connsiteX67" fmla="*/ 65024 w 324033"/>
              <a:gd name="connsiteY67" fmla="*/ 46822 h 299212"/>
              <a:gd name="connsiteX68" fmla="*/ 130048 w 324033"/>
              <a:gd name="connsiteY68" fmla="*/ 74440 h 299212"/>
              <a:gd name="connsiteX69" fmla="*/ 65024 w 324033"/>
              <a:gd name="connsiteY69" fmla="*/ 102058 h 299212"/>
              <a:gd name="connsiteX70" fmla="*/ 0 w 324033"/>
              <a:gd name="connsiteY70" fmla="*/ 74440 h 299212"/>
              <a:gd name="connsiteX71" fmla="*/ 65024 w 324033"/>
              <a:gd name="connsiteY71" fmla="*/ 46822 h 299212"/>
              <a:gd name="connsiteX72" fmla="*/ 0 w 324033"/>
              <a:gd name="connsiteY72" fmla="*/ 118732 h 299212"/>
              <a:gd name="connsiteX73" fmla="*/ 65024 w 324033"/>
              <a:gd name="connsiteY73" fmla="*/ 146350 h 299212"/>
              <a:gd name="connsiteX74" fmla="*/ 130048 w 324033"/>
              <a:gd name="connsiteY74" fmla="*/ 118732 h 299212"/>
              <a:gd name="connsiteX75" fmla="*/ 3 w 324033"/>
              <a:gd name="connsiteY75" fmla="*/ 163024 h 299212"/>
              <a:gd name="connsiteX76" fmla="*/ 65028 w 324033"/>
              <a:gd name="connsiteY76" fmla="*/ 190643 h 299212"/>
              <a:gd name="connsiteX77" fmla="*/ 73579 w 324033"/>
              <a:gd name="connsiteY77" fmla="*/ 190405 h 299212"/>
              <a:gd name="connsiteX78" fmla="*/ 133 w 324033"/>
              <a:gd name="connsiteY78" fmla="*/ 209017 h 299212"/>
              <a:gd name="connsiteX79" fmla="*/ 65157 w 324033"/>
              <a:gd name="connsiteY79" fmla="*/ 236636 h 299212"/>
              <a:gd name="connsiteX80" fmla="*/ 73709 w 324033"/>
              <a:gd name="connsiteY80" fmla="*/ 236398 h 299212"/>
              <a:gd name="connsiteX81" fmla="*/ 267 w 324033"/>
              <a:gd name="connsiteY81" fmla="*/ 255075 h 299212"/>
              <a:gd name="connsiteX82" fmla="*/ 65291 w 324033"/>
              <a:gd name="connsiteY82" fmla="*/ 282694 h 299212"/>
              <a:gd name="connsiteX83" fmla="*/ 73842 w 324033"/>
              <a:gd name="connsiteY83" fmla="*/ 282456 h 299212"/>
              <a:gd name="connsiteX84" fmla="*/ 130048 w 324033"/>
              <a:gd name="connsiteY84" fmla="*/ 74436 h 299212"/>
              <a:gd name="connsiteX85" fmla="*/ 130048 w 324033"/>
              <a:gd name="connsiteY85" fmla="*/ 118729 h 299212"/>
              <a:gd name="connsiteX86" fmla="*/ 130048 w 324033"/>
              <a:gd name="connsiteY86" fmla="*/ 118729 h 299212"/>
              <a:gd name="connsiteX87" fmla="*/ 130048 w 324033"/>
              <a:gd name="connsiteY87" fmla="*/ 143334 h 299212"/>
              <a:gd name="connsiteX88" fmla="*/ 3 w 324033"/>
              <a:gd name="connsiteY88" fmla="*/ 74436 h 299212"/>
              <a:gd name="connsiteX89" fmla="*/ 137 w 324033"/>
              <a:gd name="connsiteY89" fmla="*/ 120498 h 299212"/>
              <a:gd name="connsiteX90" fmla="*/ 3 w 324033"/>
              <a:gd name="connsiteY90" fmla="*/ 118729 h 299212"/>
              <a:gd name="connsiteX91" fmla="*/ 137 w 324033"/>
              <a:gd name="connsiteY91" fmla="*/ 164790 h 299212"/>
              <a:gd name="connsiteX92" fmla="*/ 3 w 324033"/>
              <a:gd name="connsiteY92" fmla="*/ 163021 h 299212"/>
              <a:gd name="connsiteX93" fmla="*/ 137 w 324033"/>
              <a:gd name="connsiteY93" fmla="*/ 209082 h 299212"/>
              <a:gd name="connsiteX94" fmla="*/ 137 w 324033"/>
              <a:gd name="connsiteY94" fmla="*/ 209017 h 299212"/>
              <a:gd name="connsiteX95" fmla="*/ 270 w 324033"/>
              <a:gd name="connsiteY95" fmla="*/ 255079 h 29921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324033" h="299212">
                <a:moveTo>
                  <a:pt x="184073" y="81424"/>
                </a:moveTo>
                <a:lnTo>
                  <a:pt x="223149" y="81424"/>
                </a:lnTo>
                <a:lnTo>
                  <a:pt x="223149" y="120534"/>
                </a:lnTo>
                <a:lnTo>
                  <a:pt x="184073" y="120534"/>
                </a:lnTo>
                <a:lnTo>
                  <a:pt x="184073" y="81424"/>
                </a:lnTo>
                <a:close/>
                <a:moveTo>
                  <a:pt x="214522" y="159641"/>
                </a:moveTo>
                <a:lnTo>
                  <a:pt x="223149" y="159641"/>
                </a:lnTo>
                <a:lnTo>
                  <a:pt x="223149" y="120530"/>
                </a:lnTo>
                <a:lnTo>
                  <a:pt x="184073" y="120530"/>
                </a:lnTo>
                <a:lnTo>
                  <a:pt x="184073" y="142779"/>
                </a:lnTo>
                <a:moveTo>
                  <a:pt x="262221" y="81424"/>
                </a:moveTo>
                <a:lnTo>
                  <a:pt x="223145" y="81424"/>
                </a:lnTo>
                <a:lnTo>
                  <a:pt x="223145" y="120534"/>
                </a:lnTo>
                <a:lnTo>
                  <a:pt x="262221" y="120534"/>
                </a:lnTo>
                <a:lnTo>
                  <a:pt x="262221" y="81424"/>
                </a:lnTo>
                <a:close/>
                <a:moveTo>
                  <a:pt x="262221" y="81424"/>
                </a:moveTo>
                <a:lnTo>
                  <a:pt x="301296" y="81424"/>
                </a:lnTo>
                <a:lnTo>
                  <a:pt x="301296" y="120534"/>
                </a:lnTo>
                <a:lnTo>
                  <a:pt x="262221" y="120534"/>
                </a:lnTo>
                <a:lnTo>
                  <a:pt x="262221" y="81424"/>
                </a:lnTo>
                <a:close/>
                <a:moveTo>
                  <a:pt x="184073" y="22760"/>
                </a:moveTo>
                <a:lnTo>
                  <a:pt x="301296" y="22760"/>
                </a:lnTo>
                <a:lnTo>
                  <a:pt x="301296" y="61871"/>
                </a:lnTo>
                <a:lnTo>
                  <a:pt x="184073" y="61871"/>
                </a:lnTo>
                <a:lnTo>
                  <a:pt x="184073" y="22760"/>
                </a:lnTo>
                <a:close/>
                <a:moveTo>
                  <a:pt x="262221" y="159641"/>
                </a:moveTo>
                <a:lnTo>
                  <a:pt x="223145" y="159641"/>
                </a:lnTo>
                <a:lnTo>
                  <a:pt x="223145" y="120530"/>
                </a:lnTo>
                <a:lnTo>
                  <a:pt x="262221" y="120530"/>
                </a:lnTo>
                <a:lnTo>
                  <a:pt x="262221" y="159641"/>
                </a:lnTo>
                <a:close/>
                <a:moveTo>
                  <a:pt x="262221" y="198751"/>
                </a:moveTo>
                <a:lnTo>
                  <a:pt x="301296" y="198751"/>
                </a:lnTo>
                <a:lnTo>
                  <a:pt x="301296" y="120534"/>
                </a:lnTo>
                <a:lnTo>
                  <a:pt x="262221" y="120534"/>
                </a:lnTo>
                <a:lnTo>
                  <a:pt x="262221" y="198751"/>
                </a:lnTo>
                <a:close/>
                <a:moveTo>
                  <a:pt x="232344" y="198751"/>
                </a:moveTo>
                <a:lnTo>
                  <a:pt x="262221" y="198751"/>
                </a:lnTo>
                <a:lnTo>
                  <a:pt x="262221" y="159641"/>
                </a:lnTo>
                <a:lnTo>
                  <a:pt x="223145" y="159641"/>
                </a:lnTo>
                <a:lnTo>
                  <a:pt x="223145" y="167543"/>
                </a:lnTo>
                <a:moveTo>
                  <a:pt x="161329" y="135161"/>
                </a:moveTo>
                <a:lnTo>
                  <a:pt x="161329" y="8977"/>
                </a:lnTo>
                <a:cubicBezTo>
                  <a:pt x="161329" y="4040"/>
                  <a:pt x="165365" y="0"/>
                  <a:pt x="170298" y="0"/>
                </a:cubicBezTo>
                <a:lnTo>
                  <a:pt x="315065" y="0"/>
                </a:lnTo>
                <a:cubicBezTo>
                  <a:pt x="319997" y="0"/>
                  <a:pt x="324033" y="4040"/>
                  <a:pt x="324033" y="8977"/>
                </a:cubicBezTo>
                <a:lnTo>
                  <a:pt x="324033" y="212538"/>
                </a:lnTo>
                <a:cubicBezTo>
                  <a:pt x="324033" y="217475"/>
                  <a:pt x="319997" y="221511"/>
                  <a:pt x="315065" y="221511"/>
                </a:cubicBezTo>
                <a:lnTo>
                  <a:pt x="235977" y="221511"/>
                </a:lnTo>
                <a:moveTo>
                  <a:pt x="150020" y="155392"/>
                </a:moveTo>
                <a:cubicBezTo>
                  <a:pt x="185931" y="155392"/>
                  <a:pt x="215044" y="167756"/>
                  <a:pt x="215044" y="183010"/>
                </a:cubicBezTo>
                <a:cubicBezTo>
                  <a:pt x="215044" y="198264"/>
                  <a:pt x="185931" y="210628"/>
                  <a:pt x="150020" y="210628"/>
                </a:cubicBezTo>
                <a:cubicBezTo>
                  <a:pt x="114109" y="210628"/>
                  <a:pt x="84996" y="198264"/>
                  <a:pt x="84996" y="183010"/>
                </a:cubicBezTo>
                <a:cubicBezTo>
                  <a:pt x="84996" y="167756"/>
                  <a:pt x="114109" y="155392"/>
                  <a:pt x="150020" y="155392"/>
                </a:cubicBezTo>
                <a:close/>
                <a:moveTo>
                  <a:pt x="84996" y="227302"/>
                </a:moveTo>
                <a:cubicBezTo>
                  <a:pt x="84996" y="242556"/>
                  <a:pt x="114109" y="254920"/>
                  <a:pt x="150020" y="254920"/>
                </a:cubicBezTo>
                <a:cubicBezTo>
                  <a:pt x="185931" y="254920"/>
                  <a:pt x="215044" y="242556"/>
                  <a:pt x="215044" y="227302"/>
                </a:cubicBezTo>
                <a:moveTo>
                  <a:pt x="84999" y="271594"/>
                </a:moveTo>
                <a:cubicBezTo>
                  <a:pt x="84999" y="286849"/>
                  <a:pt x="114113" y="299213"/>
                  <a:pt x="150023" y="299213"/>
                </a:cubicBezTo>
                <a:cubicBezTo>
                  <a:pt x="185935" y="299213"/>
                  <a:pt x="215048" y="286849"/>
                  <a:pt x="215048" y="271594"/>
                </a:cubicBezTo>
                <a:moveTo>
                  <a:pt x="215048" y="183014"/>
                </a:moveTo>
                <a:lnTo>
                  <a:pt x="215048" y="227306"/>
                </a:lnTo>
                <a:moveTo>
                  <a:pt x="215048" y="227306"/>
                </a:moveTo>
                <a:lnTo>
                  <a:pt x="215048" y="271598"/>
                </a:lnTo>
                <a:moveTo>
                  <a:pt x="85003" y="183017"/>
                </a:moveTo>
                <a:lnTo>
                  <a:pt x="85136" y="229079"/>
                </a:lnTo>
                <a:moveTo>
                  <a:pt x="85003" y="227306"/>
                </a:moveTo>
                <a:lnTo>
                  <a:pt x="85136" y="273367"/>
                </a:lnTo>
                <a:moveTo>
                  <a:pt x="65024" y="46822"/>
                </a:moveTo>
                <a:cubicBezTo>
                  <a:pt x="100935" y="46822"/>
                  <a:pt x="130048" y="59186"/>
                  <a:pt x="130048" y="74440"/>
                </a:cubicBezTo>
                <a:cubicBezTo>
                  <a:pt x="130048" y="89694"/>
                  <a:pt x="100935" y="102058"/>
                  <a:pt x="65024" y="102058"/>
                </a:cubicBezTo>
                <a:cubicBezTo>
                  <a:pt x="29113" y="102058"/>
                  <a:pt x="0" y="89694"/>
                  <a:pt x="0" y="74440"/>
                </a:cubicBezTo>
                <a:cubicBezTo>
                  <a:pt x="0" y="59186"/>
                  <a:pt x="29113" y="46822"/>
                  <a:pt x="65024" y="46822"/>
                </a:cubicBezTo>
                <a:close/>
                <a:moveTo>
                  <a:pt x="0" y="118732"/>
                </a:moveTo>
                <a:cubicBezTo>
                  <a:pt x="0" y="133986"/>
                  <a:pt x="29113" y="146350"/>
                  <a:pt x="65024" y="146350"/>
                </a:cubicBezTo>
                <a:cubicBezTo>
                  <a:pt x="100935" y="146350"/>
                  <a:pt x="130048" y="133986"/>
                  <a:pt x="130048" y="118732"/>
                </a:cubicBezTo>
                <a:moveTo>
                  <a:pt x="3" y="163024"/>
                </a:moveTo>
                <a:cubicBezTo>
                  <a:pt x="3" y="178279"/>
                  <a:pt x="29117" y="190643"/>
                  <a:pt x="65028" y="190643"/>
                </a:cubicBezTo>
                <a:cubicBezTo>
                  <a:pt x="67926" y="190643"/>
                  <a:pt x="70785" y="190563"/>
                  <a:pt x="73579" y="190405"/>
                </a:cubicBezTo>
                <a:moveTo>
                  <a:pt x="133" y="209017"/>
                </a:moveTo>
                <a:cubicBezTo>
                  <a:pt x="133" y="224272"/>
                  <a:pt x="29246" y="236636"/>
                  <a:pt x="65157" y="236636"/>
                </a:cubicBezTo>
                <a:cubicBezTo>
                  <a:pt x="68056" y="236636"/>
                  <a:pt x="70914" y="236556"/>
                  <a:pt x="73709" y="236398"/>
                </a:cubicBezTo>
                <a:moveTo>
                  <a:pt x="267" y="255075"/>
                </a:moveTo>
                <a:cubicBezTo>
                  <a:pt x="267" y="270330"/>
                  <a:pt x="29380" y="282694"/>
                  <a:pt x="65291" y="282694"/>
                </a:cubicBezTo>
                <a:cubicBezTo>
                  <a:pt x="68189" y="282694"/>
                  <a:pt x="71048" y="282614"/>
                  <a:pt x="73842" y="282456"/>
                </a:cubicBezTo>
                <a:moveTo>
                  <a:pt x="130048" y="74436"/>
                </a:moveTo>
                <a:lnTo>
                  <a:pt x="130048" y="118729"/>
                </a:lnTo>
                <a:moveTo>
                  <a:pt x="130048" y="118729"/>
                </a:moveTo>
                <a:lnTo>
                  <a:pt x="130048" y="143334"/>
                </a:lnTo>
                <a:moveTo>
                  <a:pt x="3" y="74436"/>
                </a:moveTo>
                <a:lnTo>
                  <a:pt x="137" y="120498"/>
                </a:lnTo>
                <a:moveTo>
                  <a:pt x="3" y="118729"/>
                </a:moveTo>
                <a:lnTo>
                  <a:pt x="137" y="164790"/>
                </a:lnTo>
                <a:moveTo>
                  <a:pt x="3" y="163021"/>
                </a:moveTo>
                <a:lnTo>
                  <a:pt x="137" y="209082"/>
                </a:lnTo>
                <a:moveTo>
                  <a:pt x="137" y="209017"/>
                </a:moveTo>
                <a:lnTo>
                  <a:pt x="270" y="255079"/>
                </a:lnTo>
              </a:path>
            </a:pathLst>
          </a:custGeom>
          <a:noFill/>
          <a:ln w="9145" cap="rnd">
            <a:solidFill>
              <a:srgbClr val="3465A4"/>
            </a:solidFill>
            <a:prstDash val="solid"/>
            <a:round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C0B6DF74-A6B2-E8DE-483F-D6FC3ABD0A96}"/>
              </a:ext>
            </a:extLst>
          </p:cNvPr>
          <p:cNvSpPr txBox="1"/>
          <p:nvPr/>
        </p:nvSpPr>
        <p:spPr>
          <a:xfrm>
            <a:off x="995262" y="1703412"/>
            <a:ext cx="5280126" cy="430887"/>
          </a:xfrm>
          <a:prstGeom prst="rect">
            <a:avLst/>
          </a:prstGeom>
          <a:noFill/>
        </p:spPr>
        <p:txBody>
          <a:bodyPr wrap="square" lIns="72000" tIns="0" rIns="72000" bIns="0" rtlCol="0">
            <a:spAutoFit/>
          </a:bodyPr>
          <a:lstStyle/>
          <a:p>
            <a:r>
              <a:rPr lang="ru-RU" sz="1400" b="1">
                <a:solidFill>
                  <a:srgbClr val="3465A4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3 МРОТ ~ 67 320 ₽ </a:t>
            </a:r>
            <a:r>
              <a:rPr lang="ru-RU" sz="1300" spc="-15">
                <a:latin typeface="Montserrat" panose="00000500000000000000" pitchFamily="2" charset="-52"/>
                <a:cs typeface="Microsoft Sans Serif"/>
              </a:rPr>
              <a:t>(каждые 3 месяца </a:t>
            </a:r>
            <a:r>
              <a:rPr lang="ru-RU" sz="1300" spc="-15" smtClean="0">
                <a:latin typeface="Montserrat" panose="00000500000000000000" pitchFamily="2" charset="-52"/>
                <a:cs typeface="Microsoft Sans Serif"/>
              </a:rPr>
              <a:t>в течение года) </a:t>
            </a:r>
            <a:endParaRPr lang="ru-RU" sz="1400" spc="-15">
              <a:latin typeface="Montserrat" panose="00000500000000000000" pitchFamily="2" charset="-52"/>
              <a:cs typeface="Microsoft Sans Serif"/>
            </a:endParaRPr>
          </a:p>
          <a:p>
            <a:r>
              <a:rPr lang="ru-RU" sz="1400" spc="-15">
                <a:latin typeface="Montserrat" panose="00000500000000000000" pitchFamily="2" charset="-52"/>
                <a:cs typeface="Microsoft Sans Serif"/>
              </a:rPr>
              <a:t>плюс страховые взносы и районный коэффициент</a:t>
            </a:r>
            <a:endParaRPr lang="ru-RU" sz="1300" spc="-15">
              <a:latin typeface="Montserrat" panose="00000500000000000000" pitchFamily="2" charset="-52"/>
              <a:cs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2044511023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2" name="Google Shape;274;p41">
            <a:extLst>
              <a:ext uri="{FF2B5EF4-FFF2-40B4-BE49-F238E27FC236}">
                <a16:creationId xmlns="" xmlns:a16="http://schemas.microsoft.com/office/drawing/2014/main" id="{5FC24984-E178-4387-9B9F-C4DD0BC3C8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887" y="930966"/>
            <a:ext cx="10944226" cy="1023347"/>
          </a:xfrm>
          <a:prstGeom prst="roundRect">
            <a:avLst>
              <a:gd name="adj" fmla="val 12291"/>
            </a:avLst>
          </a:prstGeom>
          <a:solidFill>
            <a:schemeClr val="accent1">
              <a:lumMod val="20000"/>
              <a:lumOff val="80000"/>
              <a:alpha val="24000"/>
            </a:schemeClr>
          </a:solidFill>
          <a:ln w="9525">
            <a:solidFill>
              <a:srgbClr val="3465A4"/>
            </a:solidFill>
            <a:miter lim="800000"/>
            <a:headEnd type="none" w="sm" len="sm"/>
            <a:tailEnd type="none" w="sm" len="sm"/>
          </a:ln>
        </p:spPr>
        <p:txBody>
          <a:bodyPr lIns="79800" tIns="39900" rIns="79800" bIns="39900" anchor="ctr"/>
          <a:lstStyle>
            <a:lvl1pPr marL="12573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/>
            <a:endParaRPr lang="ru-RU" altLang="ru-RU" sz="1200" b="1">
              <a:solidFill>
                <a:srgbClr val="22272F"/>
              </a:solidFill>
              <a:latin typeface="Montserrat" panose="00000500000000000000" pitchFamily="2" charset="-52"/>
            </a:endParaRPr>
          </a:p>
          <a:p>
            <a:pPr algn="ctr"/>
            <a:br>
              <a:rPr lang="ru-RU" altLang="ru-RU" sz="1200" b="1">
                <a:solidFill>
                  <a:srgbClr val="22272F"/>
                </a:solidFill>
                <a:latin typeface="Montserrat" panose="00000500000000000000" pitchFamily="2" charset="-52"/>
              </a:rPr>
            </a:br>
            <a:r>
              <a:rPr lang="ru-RU" altLang="ru-RU" sz="1200" b="1">
                <a:solidFill>
                  <a:srgbClr val="22272F"/>
                </a:solidFill>
                <a:latin typeface="Montserrat" panose="00000500000000000000" pitchFamily="2" charset="-52"/>
              </a:rPr>
              <a:t> </a:t>
            </a:r>
          </a:p>
        </p:txBody>
      </p:sp>
      <p:sp>
        <p:nvSpPr>
          <p:cNvPr id="36" name="object 1">
            <a:extLst>
              <a:ext uri="{FF2B5EF4-FFF2-40B4-BE49-F238E27FC236}">
                <a16:creationId xmlns="" xmlns:a16="http://schemas.microsoft.com/office/drawing/2014/main" id="{E630A21B-7815-4319-93F9-BE6871C18F43}"/>
              </a:ext>
            </a:extLst>
          </p:cNvPr>
          <p:cNvSpPr/>
          <p:nvPr/>
        </p:nvSpPr>
        <p:spPr>
          <a:xfrm>
            <a:off x="732239" y="262080"/>
            <a:ext cx="11303421" cy="32449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6560" rIns="0" bIns="0" anchor="t">
            <a:spAutoFit/>
          </a:bodyPr>
          <a:lstStyle/>
          <a:p>
            <a:pPr marL="12600" defTabSz="457200">
              <a:lnSpc>
                <a:spcPct val="100000"/>
              </a:lnSpc>
              <a:spcBef>
                <a:spcPts val="130"/>
              </a:spcBef>
            </a:pPr>
            <a:r>
              <a:rPr lang="ru-RU" sz="2000" b="1" spc="-11">
                <a:solidFill>
                  <a:srgbClr val="3465A4"/>
                </a:solidFill>
                <a:latin typeface="Montserrat"/>
              </a:rPr>
              <a:t>КОНКУРС «ЛУЧШИЙ ПО ПРОФЕССИИ»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98DCE810-CDE0-45A8-841D-DB70C7616D8A}"/>
              </a:ext>
            </a:extLst>
          </p:cNvPr>
          <p:cNvSpPr txBox="1"/>
          <p:nvPr/>
        </p:nvSpPr>
        <p:spPr>
          <a:xfrm>
            <a:off x="2165237" y="1181479"/>
            <a:ext cx="7861527" cy="553998"/>
          </a:xfrm>
          <a:prstGeom prst="rect">
            <a:avLst/>
          </a:prstGeom>
          <a:noFill/>
        </p:spPr>
        <p:txBody>
          <a:bodyPr wrap="square" lIns="72000" tIns="0" rIns="72000" bIns="0" rtlCol="0">
            <a:spAutoFit/>
          </a:bodyPr>
          <a:lstStyle/>
          <a:p>
            <a:pPr algn="ctr"/>
            <a:r>
              <a:rPr lang="ru-RU" b="1">
                <a:solidFill>
                  <a:srgbClr val="2678BA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ВСЕРОССИЙСКИЙ КОНКУРС ПРОФЕССИОНАЛЬНОГО МАСТЕРСТВА «ЛУЧШИЙ ПО ПРОФЕССИИ»</a:t>
            </a:r>
            <a:endParaRPr lang="ru-RU" b="1" spc="-15">
              <a:solidFill>
                <a:srgbClr val="2678BA"/>
              </a:solidFill>
              <a:latin typeface="Montserrat" pitchFamily="2" charset="77"/>
              <a:cs typeface="Microsoft Sans Serif"/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="" xmlns:a16="http://schemas.microsoft.com/office/drawing/2014/main" id="{350083EB-1B64-4955-8BCB-F9C78D187A0E}"/>
              </a:ext>
            </a:extLst>
          </p:cNvPr>
          <p:cNvSpPr/>
          <p:nvPr/>
        </p:nvSpPr>
        <p:spPr>
          <a:xfrm>
            <a:off x="623888" y="2298625"/>
            <a:ext cx="6125255" cy="2575417"/>
          </a:xfrm>
          <a:prstGeom prst="rect">
            <a:avLst/>
          </a:prstGeom>
          <a:effectLst>
            <a:glow rad="177800">
              <a:schemeClr val="accent3">
                <a:satMod val="175000"/>
                <a:alpha val="21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rIns="36000" rtlCol="0" anchor="t"/>
          <a:lstStyle/>
          <a:p>
            <a:pPr algn="ctr" fontAlgn="ctr"/>
            <a:endParaRPr lang="ru-RU" sz="1050" b="1" i="1">
              <a:solidFill>
                <a:schemeClr val="accent1">
                  <a:lumMod val="50000"/>
                </a:schemeClr>
              </a:solidFill>
              <a:latin typeface="Montserrat" panose="00000500000000000000" pitchFamily="2" charset="-52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B689E703-CE28-48F0-B92A-2C4BC4E4B8D3}"/>
              </a:ext>
            </a:extLst>
          </p:cNvPr>
          <p:cNvSpPr txBox="1"/>
          <p:nvPr/>
        </p:nvSpPr>
        <p:spPr>
          <a:xfrm>
            <a:off x="623888" y="2175570"/>
            <a:ext cx="5573712" cy="307777"/>
          </a:xfrm>
          <a:prstGeom prst="rect">
            <a:avLst/>
          </a:prstGeom>
          <a:solidFill>
            <a:srgbClr val="3465A4"/>
          </a:solidFill>
        </p:spPr>
        <p:txBody>
          <a:bodyPr wrap="square">
            <a:spAutoFit/>
          </a:bodyPr>
          <a:lstStyle/>
          <a:p>
            <a:pPr lvl="0" algn="ctr">
              <a:spcAft>
                <a:spcPct val="0"/>
              </a:spcAft>
            </a:pPr>
            <a:r>
              <a:rPr lang="ru-RU" sz="1400" b="1">
                <a:solidFill>
                  <a:schemeClr val="bg1"/>
                </a:solidFill>
                <a:latin typeface="Montserrat" panose="00000500000000000000" pitchFamily="2" charset="-52"/>
                <a:ea typeface="Times New Roman"/>
                <a:cs typeface="Arial" panose="020b0604020202020204" pitchFamily="34" charset="0"/>
              </a:rPr>
              <a:t>Почему работодателю стоит участвовать в конкурсе: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F1D7A200-365E-4E33-ADCB-FA3F9E6B0D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4977" y="1152223"/>
            <a:ext cx="495459" cy="583254"/>
          </a:xfrm>
          <a:prstGeom prst="rect">
            <a:avLst/>
          </a:prstGeom>
        </p:spPr>
      </p:pic>
      <p:sp>
        <p:nvSpPr>
          <p:cNvPr id="26" name="object 176">
            <a:extLst>
              <a:ext uri="{FF2B5EF4-FFF2-40B4-BE49-F238E27FC236}">
                <a16:creationId xmlns="" xmlns:a16="http://schemas.microsoft.com/office/drawing/2014/main" id="{2E60EAA6-0B33-4E3D-B51E-E7048C470AF5}"/>
              </a:ext>
            </a:extLst>
          </p:cNvPr>
          <p:cNvSpPr txBox="1"/>
          <p:nvPr/>
        </p:nvSpPr>
        <p:spPr>
          <a:xfrm>
            <a:off x="732240" y="2720107"/>
            <a:ext cx="6016903" cy="1915909"/>
          </a:xfrm>
          <a:prstGeom prst="rect">
            <a:avLst/>
          </a:prstGeom>
        </p:spPr>
        <p:txBody>
          <a:bodyPr vert="horz" wrap="square" lIns="72000" tIns="63500" rIns="72000" bIns="0" rtlCol="0">
            <a:spAutoFit/>
          </a:bodyPr>
          <a:lstStyle/>
          <a:p>
            <a:pPr marL="342900" marR="5080" indent="-342900">
              <a:spcBef>
                <a:spcPts val="500"/>
              </a:spcBef>
              <a:buClr>
                <a:srgbClr val="3465A4"/>
              </a:buClr>
              <a:buFont typeface="+mj-lt"/>
              <a:buAutoNum type="arabicPeriod"/>
              <a:tabLst>
                <a:tab pos="6347460"/>
              </a:tabLst>
            </a:pPr>
            <a:r>
              <a:rPr lang="ru-RU" sz="1400" spc="-15">
                <a:latin typeface="Montserrat" panose="00000500000000000000" pitchFamily="2" charset="-52"/>
                <a:cs typeface="Microsoft Sans Serif"/>
              </a:rPr>
              <a:t>Призовой фонд до 1 млн рублей – хорошая мотивация </a:t>
            </a:r>
            <a:br>
              <a:rPr lang="en-US" sz="1400" spc="-15">
                <a:latin typeface="Montserrat" panose="00000500000000000000" pitchFamily="2" charset="-52"/>
                <a:cs typeface="Microsoft Sans Serif"/>
              </a:rPr>
            </a:br>
            <a:r>
              <a:rPr lang="ru-RU" sz="1400" spc="-15">
                <a:latin typeface="Montserrat" panose="00000500000000000000" pitchFamily="2" charset="-52"/>
                <a:cs typeface="Microsoft Sans Serif"/>
              </a:rPr>
              <a:t>и поощрение лучших сотрудников.</a:t>
            </a:r>
          </a:p>
          <a:p>
            <a:pPr marL="342900" marR="5080" indent="-342900">
              <a:spcBef>
                <a:spcPts val="500"/>
              </a:spcBef>
              <a:buClr>
                <a:srgbClr val="3465A4"/>
              </a:buClr>
              <a:buFont typeface="+mj-lt"/>
              <a:buAutoNum type="arabicPeriod"/>
              <a:tabLst>
                <a:tab pos="6347460"/>
              </a:tabLst>
            </a:pPr>
            <a:r>
              <a:rPr lang="ru-RU" sz="1400" spc="-15">
                <a:latin typeface="Montserrat" panose="00000500000000000000" pitchFamily="2" charset="-52"/>
                <a:cs typeface="Microsoft Sans Serif"/>
              </a:rPr>
              <a:t>Укрепление HR-бренда – работодатель покажет, </a:t>
            </a:r>
            <a:br>
              <a:rPr lang="en-US" sz="1400" spc="-15">
                <a:latin typeface="Montserrat" panose="00000500000000000000" pitchFamily="2" charset="-52"/>
                <a:cs typeface="Microsoft Sans Serif"/>
              </a:rPr>
            </a:br>
            <a:r>
              <a:rPr lang="ru-RU" sz="1400" spc="-15">
                <a:latin typeface="Montserrat" panose="00000500000000000000" pitchFamily="2" charset="-52"/>
                <a:cs typeface="Microsoft Sans Serif"/>
              </a:rPr>
              <a:t>что в компании работают профессионалы, а само участие </a:t>
            </a:r>
            <a:br>
              <a:rPr lang="en-US" sz="1400" spc="-15">
                <a:latin typeface="Montserrat" panose="00000500000000000000" pitchFamily="2" charset="-52"/>
                <a:cs typeface="Microsoft Sans Serif"/>
              </a:rPr>
            </a:br>
            <a:r>
              <a:rPr lang="ru-RU" sz="1400" spc="-15">
                <a:latin typeface="Montserrat" panose="00000500000000000000" pitchFamily="2" charset="-52"/>
                <a:cs typeface="Microsoft Sans Serif"/>
              </a:rPr>
              <a:t>в конкурсе коллег укрепляет командный дух.</a:t>
            </a:r>
          </a:p>
          <a:p>
            <a:pPr marL="342900" marR="5080" indent="-342900">
              <a:spcBef>
                <a:spcPts val="500"/>
              </a:spcBef>
              <a:buClr>
                <a:srgbClr val="3465A4"/>
              </a:buClr>
              <a:buFont typeface="+mj-lt"/>
              <a:buAutoNum type="arabicPeriod"/>
              <a:tabLst>
                <a:tab pos="6347460"/>
              </a:tabLst>
            </a:pPr>
            <a:r>
              <a:rPr lang="ru-RU" sz="1400" spc="-15" err="1">
                <a:latin typeface="Montserrat" panose="00000500000000000000" pitchFamily="2" charset="-52"/>
                <a:cs typeface="Microsoft Sans Serif"/>
              </a:rPr>
              <a:t>Медиапродвижение и узнаваемость – информация </a:t>
            </a:r>
            <a:br>
              <a:rPr lang="en-US" sz="1400" spc="-15">
                <a:latin typeface="Montserrat" panose="00000500000000000000" pitchFamily="2" charset="-52"/>
                <a:cs typeface="Microsoft Sans Serif"/>
              </a:rPr>
            </a:br>
            <a:r>
              <a:rPr lang="ru-RU" sz="1400" spc="-15">
                <a:latin typeface="Montserrat" panose="00000500000000000000" pitchFamily="2" charset="-52"/>
                <a:cs typeface="Microsoft Sans Serif"/>
              </a:rPr>
              <a:t>об участии можно использовать во внутренних </a:t>
            </a:r>
            <a:br>
              <a:rPr lang="ru-RU" sz="1400" spc="-15">
                <a:latin typeface="Montserrat" panose="00000500000000000000" pitchFamily="2" charset="-52"/>
                <a:cs typeface="Microsoft Sans Serif"/>
              </a:rPr>
            </a:br>
            <a:r>
              <a:rPr lang="ru-RU" sz="1400" spc="-15">
                <a:latin typeface="Montserrat" panose="00000500000000000000" pitchFamily="2" charset="-52"/>
                <a:cs typeface="Microsoft Sans Serif"/>
              </a:rPr>
              <a:t>и внешних коммуникациях.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49D6DB58-4390-4CC2-9609-48E0D4A78864}"/>
              </a:ext>
            </a:extLst>
          </p:cNvPr>
          <p:cNvSpPr/>
          <p:nvPr/>
        </p:nvSpPr>
        <p:spPr>
          <a:xfrm>
            <a:off x="6975505" y="2298625"/>
            <a:ext cx="4633912" cy="1880859"/>
          </a:xfrm>
          <a:prstGeom prst="rect">
            <a:avLst/>
          </a:prstGeom>
          <a:effectLst>
            <a:glow rad="177800">
              <a:schemeClr val="accent3">
                <a:satMod val="175000"/>
                <a:alpha val="21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rIns="36000" rtlCol="0" anchor="t"/>
          <a:lstStyle/>
          <a:p>
            <a:pPr algn="ctr" fontAlgn="ctr"/>
            <a:endParaRPr lang="ru-RU" sz="1050" b="1" i="1">
              <a:solidFill>
                <a:schemeClr val="accent1">
                  <a:lumMod val="50000"/>
                </a:schemeClr>
              </a:solidFill>
              <a:latin typeface="Montserrat" panose="00000500000000000000" pitchFamily="2" charset="-52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C6821A8F-DD56-43D5-B881-04E332951D0C}"/>
              </a:ext>
            </a:extLst>
          </p:cNvPr>
          <p:cNvSpPr txBox="1"/>
          <p:nvPr/>
        </p:nvSpPr>
        <p:spPr>
          <a:xfrm>
            <a:off x="6975504" y="2175570"/>
            <a:ext cx="2389278" cy="307777"/>
          </a:xfrm>
          <a:prstGeom prst="rect">
            <a:avLst/>
          </a:prstGeom>
          <a:solidFill>
            <a:srgbClr val="3465A4"/>
          </a:solidFill>
        </p:spPr>
        <p:txBody>
          <a:bodyPr wrap="square">
            <a:spAutoFit/>
          </a:bodyPr>
          <a:lstStyle/>
          <a:p>
            <a:pPr lvl="0" algn="ctr">
              <a:spcAft>
                <a:spcPct val="0"/>
              </a:spcAft>
            </a:pPr>
            <a:r>
              <a:rPr lang="ru-RU" sz="1400" b="1">
                <a:solidFill>
                  <a:schemeClr val="bg1"/>
                </a:solidFill>
                <a:latin typeface="Montserrat" panose="00000500000000000000" pitchFamily="2" charset="-52"/>
                <a:ea typeface="Times New Roman"/>
                <a:cs typeface="Arial" panose="020b0604020202020204" pitchFamily="34" charset="0"/>
              </a:rPr>
              <a:t>Как подать заявку: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54969F7F-9A28-421B-B0CC-344EA52958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56792">
            <a:off x="7361437" y="2752255"/>
            <a:ext cx="4975729" cy="5206698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F68BAEC1-054B-4C05-B1CB-FC70541EF0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46247" y="1152223"/>
            <a:ext cx="495459" cy="583254"/>
          </a:xfrm>
          <a:prstGeom prst="rect">
            <a:avLst/>
          </a:prstGeom>
        </p:spPr>
      </p:pic>
      <p:sp>
        <p:nvSpPr>
          <p:cNvPr id="40" name="Номер слайда 4">
            <a:extLst>
              <a:ext uri="{FF2B5EF4-FFF2-40B4-BE49-F238E27FC236}">
                <a16:creationId xmlns="" xmlns:a16="http://schemas.microsoft.com/office/drawing/2014/main" id="{0348864E-AFD1-474B-A414-19D6FF2C7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5682" y="6296307"/>
            <a:ext cx="2743200" cy="365125"/>
          </a:xfrm>
        </p:spPr>
        <p:txBody>
          <a:bodyPr/>
          <a:lstStyle/>
          <a:p>
            <a:fld id="{CFA6DCB4-33BD-46D5-9039-76CE8AA3D521}" type="slidenum">
              <a:rPr lang="ru-RU" smtClean="0">
                <a:latin typeface="Montserrat" panose="00000500000000000000" pitchFamily="2" charset="-52"/>
              </a:rPr>
              <a:t>6</a:t>
            </a:fld>
            <a:endParaRPr lang="ru-RU">
              <a:latin typeface="Montserrat" panose="00000500000000000000" pitchFamily="2" charset="-52"/>
            </a:endParaRPr>
          </a:p>
        </p:txBody>
      </p:sp>
      <p:sp>
        <p:nvSpPr>
          <p:cNvPr id="29" name="object 176">
            <a:extLst>
              <a:ext uri="{FF2B5EF4-FFF2-40B4-BE49-F238E27FC236}">
                <a16:creationId xmlns="" xmlns:a16="http://schemas.microsoft.com/office/drawing/2014/main" id="{41563592-DE33-4641-B194-DF77C59DB85F}"/>
              </a:ext>
            </a:extLst>
          </p:cNvPr>
          <p:cNvSpPr txBox="1"/>
          <p:nvPr/>
        </p:nvSpPr>
        <p:spPr>
          <a:xfrm>
            <a:off x="8732499" y="2595038"/>
            <a:ext cx="2784044" cy="495007"/>
          </a:xfrm>
          <a:prstGeom prst="rect">
            <a:avLst/>
          </a:prstGeom>
        </p:spPr>
        <p:txBody>
          <a:bodyPr vert="horz" wrap="square" lIns="72000" tIns="63500" rIns="72000" bIns="0" rtlCol="0">
            <a:spAutoFit/>
          </a:bodyPr>
          <a:lstStyle/>
          <a:p>
            <a:pPr marR="5080">
              <a:spcBef>
                <a:spcPts val="500"/>
              </a:spcBef>
              <a:buClr>
                <a:srgbClr val="3465A4"/>
              </a:buClr>
              <a:tabLst>
                <a:tab pos="6347460"/>
              </a:tabLst>
            </a:pPr>
            <a:r>
              <a:rPr lang="ru-RU" sz="1400" spc="-15">
                <a:latin typeface="Montserrat" panose="00000500000000000000" pitchFamily="2" charset="-52"/>
                <a:cs typeface="Microsoft Sans Serif"/>
              </a:rPr>
              <a:t>На портале </a:t>
            </a:r>
            <a:br>
              <a:rPr lang="en-US" sz="1400" spc="-15">
                <a:latin typeface="Montserrat" panose="00000500000000000000" pitchFamily="2" charset="-52"/>
                <a:cs typeface="Microsoft Sans Serif"/>
              </a:rPr>
            </a:br>
            <a:r>
              <a:rPr lang="ru-RU" sz="1400" spc="-15">
                <a:latin typeface="Montserrat" panose="00000500000000000000" pitchFamily="2" charset="-52"/>
                <a:cs typeface="Microsoft Sans Serif"/>
              </a:rPr>
              <a:t>«Работа России»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70F1419-261D-4D80-98C5-2CFB51A60C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238653" y="2696028"/>
            <a:ext cx="1272722" cy="1272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069690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Широкоэкранный</PresentationFormat>
  <Paragraphs>101</Paragraphs>
  <Slides>6</Slides>
  <Notes>0</Notes>
  <TotalTime>4197</TotalTime>
  <HiddenSlides>0</HiddenSlides>
  <MMClips>0</MMClips>
  <ScaleCrop>0</ScaleCrop>
  <HeadingPairs>
    <vt:vector baseType="variant" size="6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baseType="lpstr" size="15">
      <vt:lpstr>Arial</vt:lpstr>
      <vt:lpstr>Calibri Light</vt:lpstr>
      <vt:lpstr>Calibri</vt:lpstr>
      <vt:lpstr>Montserrat Black</vt:lpstr>
      <vt:lpstr>Segoe UI Black</vt:lpstr>
      <vt:lpstr>Montserrat</vt:lpstr>
      <vt:lpstr>Microsoft Sans Serif</vt:lpstr>
      <vt:lpstr>Times New Roman</vt:lpstr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Презентация PowerPoint</dc:title>
  <dc:creator>Егорова Наталья Алексеевна</dc:creator>
  <cp:lastModifiedBy>Кретов Алексей Алексеевич</cp:lastModifiedBy>
  <cp:revision>679</cp:revision>
  <cp:lastPrinted>2025-06-23T12:55:53.000</cp:lastPrinted>
  <dcterms:created xsi:type="dcterms:W3CDTF">2025-06-17T07:03:29Z</dcterms:created>
  <dcterms:modified xsi:type="dcterms:W3CDTF">2025-08-20T09:00:06Z</dcterms:modified>
</cp:coreProperties>
</file>