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A531078-97CE-47F2-9F2D-203EF64D0E0D}">
  <a:tblStyle styleId="{0A531078-97CE-47F2-9F2D-203EF64D0E0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BF1E8"/>
          </a:solidFill>
        </a:fill>
      </a:tcStyle>
    </a:wholeTbl>
    <a:band1H>
      <a:tcTxStyle b="off" i="off"/>
      <a:tcStyle>
        <a:tcBdr/>
        <a:fill>
          <a:solidFill>
            <a:srgbClr val="D4E2CE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4E2CE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6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6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DE23B725-C745-4CD3-8009-1957CF7246E1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BF1E8"/>
          </a:solidFill>
        </a:fill>
      </a:tcStyle>
    </a:wholeTbl>
    <a:band1H>
      <a:tcTxStyle b="off" i="off"/>
      <a:tcStyle>
        <a:tcBdr/>
        <a:fill>
          <a:solidFill>
            <a:srgbClr val="D4E2CE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4E2CE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70AD47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70AD47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3" name="Google Shape;2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4" name="Google Shape;23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5" name="Google Shape;2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b244a889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8" name="Google Shape;258;g2b244a889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b244a8899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9" name="Google Shape;269;g2b244a8899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b24b7f8179_3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2" name="Google Shape;282;g2b24b7f8179_3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5" name="Google Shape;2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5" name="Google Shape;30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5" name="Google Shape;31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3" name="Google Shape;19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44196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Знание проектирования и умение работать с программами по 3D-моделированию, чтобы конструировать качественные виртуальные миры; понимание основ дизайна и саунд-дизайна для создания атмосферы, отвечающей задачам VR-продукта; знание азов психологии, которые помогут разобраться, как разные действия и события в виртуальной реальности повлияют на пользователя; креативность, необходимая для разработки идей и решений; клиентоориентированность, без которой не получится в полной мере выполнять задания заказчиков; навыки кросс-отраслевого общения, чтобы понимать технических специалистов и их возможности.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44196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isk.yandex.ru/d/_jU7FgbVvWAaiQ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hyperlink" Target="https://disk.yandex.ru/d/TmitkjWosn20ZA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4" Type="http://schemas.openxmlformats.org/officeDocument/2006/relationships/image" Target="../media/image2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/>
          <p:nvPr/>
        </p:nvSpPr>
        <p:spPr>
          <a:xfrm>
            <a:off x="2243564" y="1773577"/>
            <a:ext cx="7548136" cy="1151906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Разработка виртуальных миров</a:t>
            </a:r>
            <a:endParaRPr sz="3600" b="0" i="0" u="none" strike="noStrike" cap="none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3"/>
          <p:cNvSpPr/>
          <p:nvPr/>
        </p:nvSpPr>
        <p:spPr>
          <a:xfrm>
            <a:off x="2243564" y="4815507"/>
            <a:ext cx="7548136" cy="1151906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Макеев Д.М., Кузнецов С.В.</a:t>
            </a:r>
            <a:endParaRPr sz="3600" b="0" i="0" u="none" strike="noStrike" cap="none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2243627" y="3294489"/>
            <a:ext cx="7548000" cy="11520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2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Информационно - коммуникационные технологии</a:t>
            </a:r>
            <a:endParaRPr sz="4200" b="0" i="0" u="none" strike="noStrike" cap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3"/>
          <p:cNvSpPr/>
          <p:nvPr/>
        </p:nvSpPr>
        <p:spPr>
          <a:xfrm>
            <a:off x="249382" y="139441"/>
            <a:ext cx="6905501" cy="806966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Результат деятельности по компетенции 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(готовый продукт/услуга)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3"/>
          <p:cNvSpPr txBox="1"/>
          <p:nvPr/>
        </p:nvSpPr>
        <p:spPr>
          <a:xfrm>
            <a:off x="249381" y="1971499"/>
            <a:ext cx="95373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Разработанный продукт представляет собой составную часть метавселенной, которую разработчики </a:t>
            </a: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спроектировали</a:t>
            </a: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 реализовали в соответствии с передовыми технологическими стандартами.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Этот продукт воплощает виртуальную среду, которая является частью более широкой метавселенной, предназначенной для обеспечения пользователей уникальными визуальными, звуковыми и виртуальными впечатлениями. В своей структуре готовый продукт интегрирует передовые технологии виртуальной реальности, обеспечивая высокую степень реализма и интерактивности в виртуальной среде.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Разработанный продукт ставит перед собой задачу предоставить пользователям доступ к инновационным формам взаимодействия и визуальной иммерсии в рамках созданной метавселенной.</a:t>
            </a:r>
            <a:endParaRPr sz="1800" b="0" i="0" u="none" strike="noStrike" cap="none">
              <a:solidFill>
                <a:srgbClr val="54813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0" name="Google Shape;230;p23"/>
          <p:cNvSpPr txBox="1"/>
          <p:nvPr/>
        </p:nvSpPr>
        <p:spPr>
          <a:xfrm>
            <a:off x="249382" y="1366898"/>
            <a:ext cx="6858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1. Описание готового продукта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4"/>
          <p:cNvSpPr/>
          <p:nvPr/>
        </p:nvSpPr>
        <p:spPr>
          <a:xfrm>
            <a:off x="249382" y="139441"/>
            <a:ext cx="6905501" cy="806966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Результат деятельности по компетенции 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(готовый продукт/услуга)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24"/>
          <p:cNvSpPr txBox="1"/>
          <p:nvPr/>
        </p:nvSpPr>
        <p:spPr>
          <a:xfrm>
            <a:off x="249382" y="1971499"/>
            <a:ext cx="95373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Специалист по виртуал</a:t>
            </a: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ьным мирам</a:t>
            </a: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находит применение в разнообразных областях.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медицине VR используется для обучения врачей, диагностики и лечения, а также реабилитации пациентов.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образовании создаются виртуальные учебные среды, улучшающие процесс обучения и позволяющие погружаться в интерактивные образовательные сценарии.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промышленности и строительстве VR применяется для тренировок персонала, планирования производственных процессов и визуализации проектов.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И, наконец, в развлекательной индустрии создаются виртуальные миры и игры, предоставляя пользователям уникальные визуальные и эмоциональные впечатления.</a:t>
            </a:r>
            <a:endParaRPr sz="1800" b="0" i="0" u="none" strike="noStrike" cap="none">
              <a:solidFill>
                <a:srgbClr val="54813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24"/>
          <p:cNvSpPr txBox="1"/>
          <p:nvPr/>
        </p:nvSpPr>
        <p:spPr>
          <a:xfrm>
            <a:off x="249382" y="1366898"/>
            <a:ext cx="6858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2. Сфера применения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5"/>
          <p:cNvSpPr/>
          <p:nvPr/>
        </p:nvSpPr>
        <p:spPr>
          <a:xfrm>
            <a:off x="249382" y="139441"/>
            <a:ext cx="6905501" cy="8069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Краткое описание конкурсного задания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5"/>
          <p:cNvSpPr txBox="1"/>
          <p:nvPr/>
        </p:nvSpPr>
        <p:spPr>
          <a:xfrm>
            <a:off x="249382" y="2142335"/>
            <a:ext cx="6596261" cy="4770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Подготовка среды: создание виртуального пространства, которое будет использоваться для встречи. Это может быть виртуальный конференц-зал или офис.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Создание аватаров: пользователи будут создавать собственные аватары, которые будут представлять их в виртуальном пространстве. Это может быть стандартный процесс или даже индивидуальная настройка внешнего вида аватара.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Сетевое подключение: участники встречи будут подключаться к общей виртуальной среде с помощью своих устройств виртуальной реальности и интернета. Это может потребовать специального программного обеспечения или приложения для виртуальной реальности.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Взаимодействие: участники могут свободно перемещаться по виртуальному пространству, общаться друг с другом с помощью голосового чата или текстовых сообщений, обмениваться виртуальными предметами, просматривать презентации и т.д.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25"/>
          <p:cNvSpPr txBox="1"/>
          <p:nvPr/>
        </p:nvSpPr>
        <p:spPr>
          <a:xfrm>
            <a:off x="249382" y="1366898"/>
            <a:ext cx="1011381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Задание по сетевому взаимодействию в виртуальной реальности для бизнес-встреч включает: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5"/>
          <p:cNvSpPr txBox="1"/>
          <p:nvPr/>
        </p:nvSpPr>
        <p:spPr>
          <a:xfrm>
            <a:off x="6934850" y="2197552"/>
            <a:ext cx="5007768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Завершение встречи: по завершении встречи пользователи выходят из виртуальной среды, сохраняют результаты и получают возможность оставить отзывы о встрече.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Такое задание может включать как технические, так и организационные аспекты, необходимые для успешного сетевого взаимодействия пользователей в виртуальной реальности.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4" name="Google Shape;25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5"/>
          <p:cNvSpPr txBox="1"/>
          <p:nvPr/>
        </p:nvSpPr>
        <p:spPr>
          <a:xfrm>
            <a:off x="7037725" y="4678100"/>
            <a:ext cx="3230400" cy="1952700"/>
          </a:xfrm>
          <a:prstGeom prst="rect">
            <a:avLst/>
          </a:prstGeom>
          <a:solidFill>
            <a:srgbClr val="D4E2CE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714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Формат участия: </a:t>
            </a:r>
            <a: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Командный (3 человека в команде).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714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Продолжительность конкурсного задания:</a:t>
            </a:r>
            <a: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 ч.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714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Количество конкурсных дней:</a:t>
            </a:r>
            <a:br>
              <a:rPr lang="ru-RU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 дня.</a:t>
            </a:r>
            <a:endParaRPr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6"/>
          <p:cNvSpPr/>
          <p:nvPr/>
        </p:nvSpPr>
        <p:spPr>
          <a:xfrm>
            <a:off x="259557" y="139403"/>
            <a:ext cx="6905400" cy="8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Структура модулей </a:t>
            </a: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конкурсного задания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6"/>
          <p:cNvSpPr txBox="1"/>
          <p:nvPr/>
        </p:nvSpPr>
        <p:spPr>
          <a:xfrm>
            <a:off x="6934850" y="2197552"/>
            <a:ext cx="5007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5" name="Google Shape;265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5" cy="57054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6" name="Google Shape;266;p26"/>
          <p:cNvGraphicFramePr/>
          <p:nvPr/>
        </p:nvGraphicFramePr>
        <p:xfrm>
          <a:off x="358775" y="1407625"/>
          <a:ext cx="9717325" cy="5596773"/>
        </p:xfrm>
        <a:graphic>
          <a:graphicData uri="http://schemas.openxmlformats.org/drawingml/2006/table">
            <a:tbl>
              <a:tblPr firstRow="1" bandRow="1">
                <a:noFill/>
                <a:tableStyleId>{DE23B725-C745-4CD3-8009-1957CF7246E1}</a:tableStyleId>
              </a:tblPr>
              <a:tblGrid>
                <a:gridCol w="2658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7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0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Время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Задания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А. Разработка концепции прототипа и дизайна VR-мира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 часов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Разработка концепции виртуального мира: </a:t>
                      </a: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Определение целевой аудитории и функциональных требований приложения.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Создание общей концепции виртуального пространства для встреч.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Создание дизайна интерфейса и разработка прототипа приложения:</a:t>
                      </a: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Разработка дизайна пользовательского интерфейса, включая макеты и навигацию.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Учет удобства использования и доступности для различных пользователей.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Разработка и настройка прототипа виртуального мира в выбранной среде. </a:t>
                      </a:r>
                      <a:r>
                        <a:rPr lang="ru-RU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Планирование сценариев взаимодействия пользователей:</a:t>
                      </a: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Определение возможностей взаимодействия пользователей в виртуальном пространстве с объектами виртуального мира и между собой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 Разработка сценариев использования приложения для различных типов встреч в зависимости от поставленных задач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7"/>
          <p:cNvSpPr txBox="1"/>
          <p:nvPr/>
        </p:nvSpPr>
        <p:spPr>
          <a:xfrm>
            <a:off x="249382" y="2142335"/>
            <a:ext cx="659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5" name="Google Shape;275;p27"/>
          <p:cNvSpPr txBox="1"/>
          <p:nvPr/>
        </p:nvSpPr>
        <p:spPr>
          <a:xfrm>
            <a:off x="6934850" y="2197552"/>
            <a:ext cx="5007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6" name="Google Shape;276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5" cy="57054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7" name="Google Shape;277;p27"/>
          <p:cNvGraphicFramePr/>
          <p:nvPr/>
        </p:nvGraphicFramePr>
        <p:xfrm>
          <a:off x="358775" y="1407625"/>
          <a:ext cx="10109200" cy="1907413"/>
        </p:xfrm>
        <a:graphic>
          <a:graphicData uri="http://schemas.openxmlformats.org/drawingml/2006/table">
            <a:tbl>
              <a:tblPr firstRow="1" bandRow="1">
                <a:noFill/>
                <a:tableStyleId>{DE23B725-C745-4CD3-8009-1957CF7246E1}</a:tableStyleId>
              </a:tblPr>
              <a:tblGrid>
                <a:gridCol w="264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81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Время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Задания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 C: Тестирование и демонстрация работы VR-мира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часа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Тестирование пользовательского опыта.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Тестирование работы серверной части и сбор обратной связи. 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Подготовка итоговой презентации.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8" name="Google Shape;278;p27"/>
          <p:cNvSpPr/>
          <p:nvPr/>
        </p:nvSpPr>
        <p:spPr>
          <a:xfrm>
            <a:off x="259557" y="139403"/>
            <a:ext cx="6905400" cy="8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Структура модулей </a:t>
            </a: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конкурсного задания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79" name="Google Shape;279;p27"/>
          <p:cNvGraphicFramePr/>
          <p:nvPr/>
        </p:nvGraphicFramePr>
        <p:xfrm>
          <a:off x="358775" y="1417575"/>
          <a:ext cx="10109200" cy="4882231"/>
        </p:xfrm>
        <a:graphic>
          <a:graphicData uri="http://schemas.openxmlformats.org/drawingml/2006/table">
            <a:tbl>
              <a:tblPr firstRow="1" bandRow="1">
                <a:noFill/>
                <a:tableStyleId>{DE23B725-C745-4CD3-8009-1957CF7246E1}</a:tableStyleId>
              </a:tblPr>
              <a:tblGrid>
                <a:gridCol w="2766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20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Время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Задания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Б. Разработка и моделирование VR-мира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 часов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3D Моделирование:</a:t>
                      </a: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Создание 3D-моделей элементов виртуального пространства (мебель, архитектура, объекты взаимодействия и т.д.).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Текстурирование и оптимизация 3D-моделей для создания реалистичной среды.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Интеграция интерфейса и взаимодействий: </a:t>
                      </a: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Реализация пользовательского интерфейса в виртуальной среде. (верстка UI)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Программирование основных механик взаимодействия (навигация, коммуникация, взаимодействие). Оптимизация производительности: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Проверка и оптимизация производительности виртуального пространства,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Устранение функциональных неисправностей при работе и отладка (рефакторинг) программного кода.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8"/>
          <p:cNvSpPr txBox="1"/>
          <p:nvPr/>
        </p:nvSpPr>
        <p:spPr>
          <a:xfrm>
            <a:off x="249382" y="2142335"/>
            <a:ext cx="659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8" name="Google Shape;288;p28"/>
          <p:cNvSpPr txBox="1"/>
          <p:nvPr/>
        </p:nvSpPr>
        <p:spPr>
          <a:xfrm>
            <a:off x="6934850" y="2197552"/>
            <a:ext cx="5007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9" name="Google Shape;289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5" cy="57054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0" name="Google Shape;290;p28"/>
          <p:cNvGraphicFramePr/>
          <p:nvPr/>
        </p:nvGraphicFramePr>
        <p:xfrm>
          <a:off x="358775" y="1407625"/>
          <a:ext cx="10109200" cy="1907413"/>
        </p:xfrm>
        <a:graphic>
          <a:graphicData uri="http://schemas.openxmlformats.org/drawingml/2006/table">
            <a:tbl>
              <a:tblPr firstRow="1" bandRow="1">
                <a:noFill/>
                <a:tableStyleId>{DE23B725-C745-4CD3-8009-1957CF7246E1}</a:tableStyleId>
              </a:tblPr>
              <a:tblGrid>
                <a:gridCol w="264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81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Время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Задания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 C: Тестирование и демонстрация работы VR-мира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часа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Тестирование пользовательского опыта.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Тестирование работы серверной части и сбор обратной связи. 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Подготовка итоговой презентации.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1" name="Google Shape;291;p28"/>
          <p:cNvSpPr/>
          <p:nvPr/>
        </p:nvSpPr>
        <p:spPr>
          <a:xfrm>
            <a:off x="259557" y="139403"/>
            <a:ext cx="6905400" cy="80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Структура модулей </a:t>
            </a: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конкурсного задания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2" name="Google Shape;292;p28"/>
          <p:cNvGraphicFramePr/>
          <p:nvPr/>
        </p:nvGraphicFramePr>
        <p:xfrm>
          <a:off x="358775" y="1417575"/>
          <a:ext cx="10109200" cy="3057876"/>
        </p:xfrm>
        <a:graphic>
          <a:graphicData uri="http://schemas.openxmlformats.org/drawingml/2006/table">
            <a:tbl>
              <a:tblPr firstRow="1" bandRow="1">
                <a:noFill/>
                <a:tableStyleId>{DE23B725-C745-4CD3-8009-1957CF7246E1}</a:tableStyleId>
              </a:tblPr>
              <a:tblGrid>
                <a:gridCol w="2766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20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Модуль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Время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Задания</a:t>
                      </a:r>
                      <a:endParaRPr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88900" marR="88900" marT="50800" marB="5080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В. Тестирование и демонстрация работы VR-мира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часа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7142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Тестирование пользовательского опыта: </a:t>
                      </a: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/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Проведение тестирования сценариев с реальными пользователями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Тестирование работы серверной части.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Подготовка итоговой презентации: 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Создание демонстрационного материала</a:t>
                      </a:r>
                      <a:b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ru-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Подготовка к итоговой презентации проекта.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4E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9"/>
          <p:cNvSpPr/>
          <p:nvPr/>
        </p:nvSpPr>
        <p:spPr>
          <a:xfrm>
            <a:off x="249382" y="139441"/>
            <a:ext cx="6905501" cy="8069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Примерный перечень оборудования и расходных материалов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01" name="Google Shape;301;p29"/>
          <p:cNvGraphicFramePr/>
          <p:nvPr/>
        </p:nvGraphicFramePr>
        <p:xfrm>
          <a:off x="346075" y="1389690"/>
          <a:ext cx="10121900" cy="5473583"/>
        </p:xfrm>
        <a:graphic>
          <a:graphicData uri="http://schemas.openxmlformats.org/drawingml/2006/table">
            <a:tbl>
              <a:tblPr firstRow="1" bandRow="1">
                <a:noFill/>
                <a:tableStyleId>{0A531078-97CE-47F2-9F2D-203EF64D0E0D}</a:tableStyleId>
              </a:tblPr>
              <a:tblGrid>
                <a:gridCol w="5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4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Наименование 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Краткие (рамочные) технические характеристики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Вид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Кол-во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Компьютер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Процессор с частотой 3.7 Ггц 6 ядер/RAM 16 GB DDR4 2666 GHz/SSD 512/Видеокарта не менее 1530 МГц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Оборудование IT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Монитор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 дюймов (1920x1080)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Оборудование IT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Клавиатура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проводная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Оборудование IT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Мышь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проводная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Оборудование IT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Наушники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Тип: закрытый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Наличие микрофона: да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Оборудование IT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Комплект виртуальной реальности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Автономный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Оборудование IT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Операционная система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Офисный пакет документов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Графические редакторы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Среда для разработки 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302" name="Google Shape;302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0"/>
          <p:cNvSpPr/>
          <p:nvPr/>
        </p:nvSpPr>
        <p:spPr>
          <a:xfrm>
            <a:off x="249382" y="139441"/>
            <a:ext cx="6905501" cy="8069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Примерный перечень оборудования и расходных материалов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11" name="Google Shape;311;p30"/>
          <p:cNvGraphicFramePr/>
          <p:nvPr/>
        </p:nvGraphicFramePr>
        <p:xfrm>
          <a:off x="346075" y="1385482"/>
          <a:ext cx="10121900" cy="5585338"/>
        </p:xfrm>
        <a:graphic>
          <a:graphicData uri="http://schemas.openxmlformats.org/drawingml/2006/table">
            <a:tbl>
              <a:tblPr firstRow="1" bandRow="1">
                <a:noFill/>
                <a:tableStyleId>{0A531078-97CE-47F2-9F2D-203EF64D0E0D}</a:tableStyleId>
              </a:tblPr>
              <a:tblGrid>
                <a:gridCol w="5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4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Наименование 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Краткие (рамочные) технические характеристики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Вид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Кол-во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Игровой движок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Интегрированная среда разработки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Редакторы трёхмерной графики - моделирование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Редакторы трёхмерной графики - скульптинг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Редактор текстурирования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Система управления версиями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Игровая платформа 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Аудиоредатор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Критически важные характеристики позиции отсутствуют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Программное обеспечение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Офисный стол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(ШхГхВ) 1200х600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Мебель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Кресло компьютерное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(ШхГхВ) 50x60x98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Мебель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525" marR="9525" marT="9525" marB="9525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312" name="Google Shape;31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1"/>
          <p:cNvSpPr txBox="1"/>
          <p:nvPr/>
        </p:nvSpPr>
        <p:spPr>
          <a:xfrm>
            <a:off x="3791743" y="3105834"/>
            <a:ext cx="460851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Спасибо за внимание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1" name="Google Shape;321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249382" y="172192"/>
            <a:ext cx="6727371" cy="765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Краткое описание компетенции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249382" y="1971499"/>
            <a:ext cx="9537169" cy="4801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Специалисты в области разработки виртуальной и дополненной реальности используют оборудование и инструменты разработки приложений, игр, сайтов и других продуктов дополненной и виртуальной реальности, широко применяемых в образовании, медицине, промышленности, военной индустрии и бизнесе.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Виртуальная и дополненная реальность — инновационная, динамично развивающаяся отрасль. Количество и качество продуктов, выпускающихся на платформе AR/VR, растет в геометрической прогрессии. Приложения виртуальной и дополненной реальности активно используются в бизнесе, развлекательной сфере, программах с инновационными формами обучения, при создании симуляторов и интерфейсов управления.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Виртуальная реальность — это искусственный мир, созданный средствами компьютерного моделирования, имитация реального мира.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Дополненная реальность — технология интерактивной компьютерной визуализации, которая дополняет реальный мир виртуальными элементами и дает возможность взаимодействовать с ними.</a:t>
            </a:r>
            <a:endParaRPr sz="1800" b="0" i="0" u="none" strike="noStrike" cap="none">
              <a:solidFill>
                <a:srgbClr val="54813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5"/>
          <p:cNvSpPr txBox="1"/>
          <p:nvPr/>
        </p:nvSpPr>
        <p:spPr>
          <a:xfrm>
            <a:off x="249382" y="1366898"/>
            <a:ext cx="6858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1. Краткая характеристика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/>
          <p:nvPr/>
        </p:nvSpPr>
        <p:spPr>
          <a:xfrm>
            <a:off x="249382" y="172192"/>
            <a:ext cx="6727371" cy="765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Краткое описание компетенции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6"/>
          <p:cNvSpPr txBox="1"/>
          <p:nvPr/>
        </p:nvSpPr>
        <p:spPr>
          <a:xfrm>
            <a:off x="249381" y="1971499"/>
            <a:ext cx="9537169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Профессиональная деятельность специалиста по виртуальной реальности (VR) включает в себя разработку и создание визуальных и звуковых сред, обеспечивающих уникальный пользовательский опыт в виртуальном пространстве. 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Этот специалист ответственен за адаптацию технологий VR к конкретным потребностям отрасли или проекта, а также за интеграцию существующих медицинских данных и приложений в виртуальное окружение. Кроме того, специалист по VR активно участвует в тестировании и оптимизации виртуальных приложений, обеспечивая их функциональность и соответствие стандартам безопасности и эффективности в медицинском контексте.</a:t>
            </a:r>
            <a:endParaRPr sz="1800" b="0" i="0" u="none" strike="noStrike" cap="none">
              <a:solidFill>
                <a:srgbClr val="54813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249382" y="1366898"/>
            <a:ext cx="6858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2. Актуальность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7"/>
          <p:cNvSpPr/>
          <p:nvPr/>
        </p:nvSpPr>
        <p:spPr>
          <a:xfrm>
            <a:off x="249382" y="172192"/>
            <a:ext cx="6727371" cy="765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Краткое описание компетенции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249381" y="1971499"/>
            <a:ext cx="9537169" cy="3139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Согласно рынку вакансии https://hh.ru разработчики приложений, UX/UI дизайнеры, 3D — моделлеры, технические писатели, тестировщики и руководители проектов в области разработки метавселенной востребованы и имеют высокие заработные платы. Таких специалистов готовит компетенция «Виртуальные миры»: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Разработчик VR приложений и программных продуктов смежных областей.</a:t>
            </a:r>
            <a:b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3D — моделлер для VR и мультимедийных приложений.</a:t>
            </a: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Руководитель проектов в области разработки VR приложений и мультимедийных приложений.</a:t>
            </a:r>
            <a:r>
              <a:rPr lang="ru-RU" sz="18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00" b="0" i="0" u="none" strike="noStrike" cap="none">
              <a:solidFill>
                <a:srgbClr val="54813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17"/>
          <p:cNvSpPr txBox="1"/>
          <p:nvPr/>
        </p:nvSpPr>
        <p:spPr>
          <a:xfrm>
            <a:off x="249382" y="1366898"/>
            <a:ext cx="6858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3. Особенность профессиональной деятельности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8"/>
          <p:cNvSpPr/>
          <p:nvPr/>
        </p:nvSpPr>
        <p:spPr>
          <a:xfrm>
            <a:off x="231569" y="184068"/>
            <a:ext cx="6958940" cy="736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8"/>
          <p:cNvSpPr/>
          <p:nvPr/>
        </p:nvSpPr>
        <p:spPr>
          <a:xfrm>
            <a:off x="231569" y="184068"/>
            <a:ext cx="6700033" cy="73627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Федеральные государственные образовательные стандарты СПО и ПО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2216822" y="1492813"/>
            <a:ext cx="1933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sng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ФГОС СПО</a:t>
            </a:r>
            <a:endParaRPr sz="2400" b="0" i="0" u="sng" strike="noStrike" cap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8"/>
          <p:cNvSpPr/>
          <p:nvPr/>
        </p:nvSpPr>
        <p:spPr>
          <a:xfrm>
            <a:off x="8950421" y="1492825"/>
            <a:ext cx="1141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sng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ПС</a:t>
            </a:r>
            <a:endParaRPr sz="2400" b="0" i="0" u="sng" strike="noStrike" cap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8"/>
          <p:cNvSpPr/>
          <p:nvPr/>
        </p:nvSpPr>
        <p:spPr>
          <a:xfrm>
            <a:off x="403019" y="2802152"/>
            <a:ext cx="5673992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09.02.01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Компьютерные системы и комплексы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403019" y="2073650"/>
            <a:ext cx="5673991" cy="56407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09.02.07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Информационные системы и программирование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8"/>
          <p:cNvSpPr/>
          <p:nvPr/>
        </p:nvSpPr>
        <p:spPr>
          <a:xfrm>
            <a:off x="403018" y="3530655"/>
            <a:ext cx="5692982" cy="56407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09.02.03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Программирование в компьютерных системах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8"/>
          <p:cNvSpPr/>
          <p:nvPr/>
        </p:nvSpPr>
        <p:spPr>
          <a:xfrm>
            <a:off x="403018" y="4259157"/>
            <a:ext cx="5692982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09.02.04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Информационные системы (по отраслям)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8"/>
          <p:cNvSpPr/>
          <p:nvPr/>
        </p:nvSpPr>
        <p:spPr>
          <a:xfrm>
            <a:off x="422007" y="5000983"/>
            <a:ext cx="5673993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54.01.20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Графический дизайнер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8"/>
          <p:cNvSpPr/>
          <p:nvPr/>
        </p:nvSpPr>
        <p:spPr>
          <a:xfrm>
            <a:off x="3292894" y="5729486"/>
            <a:ext cx="2803106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54.02.01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Дизайн (по отраслям)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8"/>
          <p:cNvSpPr/>
          <p:nvPr/>
        </p:nvSpPr>
        <p:spPr>
          <a:xfrm>
            <a:off x="422008" y="5729486"/>
            <a:ext cx="2803106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55.02.02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Анимация (по видам)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8"/>
          <p:cNvSpPr/>
          <p:nvPr/>
        </p:nvSpPr>
        <p:spPr>
          <a:xfrm>
            <a:off x="6366068" y="3530655"/>
            <a:ext cx="5629827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06.001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Программист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6366068" y="2070915"/>
            <a:ext cx="5629827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11.013 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Графический дизайнер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8"/>
          <p:cNvSpPr/>
          <p:nvPr/>
        </p:nvSpPr>
        <p:spPr>
          <a:xfrm>
            <a:off x="6366068" y="2802152"/>
            <a:ext cx="5629827" cy="56408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548135"/>
                </a:solidFill>
                <a:latin typeface="Arial"/>
                <a:ea typeface="Arial"/>
                <a:cs typeface="Arial"/>
                <a:sym typeface="Arial"/>
              </a:rPr>
              <a:t>04.008</a:t>
            </a:r>
            <a:r>
              <a:rPr lang="ru-RU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Художник-аниматор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9"/>
          <p:cNvSpPr/>
          <p:nvPr/>
        </p:nvSpPr>
        <p:spPr>
          <a:xfrm>
            <a:off x="383969" y="130629"/>
            <a:ext cx="6540706" cy="83721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Анализ востребованности специалистов по регионам (отраслям)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9"/>
          <p:cNvSpPr txBox="1"/>
          <p:nvPr/>
        </p:nvSpPr>
        <p:spPr>
          <a:xfrm>
            <a:off x="352475" y="2771950"/>
            <a:ext cx="9434076" cy="4727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651</a:t>
            </a:r>
            <a: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вакансия «Разработчик игр»</a:t>
            </a: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652</a:t>
            </a:r>
            <a: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вакансии «Тестировщик программного обеспечения»</a:t>
            </a: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408</a:t>
            </a:r>
            <a: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вакансий «Full-stack разработчик»</a:t>
            </a:r>
            <a:b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b="1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231</a:t>
            </a:r>
            <a: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вакансия «Технический писатель и специалист по документации»</a:t>
            </a: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60</a:t>
            </a:r>
            <a: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вакансий «3D-дизайнер»</a:t>
            </a:r>
            <a:b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b="1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62</a:t>
            </a:r>
            <a:r>
              <a:rPr lang="ru-RU" sz="1800" b="0" i="0" u="none" strike="noStrike" cap="none">
                <a:solidFill>
                  <a:srgbClr val="3032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вакансии «Разработчик VR/AR»</a:t>
            </a: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1" u="sng" strike="noStrike" cap="non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Письма от индустриальных партнеров</a:t>
            </a:r>
            <a:endParaRPr sz="1800" b="0" i="1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19"/>
          <p:cNvSpPr txBox="1"/>
          <p:nvPr/>
        </p:nvSpPr>
        <p:spPr>
          <a:xfrm>
            <a:off x="352471" y="1456050"/>
            <a:ext cx="943408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3. По данным популярных агрегаторов вакансий, на территории России требуется более двух тысяч специалистов в данной области, при этом большинство вакансий имеют удаленный формат работы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0"/>
          <p:cNvSpPr/>
          <p:nvPr/>
        </p:nvSpPr>
        <p:spPr>
          <a:xfrm>
            <a:off x="371970" y="213756"/>
            <a:ext cx="5533530" cy="670956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Индустриальные партнеры компетенции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0"/>
          <p:cNvSpPr txBox="1"/>
          <p:nvPr/>
        </p:nvSpPr>
        <p:spPr>
          <a:xfrm>
            <a:off x="917281" y="3000787"/>
            <a:ext cx="6100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10354" y="2799073"/>
            <a:ext cx="142875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096000" y="2799075"/>
            <a:ext cx="33528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677400" y="2799075"/>
            <a:ext cx="1790700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/>
        </p:nvSpPr>
        <p:spPr>
          <a:xfrm>
            <a:off x="7643679" y="4315918"/>
            <a:ext cx="142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0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XYZ</a:t>
            </a:r>
            <a:endParaRPr sz="20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2962775" y="4315920"/>
            <a:ext cx="142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Skillbox</a:t>
            </a:r>
            <a:endParaRPr sz="20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0"/>
          <p:cNvSpPr txBox="1"/>
          <p:nvPr/>
        </p:nvSpPr>
        <p:spPr>
          <a:xfrm>
            <a:off x="5604375" y="4346698"/>
            <a:ext cx="1790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PRO (АЙТИПРО)</a:t>
            </a:r>
            <a:endParaRPr sz="20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0"/>
          <p:cNvSpPr txBox="1"/>
          <p:nvPr/>
        </p:nvSpPr>
        <p:spPr>
          <a:xfrm>
            <a:off x="379230" y="4295093"/>
            <a:ext cx="142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Хекслет</a:t>
            </a:r>
            <a:endParaRPr sz="20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2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373100" y="2799073"/>
            <a:ext cx="1981200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0"/>
          <p:cNvSpPr txBox="1"/>
          <p:nvPr/>
        </p:nvSpPr>
        <p:spPr>
          <a:xfrm>
            <a:off x="9539050" y="4390595"/>
            <a:ext cx="142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Эдутех</a:t>
            </a:r>
            <a:endParaRPr sz="20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2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3430" y="2799073"/>
            <a:ext cx="1428750" cy="1428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/>
          <p:nvPr/>
        </p:nvSpPr>
        <p:spPr>
          <a:xfrm>
            <a:off x="249382" y="139441"/>
            <a:ext cx="6905501" cy="8069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Образовательные организации СПО РФ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7320186" y="4575249"/>
            <a:ext cx="211020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ГБПОУ Колледж “Царицыно”</a:t>
            </a: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21"/>
          <p:cNvSpPr txBox="1"/>
          <p:nvPr/>
        </p:nvSpPr>
        <p:spPr>
          <a:xfrm>
            <a:off x="2669848" y="4575249"/>
            <a:ext cx="2269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ГБПОУ </a:t>
            </a:r>
            <a:b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“26 КАДР”</a:t>
            </a: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1" name="Google Shape;201;p21"/>
          <p:cNvSpPr txBox="1"/>
          <p:nvPr/>
        </p:nvSpPr>
        <p:spPr>
          <a:xfrm>
            <a:off x="5002025" y="4575250"/>
            <a:ext cx="2357496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ГБПОУ “Тверской колледж им. А.Н. Коняева”</a:t>
            </a: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21"/>
          <p:cNvSpPr txBox="1"/>
          <p:nvPr/>
        </p:nvSpPr>
        <p:spPr>
          <a:xfrm>
            <a:off x="249375" y="4575250"/>
            <a:ext cx="25575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ЧПОУ "Московский городской открытый колледж"</a:t>
            </a:r>
            <a:r>
              <a:rPr lang="ru-RU" sz="1400" b="0" i="0" u="none" strike="noStrike" cap="none">
                <a:solidFill>
                  <a:srgbClr val="5481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3" name="Google Shape;203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61575" y="2533662"/>
            <a:ext cx="179070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72075" y="2533662"/>
            <a:ext cx="179070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77325" y="2533662"/>
            <a:ext cx="179070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266825" y="2533662"/>
            <a:ext cx="1790700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1"/>
          <p:cNvSpPr txBox="1"/>
          <p:nvPr/>
        </p:nvSpPr>
        <p:spPr>
          <a:xfrm>
            <a:off x="9471550" y="4575250"/>
            <a:ext cx="2435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0" i="0" u="none" strike="noStrike" cap="none">
                <a:solidFill>
                  <a:srgbClr val="38562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АНПОО «Хекслет колледж»</a:t>
            </a: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8" name="Google Shape;208;p2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856325" y="2533650"/>
            <a:ext cx="1790700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1"/>
          <p:cNvSpPr txBox="1"/>
          <p:nvPr/>
        </p:nvSpPr>
        <p:spPr>
          <a:xfrm>
            <a:off x="249375" y="6195339"/>
            <a:ext cx="342273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1" u="sng" strike="noStrike" cap="non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11"/>
              </a:rPr>
              <a:t>Письма от образовательных организаций</a:t>
            </a:r>
            <a:endParaRPr sz="1400" b="0" i="1" u="none" strike="noStrike" cap="none">
              <a:solidFill>
                <a:srgbClr val="3032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5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5" y="71437"/>
            <a:ext cx="48101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081087"/>
            <a:ext cx="12201525" cy="1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67975" y="5448299"/>
            <a:ext cx="17240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2"/>
          <p:cNvSpPr/>
          <p:nvPr/>
        </p:nvSpPr>
        <p:spPr>
          <a:xfrm>
            <a:off x="419408" y="136194"/>
            <a:ext cx="6438591" cy="81346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Знания, умения, трудовые действия и профессиональные компетенции</a:t>
            </a:r>
            <a:endParaRPr sz="2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19" name="Google Shape;219;p22"/>
          <p:cNvGraphicFramePr/>
          <p:nvPr/>
        </p:nvGraphicFramePr>
        <p:xfrm>
          <a:off x="419408" y="1701457"/>
          <a:ext cx="9836725" cy="4657500"/>
        </p:xfrm>
        <a:graphic>
          <a:graphicData uri="http://schemas.openxmlformats.org/drawingml/2006/table">
            <a:tbl>
              <a:tblPr firstRow="1" bandRow="1">
                <a:noFill/>
                <a:tableStyleId>{0A531078-97CE-47F2-9F2D-203EF64D0E0D}</a:tableStyleId>
              </a:tblPr>
              <a:tblGrid>
                <a:gridCol w="7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3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7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8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 п/п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Виды деятельности/трудовые функции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1" i="0" u="none" strike="noStrike" cap="non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Важность в %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44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Написание программного кода с использованием языков программирования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%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2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Разработка процедур интеграции программных модулей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%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9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Создание объектов визуальной информации, идентификации и коммуникации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5%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89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Создание визуального дизайна элементов графического пользовательского интерфейса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15%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32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Руководство разработкой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проекта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6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10%</a:t>
                      </a:r>
                      <a:endParaRPr sz="16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20" name="Google Shape;22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27221" y="1152524"/>
            <a:ext cx="663146" cy="570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1756</Words>
  <Application>Microsoft Office PowerPoint</Application>
  <PresentationFormat>Широкоэкранный</PresentationFormat>
  <Paragraphs>264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Светлана Михайловна Новикова</cp:lastModifiedBy>
  <cp:revision>1</cp:revision>
  <dcterms:modified xsi:type="dcterms:W3CDTF">2024-02-14T11:07:26Z</dcterms:modified>
</cp:coreProperties>
</file>