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73" r:id="rId3"/>
    <p:sldId id="344" r:id="rId4"/>
    <p:sldId id="350" r:id="rId5"/>
    <p:sldId id="351" r:id="rId6"/>
    <p:sldId id="367" r:id="rId7"/>
    <p:sldId id="357" r:id="rId8"/>
    <p:sldId id="358" r:id="rId9"/>
    <p:sldId id="352" r:id="rId10"/>
    <p:sldId id="353" r:id="rId11"/>
    <p:sldId id="355" r:id="rId12"/>
    <p:sldId id="347" r:id="rId13"/>
    <p:sldId id="349" r:id="rId14"/>
    <p:sldId id="360" r:id="rId15"/>
    <p:sldId id="362" r:id="rId16"/>
    <p:sldId id="363" r:id="rId17"/>
    <p:sldId id="364" r:id="rId18"/>
    <p:sldId id="366" r:id="rId19"/>
    <p:sldId id="370" r:id="rId20"/>
    <p:sldId id="371" r:id="rId21"/>
    <p:sldId id="372" r:id="rId22"/>
    <p:sldId id="368" r:id="rId23"/>
    <p:sldId id="341" r:id="rId2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3D3EA"/>
    <a:srgbClr val="35759D"/>
    <a:srgbClr val="35B19D"/>
    <a:srgbClr val="FFFF00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2206" autoAdjust="0"/>
  </p:normalViewPr>
  <p:slideViewPr>
    <p:cSldViewPr>
      <p:cViewPr varScale="1">
        <p:scale>
          <a:sx n="98" d="100"/>
          <a:sy n="98" d="100"/>
        </p:scale>
        <p:origin x="-10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 dirty="0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 dirty="0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3E0DC33-CFEA-4096-AA28-B6F2DF7C7C57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1510197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8286B1-222E-461A-9E5B-3B1BE8F591BD}" type="slidenum">
              <a:rPr lang="en-US" altLang="ru-RU"/>
              <a:pPr/>
              <a:t>1</a:t>
            </a:fld>
            <a:endParaRPr lang="en-US" altLang="ru-RU" dirty="0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10092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47244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5410200"/>
            <a:ext cx="7772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ru-RU" noProof="0" smtClean="0"/>
              <a:t>Образец подзаголовка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4297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77000" y="1752600"/>
            <a:ext cx="182880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1752600"/>
            <a:ext cx="53340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0356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4689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288518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90600" y="2514600"/>
            <a:ext cx="35814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2514600"/>
            <a:ext cx="35814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3386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9372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2026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566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950548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063184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752600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514600"/>
            <a:ext cx="7315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garantf1://70286166.0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3717032"/>
            <a:ext cx="7766050" cy="2592288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altLang="ru-RU" sz="3200" b="1" dirty="0" smtClean="0">
                <a:ln/>
                <a:solidFill>
                  <a:schemeClr val="accent4">
                    <a:lumMod val="50000"/>
                  </a:schemeClr>
                </a:solidFill>
                <a:latin typeface="Bodoni MT Black" panose="02070A03080606020203" pitchFamily="18" charset="0"/>
              </a:rPr>
              <a:t/>
            </a:r>
            <a:br>
              <a:rPr lang="ru-RU" altLang="ru-RU" sz="3200" b="1" dirty="0" smtClean="0">
                <a:ln/>
                <a:solidFill>
                  <a:schemeClr val="accent4">
                    <a:lumMod val="50000"/>
                  </a:schemeClr>
                </a:solidFill>
                <a:latin typeface="Bodoni MT Black" panose="02070A03080606020203" pitchFamily="18" charset="0"/>
              </a:rPr>
            </a:br>
            <a:r>
              <a:rPr lang="ru-RU" altLang="ru-RU" sz="3200" b="1" dirty="0" smtClean="0">
                <a:ln/>
                <a:solidFill>
                  <a:schemeClr val="accent4">
                    <a:lumMod val="50000"/>
                  </a:schemeClr>
                </a:solidFill>
                <a:latin typeface="Bodoni MT Black" panose="02070A03080606020203" pitchFamily="18" charset="0"/>
              </a:rPr>
              <a:t> Организация работы в профессиональных образовательных организациях Самарской области с детьми-сиротами и детьми, оставшимися без попечения родителей</a:t>
            </a:r>
            <a:r>
              <a:rPr lang="en-US" altLang="ru-RU" sz="3200" b="1" dirty="0" smtClean="0">
                <a:ln/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en-US" altLang="ru-RU" sz="3200" b="1" dirty="0">
                <a:ln/>
                <a:solidFill>
                  <a:schemeClr val="accent4"/>
                </a:solidFill>
              </a:rPr>
              <a:t/>
            </a:r>
            <a:br>
              <a:rPr lang="en-US" altLang="ru-RU" sz="3200" b="1" dirty="0">
                <a:ln/>
                <a:solidFill>
                  <a:schemeClr val="accent4"/>
                </a:solidFill>
              </a:rPr>
            </a:br>
            <a:endParaRPr lang="en-US" altLang="ru-RU" sz="32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33375"/>
            <a:ext cx="3313113" cy="215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548680"/>
            <a:ext cx="7315200" cy="1919883"/>
          </a:xfrm>
        </p:spPr>
        <p:txBody>
          <a:bodyPr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образовательные программы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0600" y="1916832"/>
            <a:ext cx="7315200" cy="4608512"/>
          </a:xfrm>
        </p:spPr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дополнительные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общеразвивающие программы, дополнительные предпрофессиональные программы;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дополнительные профессиональные программы - программы повышения квалификации, программы профессиональной переподготовки.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05275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700808"/>
            <a:ext cx="7315200" cy="715963"/>
          </a:xfrm>
        </p:spPr>
        <p:txBody>
          <a:bodyPr/>
          <a:lstStyle/>
          <a:p>
            <a:pPr algn="ctr"/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жегодное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на приобретение учебной литературы и письменных принадлежностей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приобретение учебной литературы и письменных принадлежностей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выплачивается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размере трехмесячной государственной социальной стипендии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1 октября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5085184"/>
            <a:ext cx="3312369" cy="151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157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620689"/>
            <a:ext cx="7315200" cy="792088"/>
          </a:xfrm>
        </p:spPr>
        <p:txBody>
          <a:bodyPr/>
          <a:lstStyle/>
          <a:p>
            <a:pPr algn="ctr"/>
            <a:r>
              <a:rPr lang="ru-RU" b="1" u="sng" dirty="0" smtClean="0"/>
              <a:t>Бесплатный проезд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5040560"/>
          </a:xfrm>
        </p:spPr>
        <p:txBody>
          <a:bodyPr/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редоставляется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бесплатный проезд на транспорте общего пользования (кроме такси) городского, пригородного, в сельской местности - внутрирайонного (местного) сообщения, а также проезд один раз в год к месту жительства и обратно к месту учебы на одном из видов транспорта: железнодорожном, водном (речном), автомобильном (далее - бесплатный проезд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Гражданам указанных категорий, получающим в соответствии с действующим законодательством социальную пенсию по случаю потери кормильца и ежемесячную денежную выплату на оплату проезда на городском и внутрирайонном общественном транспорте (кроме такси), предоставляется бесплатный проезд один раз в год к месту жительства и обратно к месту учебы на одном из видов транспорта: железнодорожном, водном (речном), автомобильном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права бесплатного проезда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предоставляется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денежная компенсация для приобретения долгосрочных проездных билетов ("сезонок") на городской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проездных документов, дающих право проезда один раз в год к месту жительства и обратно к месту учебы, в размерах, необходимых для обеспечения их бесплатным проездом, путем перечисления на счета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на их имя в банке или иной кредитной организации.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8668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615603"/>
          </a:xfrm>
        </p:spPr>
        <p:txBody>
          <a:bodyPr/>
          <a:lstStyle/>
          <a:p>
            <a:pPr algn="ctr"/>
            <a:r>
              <a:rPr lang="ru-RU" b="1" u="sng" dirty="0" smtClean="0"/>
              <a:t>Стипендии</a:t>
            </a:r>
            <a:endParaRPr lang="ru-RU" b="1" u="sng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052737"/>
            <a:ext cx="3868737" cy="504056"/>
          </a:xfrm>
        </p:spPr>
        <p:txBody>
          <a:bodyPr/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5537" y="1772816"/>
            <a:ext cx="3672407" cy="4320479"/>
          </a:xfrm>
        </p:spPr>
        <p:txBody>
          <a:bodyPr/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Назначается в обязательном порядке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Прекращается с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первого числа месяца, следующего за месяцем издания приказа об отчислении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обучающегося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на 50 %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Нахождение обучающегося в академическом отпуске, в отпуске по беременности и родам, отпуске по уходу за ребенком до достижения им возраста трех лет стипендия не прекращается </a:t>
            </a: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052736"/>
            <a:ext cx="3887788" cy="504056"/>
          </a:xfrm>
        </p:spPr>
        <p:txBody>
          <a:bodyPr/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кадемическая </a:t>
            </a:r>
            <a:endParaRPr lang="ru-RU" i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39952" y="1628800"/>
            <a:ext cx="4824536" cy="4752527"/>
          </a:xfrm>
        </p:spPr>
        <p:txBody>
          <a:bodyPr/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Назначается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успехов в учебе на основании результатов промежуточной аттестации не реже двух раз в год.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рекращается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первого числа месяца, следующего за месяцем получения студентом оценки "удовлетворительно" во время прохождения промежуточной аттестации, или образования у студента академической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задолженности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устанавливается организацией с учетом мнения совета обучающихся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Нахождение обучающегося в академическом отпуске, в отпуске по беременности и родам, отпуске по уходу за ребенком до достижения им возраста трех лет стипендия не прекращается 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4704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8. Дополнительные гарантии прав на имущество и жилое помещение</a:t>
            </a:r>
            <a:b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514600"/>
            <a:ext cx="8280920" cy="4267200"/>
          </a:xfrm>
        </p:spPr>
        <p:txBody>
          <a:bodyPr/>
          <a:lstStyle/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Детям-сиротам и детям, оставшимся без попечения родителей, лицам из числа детей-сирот и детей, оставшихся без попечения родителей, которые не являются нанимателями жилых помещений по договорам социального найма или членами семьи нанимателя жилого помещения по договору социального найма либо собственниками жилых помещений, а также детям-сиротам и детям, оставшимся без попечения родителей, лицам из числа детей-сирот и детей, оставшихся без попечения родителей, которые являются нанимателями жилых помещений по договорам социального найма или членами семьи нанимателя жилого помещения по договору социального найма либо собственниками жилых помещений, в случае, если их проживание в ранее занимаемых жилых помещениях 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признается невозможным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однократно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предоставляются благоустроенные жилые помещения специализированного жилищного фонда по договорам найма специализированных жилых помещений.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116633"/>
            <a:ext cx="2664297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7545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052736"/>
            <a:ext cx="8064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проживание на любом законном основании в таких жилых помещениях лиц: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лишенных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родительских прав в отношении этих детей-сирот и детей, оставшихся без попечения родителей, лиц из числа детей-сирот и детей, оставшихся без попечения родителей (при наличии вступившего в законную силу решения суда об отказе в принудительном обмене жилого помещения в соответствии с частью 3 статьи 72 Жилищного кодекса Российской Федерации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страдающих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тяжелой формой хронических заболеваний в соответствии с указанным в пункте 4 части 1 статьи 51 Жилищного кодекса Российской Федерации перечнем, при которой совместное проживание с ними в одном жилом помещении невозможно;</a:t>
            </a:r>
          </a:p>
        </p:txBody>
      </p:sp>
    </p:spTree>
    <p:extLst>
      <p:ext uri="{BB962C8B-B14F-4D97-AF65-F5344CB8AC3E}">
        <p14:creationId xmlns:p14="http://schemas.microsoft.com/office/powerpoint/2010/main" val="27098175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492896"/>
            <a:ext cx="60304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жилые помещения непригодны для постоянного проживания или не отвечают установленным для жилых помещений санитарным и техническим правилам и нормам, иным требованиям законодательства Российской Федерации;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5301208"/>
            <a:ext cx="3096345" cy="129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41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916832"/>
            <a:ext cx="63904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общая площадь жилого помещения, приходящаяся на одно лицо, проживающее в данном жилом помещении, менее учетной нормы площади жилого помещения, в том числе если такое уменьшение произойдет в результате вселения в данное жилое помещение детей-сирот и детей, оставшихся без попечения родителей, лиц из числа детей-сирот и детей, оставшихся без попечения родителей;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5301208"/>
            <a:ext cx="3096345" cy="129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471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772816"/>
            <a:ext cx="7315200" cy="715963"/>
          </a:xfrm>
        </p:spPr>
        <p:txBody>
          <a:bodyPr/>
          <a:lstStyle/>
          <a:p>
            <a:pPr algn="ctr"/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Самарской области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28 декабря 2012 года N 135-ГД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обеспечении жилыми помещениями детей-сирот и детей, оставшихся без попечения родителей, лиц из числа детей-сирот и детей, оставшихся без попечения родителей, на территории Самарской области (с изменениями на 17 июля 2018 года)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5301208"/>
            <a:ext cx="3240361" cy="129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52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404664"/>
            <a:ext cx="7315200" cy="792087"/>
          </a:xfrm>
        </p:spPr>
        <p:txBody>
          <a:bodyPr/>
          <a:lstStyle/>
          <a:p>
            <a:pPr algn="ctr"/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для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своих прав на обеспечение жилым помещением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424936" cy="5297016"/>
          </a:xfrm>
        </p:spPr>
        <p:txBody>
          <a:bodyPr/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Заявителями подаются в орган местного самоуправления лично следующие документы: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документ, удостоверяющий личность законного представителя несовершеннолетнего, не достигшего возраста 18 лет;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документ, подтверждающий полномочия законного представителя несовершеннолетнего, не достигшего возраста 18 лет;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паспорт лица, в отношении которого решается вопрос о включении в список (далее - гражданин);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свидетельство о рождении гражданина;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один из документов, подтверждающих утрату гражданином в несовершеннолетнем возрасте родительского попечения: акт об оставлении ребенка; заявление родителей (матери ребенка) о согласии на его усыновление; решение суда о лишении родителей (родителя) родительских прав либо ограничении родителей (родителя) в родительских правах в отношении гражданина; свидетельства (свидетельство) о смерти родителей (родителя); решение суда о признании родителей (родителя) безвестно отсутствующими (отсутствующим); решение суда о признании родителей (родителя) недееспособными (недееспособным); справка органа записи актов гражданского состояния, подтверждающая тот факт, что сведения об отце внесены в запись акта о рождении ребенка по заявлению матери ребенка или иные документы, предусмотренные законодательством Российской Федерации;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домовая (поквартирная) книга либо поквартирная карточка, либо их копия, либо выписка из домовой (поквартирной) книги или поквартирной карточки, подтверждающие регистрацию по месту жительства детей-сирот и детей, оставшихся без попечения родителей, и содержащие сведения о проживающих совместно с указанными гражданами совершеннолетних и несовершеннолетних лицах, с указанием общей площади жилого помещения, а также домовая (поквартирная) книга либо поквартирная карточка, либо их копия, либо выписка из домовой (поквартирной) книги или поквартирной карточки по всем предыдущим адресам проживания детей-сирот и детей, оставшихся без попечения родителей, начиная с адреса сохраненного за ними жилого помещения, выданные не позднее чем за три месяца до дня подачи заявления;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справка из организации, осуществляющей техническую инвентаризацию, о наличии либо отсутствии недвижимости в собственности у гражданина (по последнему месту регистрации, а также по всем предыдущим адресам регистрации, начиная с адреса сохраненного за ним жилого помещения, в случае, если эти жилые помещения находятся на территории разных муниципальных районов или городских округов в Самарской области).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 случае невозможности проживания детей-сирот и детей, оставшихся без попечения родителей, в ранее занимаемых жилых помещениях, нанимателями или членами семьи нанимателей по договорам социального найма либо собственниками которых они являются, заявителями лично дополнительно представляются документы, подтверждающие невозможность проживания.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93948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3"/>
            <a:ext cx="7315200" cy="1224136"/>
          </a:xfrm>
        </p:spPr>
        <p:txBody>
          <a:bodyPr/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"О дополнительных гарантиях по социальной поддержке детей-сирот и детей, оставшихся без попечения родителей" от 21.12.1996 N 159-ФЗ 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(07.03.18, 29.07.18, 03.08.18)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0600" y="1700808"/>
            <a:ext cx="7315200" cy="5080992"/>
          </a:xfrm>
        </p:spPr>
        <p:txBody>
          <a:bodyPr/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ФЗ уточняет полномочия ООП по осуществлению контроля за использованием и сохранностью жилых помещений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Устанавливается единый порядок учета детей-сирот подлежащих обеспечению жильем, формирования списка детей-сирот подлежащих обеспечению жильем, устанавливается порядок включения в список и исключения из данного списка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Предоставляется возможность законным представителям указанных детей самостоятельно подавать заявления о включении в список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контроля со стороны ООП за своевременной подачей заявления и принятия мер по включению в список 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Устанавливается, что законом субъекта РФ может быть предоставлена возможность выселения в судебном порядке в другое помещение по договору социального найма, размер которого соответствует размеру жилого помещения, установленному для вселения граждан в общежитие, граждан ЛРП, в случае если их совместное проживание признано невозможным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0844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763284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260648"/>
            <a:ext cx="2376265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3635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488831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116633"/>
            <a:ext cx="2592289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8090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404665"/>
            <a:ext cx="7315200" cy="792088"/>
          </a:xfrm>
        </p:spPr>
        <p:txBody>
          <a:bodyPr/>
          <a:lstStyle/>
          <a:p>
            <a:pPr algn="ctr"/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Раздельное проживание</a:t>
            </a:r>
            <a:endParaRPr lang="ru-RU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568952" cy="5544616"/>
          </a:xfrm>
        </p:spPr>
        <p:txBody>
          <a:bodyPr/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разрешения на раздельное проживание попечителя с подопечным, достигшим шестнадцати лет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разрешения на раздельное проживание попечителя с подопечным, достигшим шестнадцати лет,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необходимо: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копии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паспорта законного представителя (представителя)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несовершеннолетнего и несовершеннолетнего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достигшего шестнадцати лет, или свидетельства о рождении ребенка (при отсутствии паспорта у несовершеннолетнего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согласия законного представителя несовершеннолетнего с указанием причин раздельного проживания;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документа, подтверждающего поступление в образовательное учреждение или трудоустройство (если учеба или работа являются причиной раздельного проживания попечителя с подопечным);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документа, подтверждающего выделение койко-места в общежитии учебного заведения для подопечного (если учеба или работа являются причиной раздельного проживания попечителя с подопечным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правоустанавливающие документы на жилое помещение, в котором будет проживать подопечный (выписка из ЕГРП), выданные Управлением Федеральной службы государственной регистрации, кадастра и картографии по Самарской области;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 обследования жилищно-бытовых условий проживания с предполагаемого места жительства подопечного, выданный органом опеки и попечительства по месту нахождения жилого помещения, в котором планирует проживать подопечный.</a:t>
            </a:r>
          </a:p>
          <a:p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9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 внимание!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2852936"/>
            <a:ext cx="5328592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7921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262192" cy="1440159"/>
          </a:xfrm>
        </p:spPr>
        <p:txBody>
          <a:bodyPr/>
          <a:lstStyle/>
          <a:p>
            <a:pPr algn="ctr"/>
            <a:r>
              <a:rPr lang="ru-RU" sz="2800" b="1" u="sng" dirty="0" smtClean="0"/>
              <a:t>Полное государственное обеспечение и дополнительные гарантии по социальной поддержке при получении профессионального образования </a:t>
            </a:r>
            <a:r>
              <a:rPr lang="ru-RU" sz="1400" b="1" dirty="0"/>
              <a:t/>
            </a:r>
            <a:br>
              <a:rPr lang="ru-RU" sz="1400" b="1" dirty="0"/>
            </a:b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0600" y="2514600"/>
            <a:ext cx="7315200" cy="4010744"/>
          </a:xfrm>
        </p:spPr>
        <p:txBody>
          <a:bodyPr/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бесплатное питание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редоставление бесплатного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комплекта одежды, обуви и мягкого инвентаря или возмещение их полной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стоимости 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жилого помещения в порядке, предусмотренном Федеральным законом от 29 декабря 2012 года N 273-ФЗ "Об образовании в Российской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Федерации»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бесплатной медицинской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до завершения обучения по указанным образовательным программам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редоставление законодательно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закрепленных дополнительных мер по социальной защите прав детей-сирот и детей, оставшихся без попечения родителей, лиц из числа детей-сирот и детей, оставшихся без попечения родителей, лиц, потерявших в период обучения обоих родителей или единственного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</a:t>
            </a:r>
          </a:p>
        </p:txBody>
      </p:sp>
    </p:spTree>
    <p:extLst>
      <p:ext uri="{BB962C8B-B14F-4D97-AF65-F5344CB8AC3E}">
        <p14:creationId xmlns:p14="http://schemas.microsoft.com/office/powerpoint/2010/main" val="24857017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196751"/>
            <a:ext cx="7315200" cy="1296145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жилого помещения в порядке, предусмотренном Федеральным законом от 29 декабря 2012 года N 273-ФЗ "Об образовании в Российской Федерации»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39. Предоставление жилых помещений в </a:t>
            </a:r>
            <a:r>
              <a:rPr lang="ru-RU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общежитиях</a:t>
            </a:r>
          </a:p>
          <a:p>
            <a:pPr marL="0" indent="0" algn="ctr">
              <a:buNone/>
            </a:pPr>
            <a:endParaRPr lang="ru-RU" sz="1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предоставляются жилые помещения в общежитиях при наличии соответствующего жилищного фонда у этих организаций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договор найма жилого помещения в общежитии в порядке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освобождаются от внесения платы за пользование жилым помещением (платы за наем) в общежитии.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5301208"/>
            <a:ext cx="2376264" cy="129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07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692697"/>
            <a:ext cx="7315200" cy="1224136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бесплатной медицинской помощи до завершения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568952" cy="5008984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7. Дополнительные гарантии права на медицинское обеспечение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редоставляется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бесплатная медицинская помощь в медицинских организациях государственной системы здравоохранения и муниципальной системы здравоохранения, в том числе высокотехнологичная медицинская помощь, проведение диспансеризации, оздоровления, регулярных медицинских осмотров, и осуществляется их направление на лечение за пределы территории Российской Федерации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предоставляются путевки в организации отдыха детей и их оздоровления (в санаторно-курортные организации - при наличии медицинских показаний), а также оплачивается проезд к месту лечения (отдыха) и обратно. Органы государственной власти субъектов Российской Федерации и органы местного самоуправления обеспечивают предоставление детям-сиротам и детям, оставшимся без попечения родителей, лицам из числа детей-сирот и детей, оставшихся без попечения родителей, путевок в организации отдыха детей и их оздоровления, подведомственные соответственно органам государственной власти субъектов Российской Федерации и органам местного самоуправления, в первоочередном порядке.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9561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44824"/>
            <a:ext cx="77048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постановления Правительства Российской Федерации от 14 февраля 2013  № 116  «О мерах по совершенствованию организации медицинской помощи детям-сиротам и детям, оставшимся без попечения родителей»,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приказа Министерства здравоохранения РФ от 11 апреля 2013  № 216н «Об утверждении Порядка диспансеризации детей-сирот и детей, оставшихся без попечения родителей, в том числе усыновленных (удочеренных), принятых под опеку (попечительство), в приемную или патронатную семью»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утвержден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диспансеризации детей-сирот и детей, оставшихся без попечения родителей, в том числе принятых под опеку (попечительство)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5589240"/>
            <a:ext cx="3744416" cy="100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3983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980727"/>
            <a:ext cx="7315200" cy="936105"/>
          </a:xfrm>
        </p:spPr>
        <p:txBody>
          <a:bodyPr/>
          <a:lstStyle/>
          <a:p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Зачисление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полное государственное обеспечение</a:t>
            </a:r>
            <a:b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0600" y="1916832"/>
            <a:ext cx="7315200" cy="4864968"/>
          </a:xfrm>
        </p:spPr>
        <p:txBody>
          <a:bodyPr/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зачисляются на полное государственное обеспечение до завершения обучения по указанным образовательным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</a:t>
            </a: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возраста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лет за ними сохраняется право на полное государственное обеспечение и дополнительные гарантии по социальной поддержке, предусмотренные в отношении указанных лиц, до завершения обучения по таким образовательным программам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предоставлении академического отпуска по медицинским показаниям, отпуска по беременности и родам, отпуска по уходу за ребенком до достижения им возраста трех лет за ними на весь период данных отпусков сохраняется полное государственное обеспечение и выплачивается государственная социальная стипендия</a:t>
            </a:r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1946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745040" y="-584797"/>
            <a:ext cx="5820538" cy="837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2182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831627"/>
          </a:xfrm>
        </p:spPr>
        <p:txBody>
          <a:bodyPr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программы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196752"/>
            <a:ext cx="3868737" cy="1747837"/>
          </a:xfrm>
        </p:spPr>
        <p:txBody>
          <a:bodyPr/>
          <a:lstStyle/>
          <a:p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бразовательные 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среднего профессионального образования - программы подготовки квалифицированных рабочих, служащих, программы подготовки специалистов среднего звена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3284983"/>
            <a:ext cx="3868737" cy="2904679"/>
          </a:xfrm>
        </p:spPr>
        <p:txBody>
          <a:bodyPr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получение второго среднего профессионального образования по программе подготовки квалифицированных рабочих, служащих по очной форме обучения за счет средств соответствующих бюджетов бюджетной системы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340768"/>
            <a:ext cx="3887788" cy="1872207"/>
          </a:xfrm>
        </p:spPr>
        <p:txBody>
          <a:bodyPr/>
          <a:lstStyle/>
          <a:p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сновные 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профессионального обучения - программы профессиональной подготовки по профессиям рабочих, должностям служащих, программы переподготовки рабочих, служащих, программы повышения </a:t>
            </a: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 рабочих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служащих</a:t>
            </a:r>
            <a:r>
              <a:rPr lang="ru-RU" b="0" dirty="0"/>
              <a:t>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3284983"/>
            <a:ext cx="3887788" cy="2904679"/>
          </a:xfrm>
        </p:spPr>
        <p:txBody>
          <a:bodyPr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однократное прохождение обучения по программам профессиональной подготовки по профессиям рабочих, должностям служащих по очной форме обучения за счет средств бюджетов субъектов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33067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owerpoint-template">
  <a:themeElements>
    <a:clrScheme name="powerpoint-template 2">
      <a:dk1>
        <a:srgbClr val="4D4D4D"/>
      </a:dk1>
      <a:lt1>
        <a:srgbClr val="FFFFFF"/>
      </a:lt1>
      <a:dk2>
        <a:srgbClr val="4D4D4D"/>
      </a:dk2>
      <a:lt2>
        <a:srgbClr val="2583C0"/>
      </a:lt2>
      <a:accent1>
        <a:srgbClr val="35AEE3"/>
      </a:accent1>
      <a:accent2>
        <a:srgbClr val="FCB13C"/>
      </a:accent2>
      <a:accent3>
        <a:srgbClr val="FFFFFF"/>
      </a:accent3>
      <a:accent4>
        <a:srgbClr val="404040"/>
      </a:accent4>
      <a:accent5>
        <a:srgbClr val="AED3EF"/>
      </a:accent5>
      <a:accent6>
        <a:srgbClr val="E4A035"/>
      </a:accent6>
      <a:hlink>
        <a:srgbClr val="F15F23"/>
      </a:hlink>
      <a:folHlink>
        <a:srgbClr val="DDDDDD"/>
      </a:folHlink>
    </a:clrScheme>
    <a:fontScheme name="powerpoint-template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>
                <a:alpha val="14999"/>
              </a:schemeClr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>
                <a:alpha val="14999"/>
              </a:schemeClr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2">
        <a:dk1>
          <a:srgbClr val="4D4D4D"/>
        </a:dk1>
        <a:lt1>
          <a:srgbClr val="FFFFFF"/>
        </a:lt1>
        <a:dk2>
          <a:srgbClr val="4D4D4D"/>
        </a:dk2>
        <a:lt2>
          <a:srgbClr val="2583C0"/>
        </a:lt2>
        <a:accent1>
          <a:srgbClr val="35AEE3"/>
        </a:accent1>
        <a:accent2>
          <a:srgbClr val="FCB13C"/>
        </a:accent2>
        <a:accent3>
          <a:srgbClr val="FFFFFF"/>
        </a:accent3>
        <a:accent4>
          <a:srgbClr val="404040"/>
        </a:accent4>
        <a:accent5>
          <a:srgbClr val="AED3EF"/>
        </a:accent5>
        <a:accent6>
          <a:srgbClr val="E4A035"/>
        </a:accent6>
        <a:hlink>
          <a:srgbClr val="F15F2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3">
        <a:dk1>
          <a:srgbClr val="4D4D4D"/>
        </a:dk1>
        <a:lt1>
          <a:srgbClr val="FFFFFF"/>
        </a:lt1>
        <a:dk2>
          <a:srgbClr val="4D4D4D"/>
        </a:dk2>
        <a:lt2>
          <a:srgbClr val="2583C0"/>
        </a:lt2>
        <a:accent1>
          <a:srgbClr val="2994CC"/>
        </a:accent1>
        <a:accent2>
          <a:srgbClr val="2E9FD7"/>
        </a:accent2>
        <a:accent3>
          <a:srgbClr val="FFFFFF"/>
        </a:accent3>
        <a:accent4>
          <a:srgbClr val="404040"/>
        </a:accent4>
        <a:accent5>
          <a:srgbClr val="ACC8E2"/>
        </a:accent5>
        <a:accent6>
          <a:srgbClr val="2990C3"/>
        </a:accent6>
        <a:hlink>
          <a:srgbClr val="35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4">
        <a:dk1>
          <a:srgbClr val="4D4D4D"/>
        </a:dk1>
        <a:lt1>
          <a:srgbClr val="FFFFFF"/>
        </a:lt1>
        <a:dk2>
          <a:srgbClr val="4D4D4D"/>
        </a:dk2>
        <a:lt2>
          <a:srgbClr val="F15F23"/>
        </a:lt2>
        <a:accent1>
          <a:srgbClr val="F47D2B"/>
        </a:accent1>
        <a:accent2>
          <a:srgbClr val="F69230"/>
        </a:accent2>
        <a:accent3>
          <a:srgbClr val="FFFFFF"/>
        </a:accent3>
        <a:accent4>
          <a:srgbClr val="404040"/>
        </a:accent4>
        <a:accent5>
          <a:srgbClr val="F8BFAC"/>
        </a:accent5>
        <a:accent6>
          <a:srgbClr val="DF842A"/>
        </a:accent6>
        <a:hlink>
          <a:srgbClr val="FCB13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2020</TotalTime>
  <Words>1946</Words>
  <Application>Microsoft Office PowerPoint</Application>
  <PresentationFormat>Экран (4:3)</PresentationFormat>
  <Paragraphs>98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powerpoint-template</vt:lpstr>
      <vt:lpstr>  Организация работы в профессиональных образовательных организациях Самарской области с детьми-сиротами и детьми, оставшимися без попечения родителей   </vt:lpstr>
      <vt:lpstr>Федеральный закон "О дополнительных гарантиях по социальной поддержке детей-сирот и детей, оставшихся без попечения родителей" от 21.12.1996 N 159-ФЗ  (07.03.18, 29.07.18, 03.08.18)  </vt:lpstr>
      <vt:lpstr>Полное государственное обеспечение и дополнительные гарантии по социальной поддержке при получении профессионального образования  </vt:lpstr>
      <vt:lpstr>Предоставление жилого помещения в порядке, предусмотренном Федеральным законом от 29 декабря 2012 года N 273-ФЗ "Об образовании в Российской Федерации» </vt:lpstr>
      <vt:lpstr>Оказание бесплатной медицинской помощи до завершения обучения</vt:lpstr>
      <vt:lpstr>Презентация PowerPoint</vt:lpstr>
      <vt:lpstr>Зачисление на полное государственное обеспечение </vt:lpstr>
      <vt:lpstr>Презентация PowerPoint</vt:lpstr>
      <vt:lpstr>Образовательные программы</vt:lpstr>
      <vt:lpstr>Дополнительные образовательные программы </vt:lpstr>
      <vt:lpstr>Ежегодное пособие на приобретение учебной литературы и письменных принадлежностей </vt:lpstr>
      <vt:lpstr>Бесплатный проезд</vt:lpstr>
      <vt:lpstr>Стипендии</vt:lpstr>
      <vt:lpstr>Статья 8. Дополнительные гарантии прав на имущество и жилое помещение </vt:lpstr>
      <vt:lpstr>Презентация PowerPoint</vt:lpstr>
      <vt:lpstr>Презентация PowerPoint</vt:lpstr>
      <vt:lpstr>Презентация PowerPoint</vt:lpstr>
      <vt:lpstr>Закон Самарской области от 28 декабря 2012 года N 135-ГД</vt:lpstr>
      <vt:lpstr>Документы для реализации своих прав на обеспечение жилым помещением</vt:lpstr>
      <vt:lpstr>Презентация PowerPoint</vt:lpstr>
      <vt:lpstr>Презентация PowerPoint</vt:lpstr>
      <vt:lpstr>Раздельное проживание</vt:lpstr>
      <vt:lpstr>Спасибо за 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1</dc:creator>
  <cp:lastModifiedBy>User</cp:lastModifiedBy>
  <cp:revision>143</cp:revision>
  <cp:lastPrinted>2018-09-19T06:49:52Z</cp:lastPrinted>
  <dcterms:created xsi:type="dcterms:W3CDTF">2018-01-18T08:30:42Z</dcterms:created>
  <dcterms:modified xsi:type="dcterms:W3CDTF">2018-09-19T06:54:29Z</dcterms:modified>
</cp:coreProperties>
</file>