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A8CBB-1592-4A94-BB0D-DC2A0C836945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4549A-0D19-4736-8699-CE150C7F47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79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50" b="1" dirty="0" smtClean="0"/>
              <a:t>Недостатки сервиса </a:t>
            </a:r>
            <a:r>
              <a:rPr lang="ru-RU" sz="1050" b="1" dirty="0" err="1" smtClean="0"/>
              <a:t>Google</a:t>
            </a:r>
            <a:r>
              <a:rPr lang="ru-RU" sz="1050" b="1" dirty="0" smtClean="0"/>
              <a:t> </a:t>
            </a:r>
            <a:r>
              <a:rPr lang="ru-RU" sz="1050" b="1" dirty="0" err="1" smtClean="0"/>
              <a:t>Classroom</a:t>
            </a:r>
            <a:endParaRPr lang="ru-RU" sz="1050" b="1" dirty="0" smtClean="0"/>
          </a:p>
          <a:p>
            <a:r>
              <a:rPr lang="ru-RU" sz="1050" b="0" dirty="0" smtClean="0">
                <a:effectLst/>
              </a:rPr>
              <a:t>В </a:t>
            </a:r>
            <a:r>
              <a:rPr lang="ru-RU" sz="1050" b="0" dirty="0" err="1" smtClean="0">
                <a:effectLst/>
              </a:rPr>
              <a:t>Google</a:t>
            </a:r>
            <a:r>
              <a:rPr lang="ru-RU" sz="1050" b="0" dirty="0" smtClean="0">
                <a:effectLst/>
              </a:rPr>
              <a:t> </a:t>
            </a:r>
            <a:r>
              <a:rPr lang="ru-RU" sz="1050" b="0" dirty="0" err="1" smtClean="0">
                <a:effectLst/>
              </a:rPr>
              <a:t>Classroom</a:t>
            </a:r>
            <a:r>
              <a:rPr lang="ru-RU" sz="1050" b="0" dirty="0" smtClean="0">
                <a:effectLst/>
              </a:rPr>
              <a:t> не предусмотрена </a:t>
            </a:r>
            <a:r>
              <a:rPr lang="ru-RU" sz="1050" b="0" dirty="0" err="1" smtClean="0">
                <a:effectLst/>
              </a:rPr>
              <a:t>вебинарная</a:t>
            </a:r>
            <a:r>
              <a:rPr lang="ru-RU" sz="1050" b="0" dirty="0" smtClean="0">
                <a:effectLst/>
              </a:rPr>
              <a:t> комната, однако эта проблема решается достаточно просто. Преподаватель может использовать возможности </a:t>
            </a:r>
            <a:r>
              <a:rPr lang="ru-RU" sz="1050" b="0" dirty="0" err="1" smtClean="0">
                <a:effectLst/>
              </a:rPr>
              <a:t>YouTube</a:t>
            </a:r>
            <a:r>
              <a:rPr lang="ru-RU" sz="1050" b="0" dirty="0" smtClean="0">
                <a:effectLst/>
              </a:rPr>
              <a:t> или </a:t>
            </a:r>
            <a:r>
              <a:rPr lang="ru-RU" sz="1050" b="0" dirty="0" err="1" smtClean="0">
                <a:effectLst/>
              </a:rPr>
              <a:t>Google</a:t>
            </a:r>
            <a:r>
              <a:rPr lang="ru-RU" sz="1050" b="0" dirty="0" smtClean="0">
                <a:effectLst/>
              </a:rPr>
              <a:t> </a:t>
            </a:r>
            <a:r>
              <a:rPr lang="ru-RU" sz="1050" b="0" dirty="0" err="1" smtClean="0">
                <a:effectLst/>
              </a:rPr>
              <a:t>Hangouts</a:t>
            </a:r>
            <a:r>
              <a:rPr lang="ru-RU" sz="1050" b="0" dirty="0" smtClean="0">
                <a:effectLst/>
              </a:rPr>
              <a:t>, которые позволяют провести онлайн встречу с обучаемыми. </a:t>
            </a:r>
            <a:endParaRPr lang="ru-RU" sz="1050" dirty="0" smtClean="0"/>
          </a:p>
          <a:p>
            <a:r>
              <a:rPr lang="ru-RU" sz="1050" b="0" dirty="0" smtClean="0">
                <a:effectLst/>
              </a:rPr>
              <a:t>В открытой версии сервиса </a:t>
            </a:r>
            <a:r>
              <a:rPr lang="ru-RU" sz="1050" b="0" dirty="0" err="1" smtClean="0">
                <a:effectLst/>
              </a:rPr>
              <a:t>Google</a:t>
            </a:r>
            <a:r>
              <a:rPr lang="ru-RU" sz="1050" b="0" dirty="0" smtClean="0">
                <a:effectLst/>
              </a:rPr>
              <a:t> </a:t>
            </a:r>
            <a:r>
              <a:rPr lang="ru-RU" sz="1050" b="0" dirty="0" err="1" smtClean="0">
                <a:effectLst/>
              </a:rPr>
              <a:t>Classroom</a:t>
            </a:r>
            <a:r>
              <a:rPr lang="ru-RU" sz="1050" b="0" dirty="0" smtClean="0">
                <a:effectLst/>
              </a:rPr>
              <a:t> нет электронного журнала (табеля успеваемости обучаемого). Такая возможность имеется для корпоративных пользователей </a:t>
            </a:r>
            <a:r>
              <a:rPr lang="ru-RU" sz="1050" b="0" dirty="0" err="1" smtClean="0">
                <a:effectLst/>
              </a:rPr>
              <a:t>Google</a:t>
            </a:r>
            <a:r>
              <a:rPr lang="ru-RU" sz="1050" b="0" dirty="0" smtClean="0">
                <a:effectLst/>
              </a:rPr>
              <a:t> </a:t>
            </a:r>
            <a:r>
              <a:rPr lang="ru-RU" sz="1050" b="0" dirty="0" err="1" smtClean="0">
                <a:effectLst/>
              </a:rPr>
              <a:t>Classroom</a:t>
            </a:r>
            <a:r>
              <a:rPr lang="ru-RU" sz="1050" b="0" dirty="0" smtClean="0">
                <a:effectLst/>
              </a:rPr>
              <a:t>. </a:t>
            </a:r>
            <a:endParaRPr lang="ru-RU" sz="1050" dirty="0" smtClean="0"/>
          </a:p>
          <a:p>
            <a:r>
              <a:rPr lang="ru-RU" sz="1050" b="0" dirty="0" smtClean="0">
                <a:effectLst/>
              </a:rPr>
              <a:t>Для авторов, имеющих личные аккаунты, существуют ограничения: количество участников курса не более 250 и присоединиться к курсу в один день могут только 100 человек.</a:t>
            </a:r>
            <a:endParaRPr lang="ru-RU" sz="1050" dirty="0" smtClean="0"/>
          </a:p>
          <a:p>
            <a:r>
              <a:rPr lang="ru-RU" sz="1050" b="1" dirty="0" smtClean="0"/>
              <a:t>Преимущества сервиса</a:t>
            </a:r>
          </a:p>
          <a:p>
            <a:r>
              <a:rPr lang="ru-RU" sz="1050" b="0" dirty="0" smtClean="0">
                <a:effectLst/>
              </a:rPr>
              <a:t>Настройка создаваемого курса несложная. Есть возможность проверять знания слушателей.</a:t>
            </a:r>
            <a:endParaRPr lang="ru-RU" sz="1050" dirty="0" smtClean="0"/>
          </a:p>
          <a:p>
            <a:r>
              <a:rPr lang="ru-RU" sz="1050" dirty="0" smtClean="0"/>
              <a:t>Бесплатность и доступность. В сервисе нет рекламы.</a:t>
            </a:r>
          </a:p>
          <a:p>
            <a:r>
              <a:rPr lang="ru-RU" sz="1050" dirty="0" smtClean="0"/>
              <a:t>Можно пригласить до 20 преподавателей для проведения учебного курса.</a:t>
            </a:r>
          </a:p>
          <a:p>
            <a:r>
              <a:rPr lang="ru-RU" sz="1050" dirty="0" smtClean="0"/>
              <a:t>Хранение всех материалов курса на </a:t>
            </a:r>
            <a:r>
              <a:rPr lang="ru-RU" sz="1050" dirty="0" err="1" smtClean="0"/>
              <a:t>Google</a:t>
            </a:r>
            <a:r>
              <a:rPr lang="ru-RU" sz="1050" dirty="0" smtClean="0"/>
              <a:t> Диске, в том числе заданий, выполненных учащимися.</a:t>
            </a:r>
          </a:p>
          <a:p>
            <a:r>
              <a:rPr lang="ru-RU" sz="1050" dirty="0" smtClean="0"/>
              <a:t>Возможность коммуникации: между преподавателем и учениками, между учащимися. </a:t>
            </a:r>
            <a:r>
              <a:rPr lang="ru-RU" sz="1050" b="0" dirty="0" smtClean="0">
                <a:effectLst/>
              </a:rPr>
              <a:t>Учащиеся могут просматривать задания, оставлять свои комментарии и задавать вопросы преподавателю. </a:t>
            </a:r>
            <a:endParaRPr lang="ru-RU" sz="1050" dirty="0" smtClean="0"/>
          </a:p>
          <a:p>
            <a:r>
              <a:rPr lang="ru-RU" sz="1050" b="0" dirty="0" err="1" smtClean="0">
                <a:effectLst/>
              </a:rPr>
              <a:t>Google</a:t>
            </a:r>
            <a:r>
              <a:rPr lang="ru-RU" sz="1050" b="0" dirty="0" smtClean="0">
                <a:effectLst/>
              </a:rPr>
              <a:t> </a:t>
            </a:r>
            <a:r>
              <a:rPr lang="ru-RU" sz="1050" b="0" dirty="0" err="1" smtClean="0">
                <a:effectLst/>
              </a:rPr>
              <a:t>Classroom</a:t>
            </a:r>
            <a:r>
              <a:rPr lang="ru-RU" sz="1050" b="0" dirty="0" smtClean="0">
                <a:effectLst/>
              </a:rPr>
              <a:t> имеет интеграцию с </a:t>
            </a:r>
            <a:r>
              <a:rPr lang="ru-RU" sz="1050" b="0" dirty="0" err="1" smtClean="0">
                <a:effectLst/>
              </a:rPr>
              <a:t>Google</a:t>
            </a:r>
            <a:r>
              <a:rPr lang="ru-RU" sz="1050" b="0" dirty="0" smtClean="0">
                <a:effectLst/>
              </a:rPr>
              <a:t> Диском, Документами, Календарем, Формами и </a:t>
            </a:r>
            <a:r>
              <a:rPr lang="ru-RU" sz="1050" b="0" dirty="0" err="1" smtClean="0">
                <a:effectLst/>
              </a:rPr>
              <a:t>Gmail</a:t>
            </a:r>
            <a:r>
              <a:rPr lang="ru-RU" sz="1050" b="0" dirty="0" smtClean="0">
                <a:effectLst/>
              </a:rPr>
              <a:t>.</a:t>
            </a:r>
            <a:endParaRPr lang="ru-RU" sz="105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4549A-0D19-4736-8699-CE150C7F473A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073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23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12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08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106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29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58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7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39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36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22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07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746D2-9D32-45C7-AB02-E0FE35DAC6A1}" type="datetimeFigureOut">
              <a:rPr lang="ru-RU" smtClean="0"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40387-9961-4BCB-9DF1-75A50A8E03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63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deomost.com/products/videomost-saas/#tarif-table" TargetMode="External"/><Relationship Id="rId2" Type="http://schemas.openxmlformats.org/officeDocument/2006/relationships/hyperlink" Target="https://trueconf.ru/blog/news/besplatnaya-videosvyaz-dlya-obrazovaniya-i-distanczionnoj-raboty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habr.com/ru/company/dcmiran/blog/494672/" TargetMode="External"/><Relationship Id="rId4" Type="http://schemas.openxmlformats.org/officeDocument/2006/relationships/hyperlink" Target="https://bigbluebutton.org/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discover.microsoft.com/digital-education-demo/#/personalize-learning/education" TargetMode="External"/><Relationship Id="rId3" Type="http://schemas.openxmlformats.org/officeDocument/2006/relationships/hyperlink" Target="https://moodle.org/?lang=ru" TargetMode="External"/><Relationship Id="rId7" Type="http://schemas.openxmlformats.org/officeDocument/2006/relationships/hyperlink" Target="https://edudownloads.azureedge.net/msdownloads/MicrosoftTeamsforEducation_QuickGuide_RU-RU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crosoft.com/ru-ru/education/products/teams" TargetMode="External"/><Relationship Id="rId5" Type="http://schemas.openxmlformats.org/officeDocument/2006/relationships/hyperlink" Target="https://www.youtube.com/watch?v=8xi7YCecIFg&amp;list=PLWMJq6Cl04zp6chNh1ixr_At2QmBds-1L&amp;index=11" TargetMode="External"/><Relationship Id="rId4" Type="http://schemas.openxmlformats.org/officeDocument/2006/relationships/hyperlink" Target="https://teachfromhome.google/intl/ru/" TargetMode="External"/><Relationship Id="rId9" Type="http://schemas.openxmlformats.org/officeDocument/2006/relationships/hyperlink" Target="https://www.microsoft.com/ru-ru/education/remote-learni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orum.cposo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du.gov.ru/distanc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aAw-w5dn5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Обзор платформ для организации дистанционного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ЦПО Самарской области</a:t>
            </a:r>
          </a:p>
          <a:p>
            <a:pPr algn="r"/>
            <a:r>
              <a:rPr lang="ru-RU" dirty="0" smtClean="0"/>
              <a:t>15 апреля 2020 года</a:t>
            </a:r>
          </a:p>
          <a:p>
            <a:pPr algn="r"/>
            <a:r>
              <a:rPr lang="ru-RU" dirty="0" smtClean="0"/>
              <a:t>Бикбаев Д.А.</a:t>
            </a:r>
          </a:p>
          <a:p>
            <a:pPr algn="r"/>
            <a:r>
              <a:rPr lang="ru-RU" dirty="0" smtClean="0"/>
              <a:t>начальник отдела ИКТ ЦПО Самарской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414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Проведение </a:t>
            </a:r>
            <a:r>
              <a:rPr lang="ru-RU" dirty="0" err="1" smtClean="0"/>
              <a:t>вебинаров</a:t>
            </a:r>
            <a:r>
              <a:rPr lang="ru-RU" dirty="0" smtClean="0"/>
              <a:t>/видеоконференций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Трансляции в ВК и ОК</a:t>
            </a:r>
            <a:endParaRPr lang="en-US" dirty="0" smtClean="0"/>
          </a:p>
          <a:p>
            <a:pPr lvl="1"/>
            <a:r>
              <a:rPr lang="ru-RU" dirty="0" smtClean="0"/>
              <a:t>ОК</a:t>
            </a:r>
          </a:p>
          <a:p>
            <a:pPr lvl="1"/>
            <a:r>
              <a:rPr lang="en-US" dirty="0" smtClean="0"/>
              <a:t>https://ok.ru/video/top</a:t>
            </a:r>
          </a:p>
          <a:p>
            <a:pPr lvl="1"/>
            <a:r>
              <a:rPr lang="ru-RU" dirty="0" smtClean="0"/>
              <a:t>Трансляции ВК</a:t>
            </a:r>
          </a:p>
          <a:p>
            <a:pPr lvl="1"/>
            <a:r>
              <a:rPr lang="en-US" dirty="0" smtClean="0"/>
              <a:t>https://vk.com/@authors-create-stream</a:t>
            </a:r>
          </a:p>
          <a:p>
            <a:r>
              <a:rPr lang="ru-RU" dirty="0" smtClean="0"/>
              <a:t>Трансляции в </a:t>
            </a:r>
            <a:r>
              <a:rPr lang="en-US" dirty="0" smtClean="0"/>
              <a:t>YouTube</a:t>
            </a:r>
          </a:p>
          <a:p>
            <a:r>
              <a:rPr lang="ru-RU" dirty="0" smtClean="0"/>
              <a:t>Использование специализированных сервисов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Сравнение специализированных сервисов для проведения видеоконференций/</a:t>
            </a:r>
            <a:r>
              <a:rPr lang="ru-RU" dirty="0" err="1" smtClean="0"/>
              <a:t>вебинаров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984" y="1624151"/>
            <a:ext cx="4843686" cy="4552812"/>
          </a:xfrm>
        </p:spPr>
      </p:pic>
    </p:spTree>
    <p:extLst>
      <p:ext uri="{BB962C8B-B14F-4D97-AF65-F5344CB8AC3E}">
        <p14:creationId xmlns:p14="http://schemas.microsoft.com/office/powerpoint/2010/main" val="43904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Яндекс учебник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Ресурс для школ, но никто не запрещает регистрироваться организациям других уровней образования.</a:t>
            </a:r>
          </a:p>
          <a:p>
            <a:r>
              <a:rPr lang="ru-RU" dirty="0" smtClean="0"/>
              <a:t>Возможность проводить </a:t>
            </a:r>
            <a:r>
              <a:rPr lang="ru-RU" dirty="0" err="1" smtClean="0"/>
              <a:t>видеоуроки</a:t>
            </a:r>
            <a:r>
              <a:rPr lang="ru-RU" dirty="0" smtClean="0"/>
              <a:t> продолжительностью до 30 минут (перерыв 15 минут между уроками)</a:t>
            </a:r>
          </a:p>
          <a:p>
            <a:r>
              <a:rPr lang="ru-RU" dirty="0" smtClean="0"/>
              <a:t>Возможность заводить несколько классов</a:t>
            </a:r>
          </a:p>
          <a:p>
            <a:r>
              <a:rPr lang="ru-RU" dirty="0" smtClean="0"/>
              <a:t>Учащиеся получают индивидуальные логины и пароли.</a:t>
            </a:r>
          </a:p>
          <a:p>
            <a:r>
              <a:rPr lang="ru-RU" dirty="0" smtClean="0"/>
              <a:t>Учащиеся могут общаться с педагогом только в чате</a:t>
            </a:r>
          </a:p>
          <a:p>
            <a:pPr marL="0" indent="0">
              <a:buNone/>
            </a:pPr>
            <a:r>
              <a:rPr lang="en-US" dirty="0" smtClean="0"/>
              <a:t>https://yandex.ru/promo/education/kak-provesti-videourok-s-pomoshchyu-yandex-uchebnik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365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Более продвинутые решения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</a:t>
            </a:r>
            <a:r>
              <a:rPr lang="en-US" dirty="0" err="1" smtClean="0"/>
              <a:t>conf</a:t>
            </a:r>
            <a:r>
              <a:rPr lang="ru-RU" dirty="0" smtClean="0"/>
              <a:t> (1000 участников до окончания карантина)</a:t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https://trueconf.ru/blog/news/besplatnaya-videosvyaz-dlya-obrazovaniya-i-distanczionnoj-raboty.html</a:t>
            </a:r>
            <a:endParaRPr lang="ru-RU" dirty="0" smtClean="0"/>
          </a:p>
          <a:p>
            <a:r>
              <a:rPr lang="en-US" dirty="0" smtClean="0"/>
              <a:t>VIDEO MOST</a:t>
            </a:r>
            <a:r>
              <a:rPr lang="ru-RU" dirty="0" smtClean="0"/>
              <a:t> (до 30 человек в одной конференции на 3 месяца)</a:t>
            </a:r>
            <a:br>
              <a:rPr lang="ru-RU" dirty="0" smtClean="0"/>
            </a:br>
            <a:r>
              <a:rPr lang="en-US" dirty="0" smtClean="0">
                <a:hlinkClick r:id="rId3"/>
              </a:rPr>
              <a:t>https://www.videomost.com/products/videomost-saas/#tarif-table</a:t>
            </a:r>
            <a:endParaRPr lang="ru-RU" dirty="0" smtClean="0"/>
          </a:p>
          <a:p>
            <a:r>
              <a:rPr lang="en-US" dirty="0" err="1" smtClean="0"/>
              <a:t>BigBlueButton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https://bigbluebutton.org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 err="1" smtClean="0"/>
              <a:t>Jitsi</a:t>
            </a:r>
            <a:r>
              <a:rPr lang="en-US" dirty="0"/>
              <a:t> Meet</a:t>
            </a:r>
            <a:br>
              <a:rPr lang="en-US" dirty="0"/>
            </a:br>
            <a:r>
              <a:rPr lang="en-US" dirty="0">
                <a:hlinkClick r:id="rId5"/>
              </a:rPr>
              <a:t>https://habr.com/ru/company/dcmiran/blog/494672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17312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Системы для организации учебного процесса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Moodle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https://moodle.org/?lang=ru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https://moodlecloud.com/</a:t>
            </a:r>
          </a:p>
          <a:p>
            <a:r>
              <a:rPr lang="en-US" dirty="0" smtClean="0"/>
              <a:t>Google Classroom</a:t>
            </a:r>
          </a:p>
          <a:p>
            <a:pPr marL="457200" lvl="1" indent="0">
              <a:buNone/>
            </a:pPr>
            <a:r>
              <a:rPr lang="en-US" dirty="0" smtClean="0">
                <a:hlinkClick r:id="rId4"/>
              </a:rPr>
              <a:t>https://teachfromhome.google/intl/ru/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5"/>
              </a:rPr>
              <a:t>https://www.youtube.com/watch?v=8xi7YCecIFg&amp;list=PLWMJq6Cl04zp6chNh1ixr_At2QmBds-1L&amp;index=11</a:t>
            </a:r>
            <a:endParaRPr lang="en-US" dirty="0" smtClean="0"/>
          </a:p>
          <a:p>
            <a:r>
              <a:rPr lang="en-US" dirty="0" smtClean="0"/>
              <a:t>Microsoft Teams</a:t>
            </a:r>
          </a:p>
          <a:p>
            <a:pPr marL="457200" lvl="1" indent="0">
              <a:buNone/>
            </a:pPr>
            <a:r>
              <a:rPr lang="ru-RU" dirty="0" smtClean="0">
                <a:hlinkClick r:id="rId6"/>
              </a:rPr>
              <a:t>https://www.microsoft.com/ru-ru/education/products/teams</a:t>
            </a:r>
            <a:endParaRPr lang="en-US" dirty="0" smtClean="0"/>
          </a:p>
          <a:p>
            <a:pPr marL="457200" lvl="1" indent="0">
              <a:buNone/>
            </a:pPr>
            <a:r>
              <a:rPr lang="ru-RU" dirty="0" smtClean="0"/>
              <a:t>Краткое ознакомительное руководство</a:t>
            </a:r>
          </a:p>
          <a:p>
            <a:pPr marL="457200" lvl="1" indent="0">
              <a:buNone/>
            </a:pPr>
            <a:r>
              <a:rPr lang="ru-RU" dirty="0" smtClean="0">
                <a:hlinkClick r:id="rId7"/>
              </a:rPr>
              <a:t>https://edudownloads.azureedge.net/msdownloads/MicrosoftTeamsforEducation_QuickGuide_RU-RU.pdf</a:t>
            </a:r>
            <a:endParaRPr lang="en-US" dirty="0" smtClean="0"/>
          </a:p>
          <a:p>
            <a:pPr marL="457200" lvl="1" indent="0">
              <a:buNone/>
            </a:pPr>
            <a:r>
              <a:rPr lang="ru-RU" dirty="0" smtClean="0"/>
              <a:t>Интерактивное кратное ознакомительное видео</a:t>
            </a:r>
            <a:endParaRPr lang="en-US" dirty="0" smtClean="0"/>
          </a:p>
          <a:p>
            <a:pPr marL="457200" lvl="1" indent="0">
              <a:buNone/>
            </a:pPr>
            <a:r>
              <a:rPr lang="ru-RU" dirty="0" smtClean="0">
                <a:hlinkClick r:id="rId8"/>
              </a:rPr>
              <a:t>https://discover.microsoft.com/digital-education-demo/#/personalize-learning/education</a:t>
            </a:r>
            <a:endParaRPr lang="en-US" dirty="0" smtClean="0"/>
          </a:p>
          <a:p>
            <a:pPr marL="457200" lvl="1" indent="0">
              <a:buNone/>
            </a:pPr>
            <a:r>
              <a:rPr lang="ru-RU" dirty="0" smtClean="0"/>
              <a:t>Общие сведения о возможностях удаленной работы</a:t>
            </a:r>
          </a:p>
          <a:p>
            <a:pPr marL="457200" lvl="1" indent="0">
              <a:buNone/>
            </a:pPr>
            <a:r>
              <a:rPr lang="ru-RU" dirty="0" smtClean="0">
                <a:hlinkClick r:id="rId9"/>
              </a:rPr>
              <a:t>https://www.microsoft.com/ru-ru/education/remote-learning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983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моменты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Запись </a:t>
            </a:r>
            <a:r>
              <a:rPr lang="ru-RU" dirty="0" err="1" smtClean="0"/>
              <a:t>вебинара</a:t>
            </a:r>
            <a:r>
              <a:rPr lang="ru-RU" dirty="0" smtClean="0"/>
              <a:t> будет выложена на сайте ЦПО Самарской области в разделе «Профессиональное образование Самарской области» подраздел «Материалы и документы» и на главной странице в разделе «Новости»</a:t>
            </a:r>
          </a:p>
          <a:p>
            <a:r>
              <a:rPr lang="ru-RU" dirty="0" smtClean="0"/>
              <a:t>Обратная связь осуществляется через форум ЦПО Самарской области </a:t>
            </a:r>
            <a:r>
              <a:rPr lang="en-US" dirty="0" smtClean="0">
                <a:hlinkClick r:id="rId2"/>
              </a:rPr>
              <a:t>https://forum.cposo.ru/</a:t>
            </a:r>
            <a:r>
              <a:rPr lang="en-US" dirty="0" smtClean="0"/>
              <a:t> </a:t>
            </a:r>
            <a:r>
              <a:rPr lang="ru-RU" dirty="0" smtClean="0"/>
              <a:t>Раздел «Дистанционное обучение в организациях СПО» подраздел «Общие вопросы»</a:t>
            </a:r>
          </a:p>
          <a:p>
            <a:r>
              <a:rPr lang="ru-RU" dirty="0" smtClean="0"/>
              <a:t>Ждем вопросы по платформам для организации дистанционного обучения, предложения по темам дополнительных </a:t>
            </a:r>
            <a:r>
              <a:rPr lang="ru-RU" dirty="0" err="1" smtClean="0"/>
              <a:t>вебинаров</a:t>
            </a:r>
            <a:r>
              <a:rPr lang="ru-RU" dirty="0" smtClean="0"/>
              <a:t> и т.п.</a:t>
            </a:r>
            <a:endParaRPr lang="en-US" dirty="0" smtClean="0"/>
          </a:p>
          <a:p>
            <a:r>
              <a:rPr lang="ru-RU" dirty="0" smtClean="0"/>
              <a:t>Рассмотрены только бесплатные платформы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79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Форум ЦПО Самарской области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0797" y="1438447"/>
            <a:ext cx="8926371" cy="4835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7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Регистрация на форуме ЦПО Самарской области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8461" y="1690688"/>
            <a:ext cx="8728663" cy="472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39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Основной ресурс с рекомендациями по дистанционному обучения от </a:t>
            </a:r>
            <a:r>
              <a:rPr lang="ru-RU" dirty="0" err="1" smtClean="0"/>
              <a:t>минпросвещения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https://edu.gov.ru/distance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44236"/>
            <a:ext cx="5672249" cy="3867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1193" y="2444236"/>
            <a:ext cx="5061864" cy="291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63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 рекомендаций, как организовать учебный процесс дистанционно: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Организация:</a:t>
            </a:r>
          </a:p>
          <a:p>
            <a:r>
              <a:rPr lang="ru-RU" dirty="0" smtClean="0"/>
              <a:t>разрабатывает  и  утверждает  локальный  акт  (приказ,  положение) об  организации  дистанционного  обучения,  в  котором  определяет,  в  том  числе порядок  оказания  учебно-методической  помощи  обучающимся  (индивидуальных консультаций) и проведения текущего контроля и итогового контроля по учебным дисциплинам;</a:t>
            </a:r>
          </a:p>
          <a:p>
            <a:r>
              <a:rPr lang="ru-RU" dirty="0" smtClean="0"/>
              <a:t>формирует расписание занятий на каждый учебный день в соответствии с  учебным  планом  по  каждой  дисциплине,  предусматривая дифференциацию по классам и сокращение времени проведения урока до 30 минут;</a:t>
            </a:r>
          </a:p>
          <a:p>
            <a:r>
              <a:rPr lang="ru-RU" dirty="0" smtClean="0"/>
              <a:t>информирует   обучающихся   и   их   родителей   о   реализации образовательных программ или их частей с применением электронного обучения и дистанционных образовательных технологий (далее –дистанционное обучение), в  том  числе  знакомит  с  расписанием  занятий,  графиком  проведения  текущего контроля и итогового контроля по учебным дисциплинам, консультаций;</a:t>
            </a:r>
          </a:p>
          <a:p>
            <a:r>
              <a:rPr lang="ru-RU" dirty="0" smtClean="0"/>
              <a:t>обеспечивает  ведение  учета  результатов  образовательного  процесса  в электронной форме.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2832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Простейшие варианты</a:t>
            </a:r>
            <a:r>
              <a:rPr lang="en-US" dirty="0" smtClean="0"/>
              <a:t> </a:t>
            </a:r>
            <a:r>
              <a:rPr lang="ru-RU" dirty="0" smtClean="0"/>
              <a:t>организации обучения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Публикация расписания и учебных материалов:</a:t>
            </a:r>
          </a:p>
          <a:p>
            <a:pPr lvl="1"/>
            <a:r>
              <a:rPr lang="ru-RU" dirty="0" smtClean="0"/>
              <a:t>На сайте образовательной организации</a:t>
            </a:r>
          </a:p>
          <a:p>
            <a:pPr lvl="1"/>
            <a:r>
              <a:rPr lang="ru-RU" dirty="0" smtClean="0"/>
              <a:t>На сетевом хранилище (</a:t>
            </a:r>
            <a:r>
              <a:rPr lang="en-US" dirty="0" smtClean="0"/>
              <a:t>google-</a:t>
            </a:r>
            <a:r>
              <a:rPr lang="ru-RU" dirty="0" smtClean="0"/>
              <a:t>диск, </a:t>
            </a:r>
            <a:r>
              <a:rPr lang="ru-RU" dirty="0" err="1" smtClean="0"/>
              <a:t>яндекс</a:t>
            </a:r>
            <a:r>
              <a:rPr lang="ru-RU" dirty="0" smtClean="0"/>
              <a:t>-диск, облако </a:t>
            </a:r>
            <a:r>
              <a:rPr lang="en-US" dirty="0" smtClean="0"/>
              <a:t>mail.ru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Обратная связь через электронную почту и/или мессенджеры (</a:t>
            </a:r>
            <a:r>
              <a:rPr lang="en-US" dirty="0" err="1" smtClean="0"/>
              <a:t>viber</a:t>
            </a:r>
            <a:r>
              <a:rPr lang="en-US" dirty="0" smtClean="0"/>
              <a:t>, WhatsApp</a:t>
            </a:r>
            <a:r>
              <a:rPr lang="ru-RU" dirty="0" smtClean="0"/>
              <a:t>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305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Более продвинутый вариант – использование социальных сетей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социальных сетях возможно создавать группы для организации общения с учащимися. Во </a:t>
            </a:r>
            <a:r>
              <a:rPr lang="ru-RU" dirty="0" err="1" smtClean="0"/>
              <a:t>Вконтакте</a:t>
            </a:r>
            <a:r>
              <a:rPr lang="ru-RU" dirty="0" smtClean="0"/>
              <a:t> называется сообщество, в ОК называется группа. 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177" y="3218893"/>
            <a:ext cx="5345723" cy="2895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689" y="3218892"/>
            <a:ext cx="5296374" cy="2868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825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Создание видеороликов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Наиболее простые программы:</a:t>
            </a:r>
          </a:p>
          <a:p>
            <a:r>
              <a:rPr lang="en-US" dirty="0" err="1" smtClean="0"/>
              <a:t>i</a:t>
            </a:r>
            <a:r>
              <a:rPr lang="en-US" dirty="0" err="1"/>
              <a:t>S</a:t>
            </a:r>
            <a:r>
              <a:rPr lang="en-US" dirty="0" err="1" smtClean="0"/>
              <a:t>pring</a:t>
            </a:r>
            <a:r>
              <a:rPr lang="en-US" dirty="0" smtClean="0"/>
              <a:t> free cam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https://www.youtube.com/watch?v=naAw-w5dn5E</a:t>
            </a:r>
            <a:endParaRPr lang="en-US" dirty="0" smtClean="0"/>
          </a:p>
          <a:p>
            <a:r>
              <a:rPr lang="en-US" dirty="0" err="1" smtClean="0"/>
              <a:t>Movavi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https://edu.movavi.ru/sr-for-free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9113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588</Words>
  <Application>Microsoft Office PowerPoint</Application>
  <PresentationFormat>Широкоэкранный</PresentationFormat>
  <Paragraphs>77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Обзор платформ для организации дистанционного обучения</vt:lpstr>
      <vt:lpstr>Основные моменты</vt:lpstr>
      <vt:lpstr>Форум ЦПО Самарской области</vt:lpstr>
      <vt:lpstr>Регистрация на форуме ЦПО Самарской области </vt:lpstr>
      <vt:lpstr>Основной ресурс с рекомендациями по дистанционному обучения от минпросвещения</vt:lpstr>
      <vt:lpstr>Из рекомендаций, как организовать учебный процесс дистанционно:</vt:lpstr>
      <vt:lpstr>Простейшие варианты организации обучения</vt:lpstr>
      <vt:lpstr>Более продвинутый вариант – использование социальных сетей</vt:lpstr>
      <vt:lpstr>Создание видеороликов</vt:lpstr>
      <vt:lpstr>Проведение вебинаров/видеоконференций</vt:lpstr>
      <vt:lpstr>Сравнение специализированных сервисов для проведения видеоконференций/вебинаров</vt:lpstr>
      <vt:lpstr>Яндекс учебник</vt:lpstr>
      <vt:lpstr>Более продвинутые решения</vt:lpstr>
      <vt:lpstr>Системы для организации учебного процесса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платформ для организации дистанционного обучения</dc:title>
  <dc:creator>Дмитрий Бикбаев</dc:creator>
  <cp:lastModifiedBy>Дмитрий Бикбаев</cp:lastModifiedBy>
  <cp:revision>16</cp:revision>
  <dcterms:created xsi:type="dcterms:W3CDTF">2020-04-14T13:16:16Z</dcterms:created>
  <dcterms:modified xsi:type="dcterms:W3CDTF">2020-04-15T07:38:25Z</dcterms:modified>
</cp:coreProperties>
</file>