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335" r:id="rId3"/>
    <p:sldId id="336" r:id="rId4"/>
    <p:sldId id="337" r:id="rId5"/>
    <p:sldId id="338" r:id="rId6"/>
    <p:sldId id="334" r:id="rId7"/>
    <p:sldId id="339" r:id="rId8"/>
    <p:sldId id="340" r:id="rId9"/>
    <p:sldId id="341" r:id="rId10"/>
    <p:sldId id="333" r:id="rId11"/>
    <p:sldId id="342" r:id="rId12"/>
    <p:sldId id="343" r:id="rId13"/>
    <p:sldId id="344" r:id="rId14"/>
    <p:sldId id="332" r:id="rId15"/>
    <p:sldId id="345" r:id="rId16"/>
    <p:sldId id="346" r:id="rId17"/>
    <p:sldId id="347" r:id="rId18"/>
    <p:sldId id="348" r:id="rId19"/>
    <p:sldId id="349" r:id="rId20"/>
    <p:sldId id="350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>
        <p:scale>
          <a:sx n="70" d="100"/>
          <a:sy n="70" d="100"/>
        </p:scale>
        <p:origin x="-486" y="-5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320435-7922-4D5D-9323-A264218C742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50AFB-252D-423E-B172-331089190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440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4A73C-2286-4723-8088-077BD22ED4B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F4D0F6-34F2-44C1-9144-E2EB6BE926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9305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4D0F6-34F2-44C1-9144-E2EB6BE9261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3906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4D0F6-34F2-44C1-9144-E2EB6BE9261A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73021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4D0F6-34F2-44C1-9144-E2EB6BE9261A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00183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4D0F6-34F2-44C1-9144-E2EB6BE9261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36832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4D0F6-34F2-44C1-9144-E2EB6BE9261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1935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4D0F6-34F2-44C1-9144-E2EB6BE9261A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54260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4D0F6-34F2-44C1-9144-E2EB6BE9261A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32761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4D0F6-34F2-44C1-9144-E2EB6BE9261A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10420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4D0F6-34F2-44C1-9144-E2EB6BE9261A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65385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4D0F6-34F2-44C1-9144-E2EB6BE9261A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75815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4D0F6-34F2-44C1-9144-E2EB6BE9261A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06498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4D0F6-34F2-44C1-9144-E2EB6BE9261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70112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4D0F6-34F2-44C1-9144-E2EB6BE9261A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7703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4D0F6-34F2-44C1-9144-E2EB6BE9261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9458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4D0F6-34F2-44C1-9144-E2EB6BE9261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80470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4D0F6-34F2-44C1-9144-E2EB6BE9261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49842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4D0F6-34F2-44C1-9144-E2EB6BE9261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01324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4D0F6-34F2-44C1-9144-E2EB6BE9261A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76829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4D0F6-34F2-44C1-9144-E2EB6BE9261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4251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4D0F6-34F2-44C1-9144-E2EB6BE9261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5081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B78A697-9D75-4DE8-8C28-1296A6CF43C1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9144" y="4882896"/>
            <a:ext cx="4050792" cy="1197864"/>
          </a:xfrm>
          <a:noFill/>
        </p:spPr>
        <p:txBody>
          <a:bodyPr wrap="square" rtlCol="0">
            <a:spAutoFit/>
          </a:bodyPr>
          <a:lstStyle>
            <a:lvl1pPr>
              <a:defRPr lang="en-US" sz="5400" dirty="0"/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3075A-B3CA-4308-8288-4AA3FDE33D80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74B8D-FEEF-4ACC-AE11-BD533592BCDC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6006-7E0B-4944-9FC8-8FFECA54B11C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3413-B80B-4905-8668-7292F4C8B0D5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662-C6A4-45F9-A235-129F0C1DEF43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BB764-976A-4040-BDCA-252C91CEE939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C935-CE77-4008-BAD9-6108F00BE393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562D5-4244-4B26-B385-E71032EABECD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D967-1B7E-40AA-AAF7-BA98E0E039F7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490F-3E6A-4544-9694-22B6007FE3C6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F9620-38BC-4982-922B-C904A70C41DD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56FC6-E80E-40CB-B83C-A6FFE3EF0BA6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F863F-52DC-41B2-9D00-5A4E5632AC32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5614-3909-43DC-A067-7F9842F8B81D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9323-6A73-409C-86A6-9EAF0F851121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40176-F1D3-49EC-82F4-0915A3AC4184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0172865-FBF0-458A-BAFF-4F75173770F5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>
              <a:lumMod val="60000"/>
              <a:lumOff val="4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skills.ru/nashi-proektyi/demonstraczionnyij-ekzamen/demonstraczionnyij-ekzamen-2020/de-v-period-r%20asprostraneniya-covid-19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420000">
            <a:off x="1151679" y="655834"/>
            <a:ext cx="9499627" cy="2961156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Применение методических рекомендаций </a:t>
            </a:r>
            <a:r>
              <a:rPr lang="ru-RU" sz="4800" dirty="0" err="1" smtClean="0">
                <a:solidFill>
                  <a:srgbClr val="FF0000"/>
                </a:solidFill>
              </a:rPr>
              <a:t>минпросвещения</a:t>
            </a:r>
            <a:r>
              <a:rPr lang="ru-RU" sz="4800" dirty="0" smtClean="0">
                <a:solidFill>
                  <a:srgbClr val="FF0000"/>
                </a:solidFill>
              </a:rPr>
              <a:t> </a:t>
            </a:r>
            <a:r>
              <a:rPr lang="ru-RU" sz="4800" dirty="0" err="1" smtClean="0">
                <a:solidFill>
                  <a:srgbClr val="FF0000"/>
                </a:solidFill>
              </a:rPr>
              <a:t>рф</a:t>
            </a:r>
            <a:r>
              <a:rPr lang="ru-RU" sz="4800" dirty="0" smtClean="0">
                <a:solidFill>
                  <a:srgbClr val="FF0000"/>
                </a:solidFill>
              </a:rPr>
              <a:t> и союза ВСР при организации образовательного процесса, в том числе на выпускных курсах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0000">
            <a:off x="156695" y="3870430"/>
            <a:ext cx="10896589" cy="844504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6686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218832"/>
            <a:ext cx="10396882" cy="1047260"/>
          </a:xfrm>
        </p:spPr>
        <p:txBody>
          <a:bodyPr/>
          <a:lstStyle/>
          <a:p>
            <a:pPr algn="ctr"/>
            <a:r>
              <a:rPr lang="ru-RU" dirty="0" smtClean="0"/>
              <a:t>Рекомендации от 07.04.2020 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75877" y="1727688"/>
            <a:ext cx="6736862" cy="4262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9337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328247"/>
            <a:ext cx="10396882" cy="7033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Решение о переводе на </a:t>
            </a:r>
            <a:r>
              <a:rPr lang="ru-RU" dirty="0" err="1" smtClean="0"/>
              <a:t>эо</a:t>
            </a:r>
            <a:r>
              <a:rPr lang="ru-RU" dirty="0" smtClean="0"/>
              <a:t> и дот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3858" y="3063631"/>
            <a:ext cx="7818808" cy="309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3632" y="1293324"/>
            <a:ext cx="6772153" cy="151879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812800" y="1508369"/>
            <a:ext cx="6267938" cy="15631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609600" y="1828800"/>
            <a:ext cx="2352431" cy="7815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39262" y="2157046"/>
            <a:ext cx="2641600" cy="7816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2016370" y="2711938"/>
            <a:ext cx="9683262" cy="3712307"/>
          </a:xfrm>
          <a:prstGeom prst="ellipse">
            <a:avLst/>
          </a:prstGeom>
          <a:noFill/>
          <a:ln w="28575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979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250092"/>
            <a:ext cx="10396882" cy="94566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Практика (не выпуск)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98585" y="1258277"/>
            <a:ext cx="11066583" cy="469704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Прохождение практики в удаленном доступе</a:t>
            </a:r>
          </a:p>
          <a:p>
            <a:r>
              <a:rPr lang="ru-RU" sz="3200" dirty="0" smtClean="0"/>
              <a:t>Перенос практического обучения на следующий учебный год</a:t>
            </a:r>
          </a:p>
          <a:p>
            <a:r>
              <a:rPr lang="ru-RU" sz="3200" dirty="0" smtClean="0"/>
              <a:t>Прерывание графика на каникулярный период с последующим перенесением сроков на дополнительный период  (решение принимает </a:t>
            </a:r>
            <a:r>
              <a:rPr lang="ru-RU" sz="3200" dirty="0" err="1" smtClean="0"/>
              <a:t>Моин</a:t>
            </a:r>
            <a:r>
              <a:rPr lang="ru-RU" sz="3200" dirty="0" smtClean="0"/>
              <a:t> со)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69209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406401"/>
            <a:ext cx="10396882" cy="867507"/>
          </a:xfrm>
        </p:spPr>
        <p:txBody>
          <a:bodyPr/>
          <a:lstStyle/>
          <a:p>
            <a:pPr algn="ctr"/>
            <a:r>
              <a:rPr lang="ru-RU" dirty="0" smtClean="0"/>
              <a:t>Практика (выпуск)</a:t>
            </a: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286" y="1632214"/>
            <a:ext cx="9969181" cy="3643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5759938" y="2454031"/>
            <a:ext cx="475957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890954" y="2883877"/>
            <a:ext cx="951913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90954" y="3344985"/>
            <a:ext cx="440787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119815" y="3344985"/>
            <a:ext cx="339969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890954" y="3821723"/>
            <a:ext cx="9519138" cy="78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90954" y="4282831"/>
            <a:ext cx="9628554" cy="234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890954" y="4712677"/>
            <a:ext cx="5783384" cy="156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4783015" y="2524369"/>
            <a:ext cx="703385" cy="359508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559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351692"/>
            <a:ext cx="10396882" cy="883139"/>
          </a:xfrm>
        </p:spPr>
        <p:txBody>
          <a:bodyPr/>
          <a:lstStyle/>
          <a:p>
            <a:pPr algn="ctr"/>
            <a:r>
              <a:rPr lang="ru-RU" dirty="0" smtClean="0"/>
              <a:t>Рекомендации от 08.04.2020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5386" y="1609969"/>
            <a:ext cx="6020577" cy="3376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0708" y="3391878"/>
            <a:ext cx="5714327" cy="2891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2543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184" y="242277"/>
            <a:ext cx="10729913" cy="1236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8585" y="242277"/>
            <a:ext cx="1766277" cy="2813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8461" y="1551232"/>
            <a:ext cx="7702061" cy="473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7104185" y="2250831"/>
            <a:ext cx="214141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190154" y="2899508"/>
            <a:ext cx="2055446" cy="1563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534031" y="4611077"/>
            <a:ext cx="17115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977292" y="4978400"/>
            <a:ext cx="148492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344985" y="3920803"/>
            <a:ext cx="583809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7116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6711" y="169251"/>
            <a:ext cx="10729913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6711" y="169251"/>
            <a:ext cx="1614366" cy="1902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8247" y="1402740"/>
            <a:ext cx="6446837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75048" y="2848586"/>
            <a:ext cx="6210300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801" y="4435109"/>
            <a:ext cx="6465887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4400062" y="1977292"/>
            <a:ext cx="2055446" cy="234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456711" y="2243015"/>
            <a:ext cx="574920" cy="78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399323" y="2547815"/>
            <a:ext cx="4056185" cy="4689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56711" y="2848586"/>
            <a:ext cx="121578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680198" y="3032369"/>
            <a:ext cx="2963617" cy="78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689231" y="3305908"/>
            <a:ext cx="1531815" cy="1563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9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Рекомендации союза </a:t>
            </a:r>
            <a:r>
              <a:rPr lang="ru-RU" dirty="0" err="1" smtClean="0"/>
              <a:t>вср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/>
              <a:t>М Е Т О Д И Ч Е С К И Е  Р Е К О М Е Н Д А Ц И </a:t>
            </a:r>
            <a:r>
              <a:rPr lang="ru-RU" b="1" dirty="0" err="1" smtClean="0"/>
              <a:t>И</a:t>
            </a:r>
            <a:r>
              <a:rPr lang="ru-RU" dirty="0"/>
              <a:t> </a:t>
            </a:r>
            <a:endParaRPr lang="ru-RU" dirty="0" smtClean="0"/>
          </a:p>
          <a:p>
            <a:pPr marL="0" indent="0" algn="ctr">
              <a:buNone/>
            </a:pPr>
            <a:r>
              <a:rPr lang="ru-RU" b="1" dirty="0" smtClean="0"/>
              <a:t>по </a:t>
            </a:r>
            <a:r>
              <a:rPr lang="ru-RU" b="1" dirty="0"/>
              <a:t>проведению демонстрационного экзамена по стандартам Ворлдскиллс Россия в 2020 году в условиях введения режима повышенной готовности/чрезвычайной </a:t>
            </a:r>
            <a:r>
              <a:rPr lang="ru-RU" b="1" dirty="0" smtClean="0"/>
              <a:t>ситуации 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342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43697" y="107092"/>
            <a:ext cx="10538986" cy="13921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Метод рекомендации </a:t>
            </a:r>
            <a:br>
              <a:rPr lang="ru-RU" dirty="0" smtClean="0"/>
            </a:br>
            <a:r>
              <a:rPr lang="ru-RU" dirty="0" smtClean="0"/>
              <a:t>союза ворлдскиллс Россия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288325" y="1680518"/>
            <a:ext cx="11005752" cy="4712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397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265724"/>
            <a:ext cx="10396882" cy="914400"/>
          </a:xfrm>
        </p:spPr>
        <p:txBody>
          <a:bodyPr/>
          <a:lstStyle/>
          <a:p>
            <a:pPr algn="ctr"/>
            <a:r>
              <a:rPr lang="ru-RU" dirty="0" smtClean="0"/>
              <a:t>ДЭ 2020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28246" y="1289538"/>
            <a:ext cx="4470400" cy="4085047"/>
          </a:xfrm>
        </p:spPr>
        <p:txBody>
          <a:bodyPr>
            <a:normAutofit fontScale="92500" lnSpcReduction="20000"/>
          </a:bodyPr>
          <a:lstStyle/>
          <a:p>
            <a:r>
              <a:rPr lang="ru-RU" sz="3200" dirty="0" smtClean="0"/>
              <a:t>ДЭ в рамках ПА</a:t>
            </a:r>
          </a:p>
          <a:p>
            <a:pPr marL="0" indent="0">
              <a:buNone/>
            </a:pPr>
            <a:endParaRPr lang="ru-RU" sz="3200" dirty="0" smtClean="0"/>
          </a:p>
          <a:p>
            <a:r>
              <a:rPr lang="ru-RU" sz="3200" dirty="0" smtClean="0"/>
              <a:t>ДЭ в рамках ГИА (проект)</a:t>
            </a:r>
          </a:p>
          <a:p>
            <a:pPr marL="0" indent="0">
              <a:buNone/>
            </a:pPr>
            <a:endParaRPr lang="ru-RU" sz="3200" dirty="0" smtClean="0"/>
          </a:p>
          <a:p>
            <a:r>
              <a:rPr lang="ru-RU" sz="3200" dirty="0" smtClean="0"/>
              <a:t>ДЭ в рамках </a:t>
            </a:r>
            <a:r>
              <a:rPr lang="ru-RU" sz="3200" dirty="0" err="1" smtClean="0"/>
              <a:t>гиа</a:t>
            </a:r>
            <a:r>
              <a:rPr lang="ru-RU" sz="3200" dirty="0" smtClean="0"/>
              <a:t> в соответствии со </a:t>
            </a:r>
            <a:r>
              <a:rPr lang="ru-RU" sz="3200" dirty="0" err="1" smtClean="0"/>
              <a:t>фгос</a:t>
            </a: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5470769" y="1219200"/>
            <a:ext cx="6299199" cy="415538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Замена на другую оценочную процедуру</a:t>
            </a:r>
          </a:p>
          <a:p>
            <a:r>
              <a:rPr lang="ru-RU" sz="3200" dirty="0">
                <a:solidFill>
                  <a:srgbClr val="0070C0"/>
                </a:solidFill>
              </a:rPr>
              <a:t>Исключение из </a:t>
            </a:r>
            <a:r>
              <a:rPr lang="ru-RU" sz="3200" dirty="0" smtClean="0">
                <a:solidFill>
                  <a:srgbClr val="0070C0"/>
                </a:solidFill>
              </a:rPr>
              <a:t>аттестационных испытаний </a:t>
            </a:r>
            <a:r>
              <a:rPr lang="ru-RU" sz="3200" dirty="0" err="1" smtClean="0">
                <a:solidFill>
                  <a:srgbClr val="0070C0"/>
                </a:solidFill>
              </a:rPr>
              <a:t>гиа</a:t>
            </a:r>
            <a:endParaRPr lang="ru-RU" sz="3200" dirty="0">
              <a:solidFill>
                <a:srgbClr val="0070C0"/>
              </a:solidFill>
            </a:endParaRPr>
          </a:p>
          <a:p>
            <a:r>
              <a:rPr lang="ru-RU" sz="3200" dirty="0" smtClean="0">
                <a:solidFill>
                  <a:srgbClr val="0070C0"/>
                </a:solidFill>
              </a:rPr>
              <a:t>Применение дистанционных технологий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4169511" y="1391132"/>
            <a:ext cx="1320800" cy="29698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4130433" y="2555630"/>
            <a:ext cx="1379414" cy="28916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4130432" y="4024922"/>
            <a:ext cx="1379415" cy="26963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466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85801" y="271850"/>
            <a:ext cx="10394707" cy="69197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Рекомендации от 19.03.2020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8356" y="1548714"/>
            <a:ext cx="4856158" cy="514682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quarter" idx="13"/>
          </p:nvPr>
        </p:nvSpPr>
        <p:spPr>
          <a:xfrm>
            <a:off x="280086" y="2244628"/>
            <a:ext cx="5494428" cy="3843134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6216017" y="1548713"/>
            <a:ext cx="4864491" cy="514683"/>
          </a:xfrm>
        </p:spPr>
        <p:txBody>
          <a:bodyPr/>
          <a:lstStyle/>
          <a:p>
            <a:pPr algn="ctr"/>
            <a:r>
              <a:rPr lang="ru-RU" dirty="0" err="1" smtClean="0"/>
              <a:t>минпросвещения</a:t>
            </a:r>
            <a:endParaRPr lang="ru-RU" dirty="0"/>
          </a:p>
        </p:txBody>
      </p:sp>
      <p:pic>
        <p:nvPicPr>
          <p:cNvPr id="16" name="Объект 15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5917421" y="3584189"/>
            <a:ext cx="5595526" cy="261066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44" y="1315903"/>
            <a:ext cx="6236375" cy="328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4890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508000"/>
            <a:ext cx="10396882" cy="82061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Выполнение показателей по дэ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0677" y="1531815"/>
            <a:ext cx="5633837" cy="4579815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Приказ </a:t>
            </a:r>
            <a:r>
              <a:rPr lang="ru-RU" dirty="0" err="1"/>
              <a:t>Минпросвещения</a:t>
            </a:r>
            <a:r>
              <a:rPr lang="ru-RU" dirty="0"/>
              <a:t> 179 от 27 апреля 2019 г. "Об утверждении методик расчета целевых показателей федеральных проектов национального проекта "Образование</a:t>
            </a:r>
            <a:r>
              <a:rPr lang="ru-RU" dirty="0" smtClean="0"/>
              <a:t>":</a:t>
            </a:r>
            <a:endParaRPr lang="ru-RU" dirty="0"/>
          </a:p>
          <a:p>
            <a:r>
              <a:rPr lang="ru-RU" dirty="0"/>
              <a:t>Показатель "</a:t>
            </a:r>
            <a:r>
              <a:rPr lang="ru-RU" dirty="0">
                <a:solidFill>
                  <a:srgbClr val="0070C0"/>
                </a:solidFill>
              </a:rPr>
              <a:t>Доля обучающихся, завершающих обучение в организациях</a:t>
            </a:r>
            <a:r>
              <a:rPr lang="ru-RU" dirty="0"/>
              <a:t>, осуществляющих образовательную деятельность по образовательным программам среднего профессионального образования, прошедших аттестацию с использованием механизма демонстрационного экзамена, процент" </a:t>
            </a:r>
            <a:r>
              <a:rPr lang="ru-RU" dirty="0">
                <a:solidFill>
                  <a:srgbClr val="0070C0"/>
                </a:solidFill>
              </a:rPr>
              <a:t>представляется </a:t>
            </a:r>
            <a:r>
              <a:rPr lang="ru-RU" dirty="0" smtClean="0">
                <a:solidFill>
                  <a:srgbClr val="0070C0"/>
                </a:solidFill>
              </a:rPr>
              <a:t>в </a:t>
            </a:r>
            <a:r>
              <a:rPr lang="ru-RU" dirty="0">
                <a:solidFill>
                  <a:srgbClr val="0070C0"/>
                </a:solidFill>
              </a:rPr>
              <a:t>срок 1 июля.</a:t>
            </a:r>
          </a:p>
          <a:p>
            <a:endParaRPr lang="ru-RU" dirty="0"/>
          </a:p>
          <a:p>
            <a:r>
              <a:rPr lang="ru-RU" dirty="0"/>
              <a:t>Показатель рассчитывается на основании данных субъектов Российской Федерации и данных формы федерального статистического наблюдения N СПО-1 "Сведения об образовательной организации, осуществляющей образовательную деятельность по образовательным программам среднего профессионального образования".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993971" y="1602154"/>
            <a:ext cx="5086538" cy="390769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Для выполнения показателей в регионах с сентября по декабрь возможно запланировать новые демонстрационные экзамены в рамках промежуточной </a:t>
            </a:r>
            <a:r>
              <a:rPr lang="ru-RU" dirty="0" smtClean="0"/>
              <a:t>аттестации (выпускной курс).  Для </a:t>
            </a:r>
            <a:r>
              <a:rPr lang="ru-RU" dirty="0"/>
              <a:t>этого нужно прислать дополнение к годовой заявке. </a:t>
            </a:r>
          </a:p>
          <a:p>
            <a:r>
              <a:rPr lang="ru-RU" dirty="0" smtClean="0">
                <a:hlinkClick r:id="rId3"/>
              </a:rPr>
              <a:t>https</a:t>
            </a:r>
            <a:r>
              <a:rPr lang="ru-RU" dirty="0">
                <a:hlinkClick r:id="rId3"/>
              </a:rPr>
              <a:t>://</a:t>
            </a:r>
            <a:r>
              <a:rPr lang="ru-RU" dirty="0" smtClean="0">
                <a:hlinkClick r:id="rId3"/>
              </a:rPr>
              <a:t>worldskills.ru/nashi-proektyi/demonstraczionnyij-ekzamen/demonstraczionnyij-ekzamen-2020/de-v-period-r asprostraneniya-covid-19/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8981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9796" y="757236"/>
            <a:ext cx="8524442" cy="1266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Объект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124" y="2823728"/>
            <a:ext cx="10857786" cy="1978931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6127262" y="3173046"/>
            <a:ext cx="5087815" cy="234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828431" y="3548185"/>
            <a:ext cx="10386646" cy="5470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9654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68463" y="277325"/>
            <a:ext cx="729456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96524" y="1348032"/>
            <a:ext cx="8120185" cy="48897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 flipV="1">
            <a:off x="3001108" y="2274277"/>
            <a:ext cx="6463323" cy="7815"/>
          </a:xfrm>
          <a:prstGeom prst="line">
            <a:avLst/>
          </a:prstGeom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844431" y="2540000"/>
            <a:ext cx="4388338" cy="0"/>
          </a:xfrm>
          <a:prstGeom prst="line">
            <a:avLst/>
          </a:prstGeom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3001108" y="3470031"/>
            <a:ext cx="6463323" cy="15631"/>
          </a:xfrm>
          <a:prstGeom prst="line">
            <a:avLst/>
          </a:prstGeom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1946031" y="3704492"/>
            <a:ext cx="4853354" cy="23446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698523" y="3970215"/>
            <a:ext cx="765908" cy="0"/>
          </a:xfrm>
          <a:prstGeom prst="line">
            <a:avLst/>
          </a:prstGeom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1946031" y="5869354"/>
            <a:ext cx="7416800" cy="31261"/>
          </a:xfrm>
          <a:prstGeom prst="line">
            <a:avLst/>
          </a:prstGeom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1844431" y="6119446"/>
            <a:ext cx="5611446" cy="39077"/>
          </a:xfrm>
          <a:prstGeom prst="line">
            <a:avLst/>
          </a:prstGeom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2848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62618" y="371109"/>
            <a:ext cx="6551612" cy="593407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3727938" y="1805354"/>
            <a:ext cx="5462954" cy="0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5158154" y="3462215"/>
            <a:ext cx="4032738" cy="39077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3008923" y="3673231"/>
            <a:ext cx="6181969" cy="15631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2868246" y="3915508"/>
            <a:ext cx="6322646" cy="31261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868246" y="4165600"/>
            <a:ext cx="4306277" cy="0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8190523" y="4376615"/>
            <a:ext cx="1123707" cy="7816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2868246" y="4618892"/>
            <a:ext cx="6322646" cy="31262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868246" y="4861169"/>
            <a:ext cx="3962400" cy="0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3305908" y="5337908"/>
            <a:ext cx="5939692" cy="31261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2868246" y="5588000"/>
            <a:ext cx="3329354" cy="7815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0040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1" y="234463"/>
            <a:ext cx="10396882" cy="113323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Рекомендации от 02.04.2020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7662" y="1558559"/>
            <a:ext cx="5508625" cy="318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63518" y="4064000"/>
            <a:ext cx="5362575" cy="153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9228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234462"/>
            <a:ext cx="10396882" cy="844061"/>
          </a:xfrm>
        </p:spPr>
        <p:txBody>
          <a:bodyPr/>
          <a:lstStyle/>
          <a:p>
            <a:r>
              <a:rPr lang="ru-RU" dirty="0" smtClean="0"/>
              <a:t>П.1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6686" y="1281723"/>
            <a:ext cx="10443088" cy="4595445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 flipV="1">
            <a:off x="1125415" y="2500923"/>
            <a:ext cx="9956800" cy="93785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5595815" y="1594338"/>
            <a:ext cx="1938216" cy="7816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6377354" y="2071077"/>
            <a:ext cx="804984" cy="7815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1125415" y="2993292"/>
            <a:ext cx="9737970" cy="101600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1573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21168" y="246063"/>
            <a:ext cx="7019437" cy="6073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 flipV="1">
            <a:off x="5392615" y="1016000"/>
            <a:ext cx="3790462" cy="31262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2938585" y="1312985"/>
            <a:ext cx="6181969" cy="101600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2860431" y="1625600"/>
            <a:ext cx="3352800" cy="54708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7165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8740" y="222617"/>
            <a:ext cx="6608762" cy="600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6869722" y="758092"/>
            <a:ext cx="2157780" cy="390770"/>
          </a:xfrm>
          <a:prstGeom prst="ellipse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2485292" y="4994031"/>
            <a:ext cx="6424246" cy="54707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2485292" y="5306646"/>
            <a:ext cx="4954954" cy="78154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9897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346492"/>
      </a:accent1>
      <a:accent2>
        <a:srgbClr val="6DA5D4"/>
      </a:accent2>
      <a:accent3>
        <a:srgbClr val="538C79"/>
      </a:accent3>
      <a:accent4>
        <a:srgbClr val="93B75D"/>
      </a:accent4>
      <a:accent5>
        <a:srgbClr val="DEB050"/>
      </a:accent5>
      <a:accent6>
        <a:srgbClr val="BB5354"/>
      </a:accent6>
      <a:hlink>
        <a:srgbClr val="3289DD"/>
      </a:hlink>
      <a:folHlink>
        <a:srgbClr val="859EB6"/>
      </a:folHlink>
    </a:clrScheme>
    <a:fontScheme name="Main Event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ain Event" id="{AC372BB4-D83D-411E-B849-B641926BA760}" vid="{FE3530EC-BA5B-407C-9B36-00820F39551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Главное мероприятие</Template>
  <TotalTime>1218</TotalTime>
  <Words>312</Words>
  <Application>Microsoft Office PowerPoint</Application>
  <PresentationFormat>Произвольный</PresentationFormat>
  <Paragraphs>54</Paragraphs>
  <Slides>20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Главное мероприятие</vt:lpstr>
      <vt:lpstr>Применение методических рекомендаций минпросвещения рф и союза ВСР при организации образовательного процесса, в том числе на выпускных курсах</vt:lpstr>
      <vt:lpstr>Рекомендации от 19.03.2020</vt:lpstr>
      <vt:lpstr>Слайд 3</vt:lpstr>
      <vt:lpstr>Слайд 4</vt:lpstr>
      <vt:lpstr>Слайд 5</vt:lpstr>
      <vt:lpstr>Рекомендации от 02.04.2020</vt:lpstr>
      <vt:lpstr>П.1</vt:lpstr>
      <vt:lpstr>Слайд 8</vt:lpstr>
      <vt:lpstr>Слайд 9</vt:lpstr>
      <vt:lpstr>Рекомендации от 07.04.2020 </vt:lpstr>
      <vt:lpstr>Решение о переводе на эо и дот</vt:lpstr>
      <vt:lpstr>Практика (не выпуск)</vt:lpstr>
      <vt:lpstr>Практика (выпуск)</vt:lpstr>
      <vt:lpstr>Рекомендации от 08.04.2020</vt:lpstr>
      <vt:lpstr>Слайд 15</vt:lpstr>
      <vt:lpstr>Слайд 16</vt:lpstr>
      <vt:lpstr>Рекомендации союза вср</vt:lpstr>
      <vt:lpstr>Метод рекомендации  союза ворлдскиллс Россия</vt:lpstr>
      <vt:lpstr>ДЭ 2020</vt:lpstr>
      <vt:lpstr>Выполнение показателей по дэ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Модуль 1. Форматы проведения оценочных процедур программ среднего профессионального образования: проблемы и перспективы</dc:title>
  <dc:creator>Людмила Ельцова</dc:creator>
  <cp:lastModifiedBy>Пользователь</cp:lastModifiedBy>
  <cp:revision>84</cp:revision>
  <cp:lastPrinted>2020-04-08T17:49:51Z</cp:lastPrinted>
  <dcterms:created xsi:type="dcterms:W3CDTF">2019-10-09T12:29:59Z</dcterms:created>
  <dcterms:modified xsi:type="dcterms:W3CDTF">2020-04-09T06:42:14Z</dcterms:modified>
</cp:coreProperties>
</file>