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63" r:id="rId4"/>
    <p:sldId id="258" r:id="rId5"/>
    <p:sldId id="259" r:id="rId6"/>
    <p:sldId id="268" r:id="rId7"/>
    <p:sldId id="262" r:id="rId8"/>
    <p:sldId id="264" r:id="rId9"/>
    <p:sldId id="269" r:id="rId10"/>
    <p:sldId id="267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86381" autoAdjust="0"/>
  </p:normalViewPr>
  <p:slideViewPr>
    <p:cSldViewPr>
      <p:cViewPr varScale="1">
        <p:scale>
          <a:sx n="60" d="100"/>
          <a:sy n="60" d="100"/>
        </p:scale>
        <p:origin x="-6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2405721048140409"/>
          <c:y val="2.7350830294460962E-2"/>
          <c:w val="0.40737410030395288"/>
          <c:h val="0.6905279982833784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tint val="98000"/>
                      <a:hueMod val="94000"/>
                      <a:satMod val="130000"/>
                      <a:lumMod val="138000"/>
                    </a:schemeClr>
                  </a:gs>
                  <a:gs pos="100000">
                    <a:schemeClr val="accent1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tint val="98000"/>
                      <a:hueMod val="94000"/>
                      <a:satMod val="130000"/>
                      <a:lumMod val="138000"/>
                    </a:schemeClr>
                  </a:gs>
                  <a:gs pos="100000">
                    <a:schemeClr val="accent2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tint val="98000"/>
                      <a:hueMod val="94000"/>
                      <a:satMod val="130000"/>
                      <a:lumMod val="138000"/>
                    </a:schemeClr>
                  </a:gs>
                  <a:gs pos="100000">
                    <a:schemeClr val="accent3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3"/>
            <c:spPr>
              <a:gradFill rotWithShape="1">
                <a:gsLst>
                  <a:gs pos="0">
                    <a:schemeClr val="accent4">
                      <a:tint val="98000"/>
                      <a:hueMod val="94000"/>
                      <a:satMod val="130000"/>
                      <a:lumMod val="138000"/>
                    </a:schemeClr>
                  </a:gs>
                  <a:gs pos="100000">
                    <a:schemeClr val="accent4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4"/>
            <c:spPr>
              <a:gradFill rotWithShape="1">
                <a:gsLst>
                  <a:gs pos="0">
                    <a:schemeClr val="accent5">
                      <a:tint val="98000"/>
                      <a:hueMod val="94000"/>
                      <a:satMod val="130000"/>
                      <a:lumMod val="138000"/>
                    </a:schemeClr>
                  </a:gs>
                  <a:gs pos="100000">
                    <a:schemeClr val="accent5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9A8C6B94-0575-4070-BC2E-8835940E2EF0}" type="CATEGORYNAME">
                      <a:rPr lang="ru-RU" sz="1400" baseline="0" smtClean="0"/>
                      <a:pPr/>
                      <a:t>[ИМЯ КАТЕГОРИИ]</a:t>
                    </a:fld>
                    <a:r>
                      <a:rPr lang="ru-RU" sz="1400" baseline="0" dirty="0"/>
                      <a:t>
</a:t>
                    </a:r>
                    <a:fld id="{152F180E-AF1D-4E40-A14A-8A6CDB29E775}" type="PERCENTAGE">
                      <a:rPr lang="ru-RU" sz="1400" baseline="0"/>
                      <a:pPr/>
                      <a:t>[ПРОЦЕНТ]</a:t>
                    </a:fld>
                    <a:endParaRPr lang="ru-RU" sz="1400" baseline="0" dirty="0"/>
                  </a:p>
                </c:rich>
              </c:tx>
              <c:dLblPos val="outEnd"/>
              <c:showCatName val="1"/>
              <c:showSerName val="1"/>
              <c:showPercent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FD6C1F63-855F-478A-A4E6-D281E175F633}" type="CATEGORYNAME">
                      <a:rPr lang="ru-RU" sz="1400"/>
                      <a:pPr/>
                      <a:t>[ИМЯ КАТЕГОРИИ]</a:t>
                    </a:fld>
                    <a:r>
                      <a:rPr lang="ru-RU" sz="1400" baseline="0" dirty="0"/>
                      <a:t>
</a:t>
                    </a:r>
                    <a:fld id="{5718E518-B6C3-4919-8C10-EE9203B562D3}" type="PERCENTAGE">
                      <a:rPr lang="ru-RU" sz="1400" baseline="0"/>
                      <a:pPr/>
                      <a:t>[ПРОЦЕНТ]</a:t>
                    </a:fld>
                    <a:endParaRPr lang="ru-RU" sz="1400" baseline="0" dirty="0"/>
                  </a:p>
                </c:rich>
              </c:tx>
              <c:dLblPos val="outEnd"/>
              <c:showCatName val="1"/>
              <c:showSerName val="1"/>
              <c:showPercent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413CA70B-8C8E-4EBF-8B0B-5222E44AC66B}" type="CATEGORYNAME">
                      <a:rPr lang="ru-RU" sz="1400"/>
                      <a:pPr/>
                      <a:t>[ИМЯ КАТЕГОРИИ]</a:t>
                    </a:fld>
                    <a:r>
                      <a:rPr lang="ru-RU" sz="1400" baseline="0" dirty="0"/>
                      <a:t>
</a:t>
                    </a:r>
                    <a:fld id="{20DFA0FD-7B40-4624-A4FE-BD2A314BAB3A}" type="PERCENTAGE">
                      <a:rPr lang="ru-RU" sz="1400" baseline="0"/>
                      <a:pPr/>
                      <a:t>[ПРОЦЕНТ]</a:t>
                    </a:fld>
                    <a:endParaRPr lang="ru-RU" sz="1400" baseline="0" dirty="0"/>
                  </a:p>
                </c:rich>
              </c:tx>
              <c:dLblPos val="outEnd"/>
              <c:showCatName val="1"/>
              <c:showSerName val="1"/>
              <c:showPercent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D498244D-B1C4-4DF8-8FC3-A944FF21B582}" type="CATEGORYNAME">
                      <a:rPr lang="ru-RU" sz="1400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  <a:fld id="{5646F003-90AA-435C-86F5-8D585C865C3D}" type="PERCENTAGE">
                      <a:rPr lang="ru-RU" baseline="0"/>
                      <a:pPr/>
                      <a:t>[ПРОЦЕНТ]</a:t>
                    </a:fld>
                    <a:endParaRPr lang="ru-RU" baseline="0" dirty="0"/>
                  </a:p>
                </c:rich>
              </c:tx>
              <c:dLblPos val="outEnd"/>
              <c:showCatName val="1"/>
              <c:showSerName val="1"/>
              <c:showPercent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2.1859682354718052E-2"/>
                  <c:y val="0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D5C9B4B-6906-4DF8-97DD-54C820C09E3A}" type="CATEGORYNAME">
                      <a:rPr lang="ru-RU" sz="1400"/>
                      <a:pPr>
                        <a:defRPr sz="1197" b="0" i="0" u="none" strike="noStrike" kern="1200" baseline="0">
                          <a:solidFill>
                            <a:schemeClr val="dk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sz="1400" baseline="0" dirty="0"/>
                      <a:t>
</a:t>
                    </a:r>
                    <a:fld id="{B3DB511F-0B12-4ACE-A06E-436B5580D136}" type="PERCENTAGE">
                      <a:rPr lang="ru-RU" sz="1400" baseline="0"/>
                      <a:pPr>
                        <a:defRPr sz="1197" b="0" i="0" u="none" strike="noStrike" kern="1200" baseline="0">
                          <a:solidFill>
                            <a:schemeClr val="dk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[ПРОЦЕНТ]</a:t>
                    </a:fld>
                    <a:endParaRPr lang="ru-RU" sz="1400" baseline="0" dirty="0"/>
                  </a:p>
                </c:rich>
              </c:tx>
              <c:spPr>
                <a:solidFill>
                  <a:schemeClr val="lt1"/>
                </a:solidFill>
                <a:ln>
                  <a:solidFill>
                    <a:schemeClr val="dk1">
                      <a:lumMod val="25000"/>
                      <a:lumOff val="75000"/>
                    </a:schemeClr>
                  </a:solidFill>
                </a:ln>
                <a:effectLst/>
              </c:spPr>
              <c:dLblPos val="bestFit"/>
              <c:showCatName val="1"/>
              <c:showSerName val="1"/>
              <c:showPercent val="1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1442"/>
                        <a:gd name="adj2" fmla="val 69468"/>
                      </a:avLst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CatName val="1"/>
            <c:showSerName val="1"/>
            <c:showPercent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14 УСПО</c:v>
                </c:pt>
                <c:pt idx="1">
                  <c:v>10 УВПО</c:v>
                </c:pt>
                <c:pt idx="2">
                  <c:v>18 УДО</c:v>
                </c:pt>
                <c:pt idx="3">
                  <c:v>1 УК</c:v>
                </c:pt>
                <c:pt idx="4">
                  <c:v>5 МБУ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74</c:v>
                </c:pt>
                <c:pt idx="1">
                  <c:v>66</c:v>
                </c:pt>
                <c:pt idx="2">
                  <c:v>50</c:v>
                </c:pt>
                <c:pt idx="3">
                  <c:v>2</c:v>
                </c:pt>
                <c:pt idx="4">
                  <c:v>7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408453630796155"/>
          <c:y val="2.8626263748472394E-2"/>
          <c:w val="0.11266426071741036"/>
          <c:h val="0.84899659297115149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 абитуриентов, прошедших курсы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Лист1!$A$2:$A$11</c:f>
              <c:strCache>
                <c:ptCount val="10"/>
                <c:pt idx="0">
                  <c:v>ГБОУ СПО ТМУ</c:v>
                </c:pt>
                <c:pt idx="1">
                  <c:v>ГБОУ СПО ТХТК</c:v>
                </c:pt>
                <c:pt idx="2">
                  <c:v>ГАОУ СПО ТЭТ</c:v>
                </c:pt>
                <c:pt idx="3">
                  <c:v>ГАОУ СПО ТКСТиП</c:v>
                </c:pt>
                <c:pt idx="4">
                  <c:v>ГБОУ СПО ТИПК</c:v>
                </c:pt>
                <c:pt idx="5">
                  <c:v>ГБОУ СПО ТСЭК</c:v>
                </c:pt>
                <c:pt idx="6">
                  <c:v>ГБОУ СПО ТСПК</c:v>
                </c:pt>
                <c:pt idx="7">
                  <c:v>ГБОУ СПО ТТПТ</c:v>
                </c:pt>
                <c:pt idx="8">
                  <c:v>ГБОУ СПО ТМедК</c:v>
                </c:pt>
                <c:pt idx="9">
                  <c:v>ГБОУ ТМК</c:v>
                </c:pt>
              </c:strCache>
            </c:strRef>
          </c:cat>
          <c:val>
            <c:numRef>
              <c:f>Лист1!$B$2:$B$11</c:f>
              <c:numCache>
                <c:formatCode>0.0</c:formatCode>
                <c:ptCount val="10"/>
                <c:pt idx="0">
                  <c:v>4</c:v>
                </c:pt>
                <c:pt idx="1">
                  <c:v>5.5</c:v>
                </c:pt>
                <c:pt idx="2">
                  <c:v>5</c:v>
                </c:pt>
                <c:pt idx="3">
                  <c:v>5</c:v>
                </c:pt>
                <c:pt idx="4">
                  <c:v>11</c:v>
                </c:pt>
                <c:pt idx="5">
                  <c:v>6.2</c:v>
                </c:pt>
                <c:pt idx="6">
                  <c:v>10</c:v>
                </c:pt>
                <c:pt idx="7">
                  <c:v>7</c:v>
                </c:pt>
                <c:pt idx="8">
                  <c:v>15.3</c:v>
                </c:pt>
                <c:pt idx="9">
                  <c:v>16.7</c:v>
                </c:pt>
              </c:numCache>
            </c:numRef>
          </c:val>
        </c:ser>
        <c:dLbls/>
        <c:gapWidth val="182"/>
        <c:axId val="92726400"/>
        <c:axId val="92727936"/>
      </c:barChart>
      <c:catAx>
        <c:axId val="92726400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2727936"/>
        <c:crosses val="autoZero"/>
        <c:auto val="1"/>
        <c:lblAlgn val="ctr"/>
        <c:lblOffset val="100"/>
      </c:catAx>
      <c:valAx>
        <c:axId val="92727936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2726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baseline="0">
          <a:solidFill>
            <a:schemeClr val="bg1"/>
          </a:solidFill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tx2"/>
            </a:solidFill>
            <a:ln>
              <a:solidFill>
                <a:schemeClr val="accent1"/>
              </a:solidFill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Строительство и эксплуатация зданий</c:v>
                </c:pt>
                <c:pt idx="1">
                  <c:v>Сварочное производство</c:v>
                </c:pt>
                <c:pt idx="2">
                  <c:v>Монтаж и техническая эксплуатация холодильно-компрессорных машин</c:v>
                </c:pt>
                <c:pt idx="3">
                  <c:v>Дошкольное образование</c:v>
                </c:pt>
                <c:pt idx="4">
                  <c:v>Преподавание в начальных классах</c:v>
                </c:pt>
                <c:pt idx="5">
                  <c:v>Специальное дошкольное образование</c:v>
                </c:pt>
                <c:pt idx="6">
                  <c:v>Технология продукции общественного питания</c:v>
                </c:pt>
                <c:pt idx="7">
                  <c:v>Химическая технология органических веществ</c:v>
                </c:pt>
              </c:strCache>
            </c:strRef>
          </c:cat>
          <c:val>
            <c:numRef>
              <c:f>Лист1!$B$2:$B$9</c:f>
              <c:numCache>
                <c:formatCode>0.0</c:formatCode>
                <c:ptCount val="8"/>
                <c:pt idx="0">
                  <c:v>4.2666666666666675</c:v>
                </c:pt>
                <c:pt idx="1">
                  <c:v>1.52</c:v>
                </c:pt>
                <c:pt idx="2">
                  <c:v>1.36</c:v>
                </c:pt>
                <c:pt idx="3">
                  <c:v>2.1076923076923086</c:v>
                </c:pt>
                <c:pt idx="4">
                  <c:v>1.8444444444444446</c:v>
                </c:pt>
                <c:pt idx="5">
                  <c:v>1.8222222222222222</c:v>
                </c:pt>
                <c:pt idx="6">
                  <c:v>2</c:v>
                </c:pt>
                <c:pt idx="7">
                  <c:v>1.2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Строительство и эксплуатация зданий</c:v>
                </c:pt>
                <c:pt idx="1">
                  <c:v>Сварочное производство</c:v>
                </c:pt>
                <c:pt idx="2">
                  <c:v>Монтаж и техническая эксплуатация холодильно-компрессорных машин</c:v>
                </c:pt>
                <c:pt idx="3">
                  <c:v>Дошкольное образование</c:v>
                </c:pt>
                <c:pt idx="4">
                  <c:v>Преподавание в начальных классах</c:v>
                </c:pt>
                <c:pt idx="5">
                  <c:v>Специальное дошкольное образование</c:v>
                </c:pt>
                <c:pt idx="6">
                  <c:v>Технология продукции общественного питания</c:v>
                </c:pt>
                <c:pt idx="7">
                  <c:v>Химическая технология органических веществ</c:v>
                </c:pt>
              </c:strCache>
            </c:strRef>
          </c:cat>
          <c:val>
            <c:numRef>
              <c:f>Лист1!$C$2:$C$9</c:f>
              <c:numCache>
                <c:formatCode>0.0</c:formatCode>
                <c:ptCount val="8"/>
                <c:pt idx="0">
                  <c:v>1.04</c:v>
                </c:pt>
                <c:pt idx="1">
                  <c:v>1</c:v>
                </c:pt>
                <c:pt idx="2">
                  <c:v>0.60000000000000009</c:v>
                </c:pt>
                <c:pt idx="3">
                  <c:v>0.76190476190476186</c:v>
                </c:pt>
                <c:pt idx="4">
                  <c:v>1.2222222222222221</c:v>
                </c:pt>
                <c:pt idx="5">
                  <c:v>0.70000000000000007</c:v>
                </c:pt>
                <c:pt idx="6">
                  <c:v>1.76</c:v>
                </c:pt>
                <c:pt idx="7">
                  <c:v>0.57500000000000007</c:v>
                </c:pt>
              </c:numCache>
            </c:numRef>
          </c:val>
        </c:ser>
        <c:dLbls/>
        <c:gapWidth val="182"/>
        <c:axId val="107860736"/>
        <c:axId val="108142592"/>
      </c:barChart>
      <c:catAx>
        <c:axId val="107860736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8142592"/>
        <c:crosses val="autoZero"/>
        <c:auto val="1"/>
        <c:lblAlgn val="ctr"/>
        <c:lblOffset val="100"/>
      </c:catAx>
      <c:valAx>
        <c:axId val="108142592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7860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baseline="0">
          <a:solidFill>
            <a:schemeClr val="bg1"/>
          </a:solidFill>
        </a:defRPr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3B01C5-F98C-4DAD-8483-E3B4F57D5A2B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</dgm:pt>
    <dgm:pt modelId="{7D06E0D1-EEF9-479B-B61A-77E90A8A6ED9}">
      <dgm:prSet phldrT="[Текст]"/>
      <dgm:spPr/>
      <dgm:t>
        <a:bodyPr/>
        <a:lstStyle/>
        <a:p>
          <a:r>
            <a:rPr lang="ru-RU" dirty="0" smtClean="0">
              <a:solidFill>
                <a:schemeClr val="bg1">
                  <a:lumMod val="65000"/>
                  <a:lumOff val="35000"/>
                </a:schemeClr>
              </a:solidFill>
            </a:rPr>
            <a:t>Школьный уровень</a:t>
          </a:r>
          <a:endParaRPr lang="ru-RU" dirty="0">
            <a:solidFill>
              <a:schemeClr val="bg1">
                <a:lumMod val="65000"/>
                <a:lumOff val="35000"/>
              </a:schemeClr>
            </a:solidFill>
          </a:endParaRPr>
        </a:p>
      </dgm:t>
    </dgm:pt>
    <dgm:pt modelId="{F9E16A55-656B-491B-89B6-217A24F52A8B}" type="parTrans" cxnId="{C6014EA9-E8E1-47DD-8A29-2221994A7E9C}">
      <dgm:prSet/>
      <dgm:spPr/>
      <dgm:t>
        <a:bodyPr/>
        <a:lstStyle/>
        <a:p>
          <a:endParaRPr lang="ru-RU"/>
        </a:p>
      </dgm:t>
    </dgm:pt>
    <dgm:pt modelId="{3938FB87-28E8-43EF-AD1A-ADC8B9A2BE4E}" type="sibTrans" cxnId="{C6014EA9-E8E1-47DD-8A29-2221994A7E9C}">
      <dgm:prSet/>
      <dgm:spPr/>
      <dgm:t>
        <a:bodyPr/>
        <a:lstStyle/>
        <a:p>
          <a:endParaRPr lang="ru-RU"/>
        </a:p>
      </dgm:t>
    </dgm:pt>
    <dgm:pt modelId="{5D0E9004-6294-46B0-AFCE-E93A1BCE781A}">
      <dgm:prSet phldrT="[Текст]"/>
      <dgm:spPr/>
      <dgm:t>
        <a:bodyPr/>
        <a:lstStyle/>
        <a:p>
          <a:r>
            <a:rPr lang="ru-RU" dirty="0" smtClean="0">
              <a:solidFill>
                <a:schemeClr val="bg1">
                  <a:lumMod val="65000"/>
                  <a:lumOff val="35000"/>
                </a:schemeClr>
              </a:solidFill>
            </a:rPr>
            <a:t>Районный уровень</a:t>
          </a:r>
          <a:endParaRPr lang="ru-RU" dirty="0">
            <a:solidFill>
              <a:schemeClr val="bg1">
                <a:lumMod val="65000"/>
                <a:lumOff val="35000"/>
              </a:schemeClr>
            </a:solidFill>
          </a:endParaRPr>
        </a:p>
      </dgm:t>
    </dgm:pt>
    <dgm:pt modelId="{76024821-3F65-460B-B033-79B455E4693F}" type="parTrans" cxnId="{19FECB83-5204-40AB-9FA8-B220E5839DDA}">
      <dgm:prSet/>
      <dgm:spPr/>
      <dgm:t>
        <a:bodyPr/>
        <a:lstStyle/>
        <a:p>
          <a:endParaRPr lang="ru-RU"/>
        </a:p>
      </dgm:t>
    </dgm:pt>
    <dgm:pt modelId="{A59BC7A0-5D02-4369-8002-3638548E826D}" type="sibTrans" cxnId="{19FECB83-5204-40AB-9FA8-B220E5839DDA}">
      <dgm:prSet/>
      <dgm:spPr/>
      <dgm:t>
        <a:bodyPr/>
        <a:lstStyle/>
        <a:p>
          <a:endParaRPr lang="ru-RU"/>
        </a:p>
      </dgm:t>
    </dgm:pt>
    <dgm:pt modelId="{8DE2FB2C-FD25-4176-8D59-425BC9806136}">
      <dgm:prSet phldrT="[Текст]"/>
      <dgm:spPr/>
      <dgm:t>
        <a:bodyPr/>
        <a:lstStyle/>
        <a:p>
          <a:r>
            <a:rPr lang="ru-RU" dirty="0" smtClean="0">
              <a:solidFill>
                <a:schemeClr val="bg1">
                  <a:lumMod val="65000"/>
                  <a:lumOff val="35000"/>
                </a:schemeClr>
              </a:solidFill>
            </a:rPr>
            <a:t>Городской уровень</a:t>
          </a:r>
          <a:endParaRPr lang="ru-RU" dirty="0">
            <a:solidFill>
              <a:schemeClr val="bg1">
                <a:lumMod val="65000"/>
                <a:lumOff val="35000"/>
              </a:schemeClr>
            </a:solidFill>
          </a:endParaRPr>
        </a:p>
      </dgm:t>
    </dgm:pt>
    <dgm:pt modelId="{74991A5B-014E-495D-86B3-59F6A673708C}" type="parTrans" cxnId="{FED9CB1D-4C65-4B5A-A6CD-61203361A633}">
      <dgm:prSet/>
      <dgm:spPr/>
      <dgm:t>
        <a:bodyPr/>
        <a:lstStyle/>
        <a:p>
          <a:endParaRPr lang="ru-RU"/>
        </a:p>
      </dgm:t>
    </dgm:pt>
    <dgm:pt modelId="{054A0D2E-24AC-4F14-BA00-1AA31EF32EDE}" type="sibTrans" cxnId="{FED9CB1D-4C65-4B5A-A6CD-61203361A633}">
      <dgm:prSet/>
      <dgm:spPr/>
      <dgm:t>
        <a:bodyPr/>
        <a:lstStyle/>
        <a:p>
          <a:endParaRPr lang="ru-RU"/>
        </a:p>
      </dgm:t>
    </dgm:pt>
    <dgm:pt modelId="{BB05A7EC-2EFB-42B9-8CAD-7FB553EA0E54}" type="pres">
      <dgm:prSet presAssocID="{8D3B01C5-F98C-4DAD-8483-E3B4F57D5A2B}" presName="arrowDiagram" presStyleCnt="0">
        <dgm:presLayoutVars>
          <dgm:chMax val="5"/>
          <dgm:dir/>
          <dgm:resizeHandles val="exact"/>
        </dgm:presLayoutVars>
      </dgm:prSet>
      <dgm:spPr/>
    </dgm:pt>
    <dgm:pt modelId="{A3751B97-13D1-436B-A88C-967BB088EFB1}" type="pres">
      <dgm:prSet presAssocID="{8D3B01C5-F98C-4DAD-8483-E3B4F57D5A2B}" presName="arrow" presStyleLbl="bgShp" presStyleIdx="0" presStyleCnt="1" custLinFactNeighborX="-23996" custLinFactNeighborY="-17313"/>
      <dgm:spPr/>
    </dgm:pt>
    <dgm:pt modelId="{9D278D48-B95F-46F6-AA49-BB9C16E96DA2}" type="pres">
      <dgm:prSet presAssocID="{8D3B01C5-F98C-4DAD-8483-E3B4F57D5A2B}" presName="arrowDiagram3" presStyleCnt="0"/>
      <dgm:spPr/>
    </dgm:pt>
    <dgm:pt modelId="{E2EED9C5-17C4-474F-887C-153CFF6D5AE9}" type="pres">
      <dgm:prSet presAssocID="{7D06E0D1-EEF9-479B-B61A-77E90A8A6ED9}" presName="bullet3a" presStyleLbl="node1" presStyleIdx="0" presStyleCnt="3"/>
      <dgm:spPr/>
    </dgm:pt>
    <dgm:pt modelId="{77A9BE2B-0DB2-421A-9B80-A1EEF5BE8FD3}" type="pres">
      <dgm:prSet presAssocID="{7D06E0D1-EEF9-479B-B61A-77E90A8A6ED9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B0D6B2-0802-4D12-9E00-47DD3DF07EAB}" type="pres">
      <dgm:prSet presAssocID="{5D0E9004-6294-46B0-AFCE-E93A1BCE781A}" presName="bullet3b" presStyleLbl="node1" presStyleIdx="1" presStyleCnt="3"/>
      <dgm:spPr/>
    </dgm:pt>
    <dgm:pt modelId="{AEC12ABA-4DF9-475E-A13A-EB8B5F52064F}" type="pres">
      <dgm:prSet presAssocID="{5D0E9004-6294-46B0-AFCE-E93A1BCE781A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91A45A-68B2-4461-B393-81D232D1323D}" type="pres">
      <dgm:prSet presAssocID="{8DE2FB2C-FD25-4176-8D59-425BC9806136}" presName="bullet3c" presStyleLbl="node1" presStyleIdx="2" presStyleCnt="3"/>
      <dgm:spPr/>
    </dgm:pt>
    <dgm:pt modelId="{A95853EC-03B8-4691-9B42-D307FCA7948A}" type="pres">
      <dgm:prSet presAssocID="{8DE2FB2C-FD25-4176-8D59-425BC9806136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014EA9-E8E1-47DD-8A29-2221994A7E9C}" srcId="{8D3B01C5-F98C-4DAD-8483-E3B4F57D5A2B}" destId="{7D06E0D1-EEF9-479B-B61A-77E90A8A6ED9}" srcOrd="0" destOrd="0" parTransId="{F9E16A55-656B-491B-89B6-217A24F52A8B}" sibTransId="{3938FB87-28E8-43EF-AD1A-ADC8B9A2BE4E}"/>
    <dgm:cxn modelId="{47215C31-7C8B-4AB1-A5D6-6B6F042B2EE7}" type="presOf" srcId="{8D3B01C5-F98C-4DAD-8483-E3B4F57D5A2B}" destId="{BB05A7EC-2EFB-42B9-8CAD-7FB553EA0E54}" srcOrd="0" destOrd="0" presId="urn:microsoft.com/office/officeart/2005/8/layout/arrow2"/>
    <dgm:cxn modelId="{AF8C3B7E-C52C-4A09-A9A5-707693A70359}" type="presOf" srcId="{8DE2FB2C-FD25-4176-8D59-425BC9806136}" destId="{A95853EC-03B8-4691-9B42-D307FCA7948A}" srcOrd="0" destOrd="0" presId="urn:microsoft.com/office/officeart/2005/8/layout/arrow2"/>
    <dgm:cxn modelId="{2304740E-10B0-4E9D-911C-D51648EF5B8A}" type="presOf" srcId="{7D06E0D1-EEF9-479B-B61A-77E90A8A6ED9}" destId="{77A9BE2B-0DB2-421A-9B80-A1EEF5BE8FD3}" srcOrd="0" destOrd="0" presId="urn:microsoft.com/office/officeart/2005/8/layout/arrow2"/>
    <dgm:cxn modelId="{1EF154BE-40C5-475F-A733-ECEBC0AD78E2}" type="presOf" srcId="{5D0E9004-6294-46B0-AFCE-E93A1BCE781A}" destId="{AEC12ABA-4DF9-475E-A13A-EB8B5F52064F}" srcOrd="0" destOrd="0" presId="urn:microsoft.com/office/officeart/2005/8/layout/arrow2"/>
    <dgm:cxn modelId="{FED9CB1D-4C65-4B5A-A6CD-61203361A633}" srcId="{8D3B01C5-F98C-4DAD-8483-E3B4F57D5A2B}" destId="{8DE2FB2C-FD25-4176-8D59-425BC9806136}" srcOrd="2" destOrd="0" parTransId="{74991A5B-014E-495D-86B3-59F6A673708C}" sibTransId="{054A0D2E-24AC-4F14-BA00-1AA31EF32EDE}"/>
    <dgm:cxn modelId="{19FECB83-5204-40AB-9FA8-B220E5839DDA}" srcId="{8D3B01C5-F98C-4DAD-8483-E3B4F57D5A2B}" destId="{5D0E9004-6294-46B0-AFCE-E93A1BCE781A}" srcOrd="1" destOrd="0" parTransId="{76024821-3F65-460B-B033-79B455E4693F}" sibTransId="{A59BC7A0-5D02-4369-8002-3638548E826D}"/>
    <dgm:cxn modelId="{5BFEA508-B0B5-40CD-8B81-893B1CB3C240}" type="presParOf" srcId="{BB05A7EC-2EFB-42B9-8CAD-7FB553EA0E54}" destId="{A3751B97-13D1-436B-A88C-967BB088EFB1}" srcOrd="0" destOrd="0" presId="urn:microsoft.com/office/officeart/2005/8/layout/arrow2"/>
    <dgm:cxn modelId="{C0D7C21A-E9F8-4918-A7AF-EF26DC7EAB9F}" type="presParOf" srcId="{BB05A7EC-2EFB-42B9-8CAD-7FB553EA0E54}" destId="{9D278D48-B95F-46F6-AA49-BB9C16E96DA2}" srcOrd="1" destOrd="0" presId="urn:microsoft.com/office/officeart/2005/8/layout/arrow2"/>
    <dgm:cxn modelId="{41E31369-5665-45C6-ACEF-2F491FE8A17D}" type="presParOf" srcId="{9D278D48-B95F-46F6-AA49-BB9C16E96DA2}" destId="{E2EED9C5-17C4-474F-887C-153CFF6D5AE9}" srcOrd="0" destOrd="0" presId="urn:microsoft.com/office/officeart/2005/8/layout/arrow2"/>
    <dgm:cxn modelId="{E5EF64A8-5C0F-42D3-84C3-4DB7F2503DF9}" type="presParOf" srcId="{9D278D48-B95F-46F6-AA49-BB9C16E96DA2}" destId="{77A9BE2B-0DB2-421A-9B80-A1EEF5BE8FD3}" srcOrd="1" destOrd="0" presId="urn:microsoft.com/office/officeart/2005/8/layout/arrow2"/>
    <dgm:cxn modelId="{797ED69E-E285-46F8-BBD8-12C13658E294}" type="presParOf" srcId="{9D278D48-B95F-46F6-AA49-BB9C16E96DA2}" destId="{8AB0D6B2-0802-4D12-9E00-47DD3DF07EAB}" srcOrd="2" destOrd="0" presId="urn:microsoft.com/office/officeart/2005/8/layout/arrow2"/>
    <dgm:cxn modelId="{698355A3-F9F9-4ECC-BBFE-D3DB87D99E15}" type="presParOf" srcId="{9D278D48-B95F-46F6-AA49-BB9C16E96DA2}" destId="{AEC12ABA-4DF9-475E-A13A-EB8B5F52064F}" srcOrd="3" destOrd="0" presId="urn:microsoft.com/office/officeart/2005/8/layout/arrow2"/>
    <dgm:cxn modelId="{9510864B-4DCB-4A74-B0A0-DFB5873EEAD2}" type="presParOf" srcId="{9D278D48-B95F-46F6-AA49-BB9C16E96DA2}" destId="{9691A45A-68B2-4461-B393-81D232D1323D}" srcOrd="4" destOrd="0" presId="urn:microsoft.com/office/officeart/2005/8/layout/arrow2"/>
    <dgm:cxn modelId="{166E31DB-B1B7-43F5-987C-D2D0D0916F92}" type="presParOf" srcId="{9D278D48-B95F-46F6-AA49-BB9C16E96DA2}" destId="{A95853EC-03B8-4691-9B42-D307FCA7948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751B97-13D1-436B-A88C-967BB088EFB1}">
      <dsp:nvSpPr>
        <dsp:cNvPr id="0" name=""/>
        <dsp:cNvSpPr/>
      </dsp:nvSpPr>
      <dsp:spPr>
        <a:xfrm>
          <a:off x="0" y="0"/>
          <a:ext cx="6096000" cy="3810000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38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2EED9C5-17C4-474F-887C-153CFF6D5AE9}">
      <dsp:nvSpPr>
        <dsp:cNvPr id="0" name=""/>
        <dsp:cNvSpPr/>
      </dsp:nvSpPr>
      <dsp:spPr>
        <a:xfrm>
          <a:off x="774192" y="2756661"/>
          <a:ext cx="158496" cy="1584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3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A9BE2B-0DB2-421A-9B80-A1EEF5BE8FD3}">
      <dsp:nvSpPr>
        <dsp:cNvPr id="0" name=""/>
        <dsp:cNvSpPr/>
      </dsp:nvSpPr>
      <dsp:spPr>
        <a:xfrm>
          <a:off x="853440" y="2835910"/>
          <a:ext cx="1420368" cy="1101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84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>
                  <a:lumMod val="65000"/>
                  <a:lumOff val="35000"/>
                </a:schemeClr>
              </a:solidFill>
            </a:rPr>
            <a:t>Школьный уровень</a:t>
          </a:r>
          <a:endParaRPr lang="ru-RU" sz="1800" kern="1200" dirty="0">
            <a:solidFill>
              <a:schemeClr val="bg1">
                <a:lumMod val="65000"/>
                <a:lumOff val="35000"/>
              </a:schemeClr>
            </a:solidFill>
          </a:endParaRPr>
        </a:p>
      </dsp:txBody>
      <dsp:txXfrm>
        <a:off x="853440" y="2835910"/>
        <a:ext cx="1420368" cy="1101090"/>
      </dsp:txXfrm>
    </dsp:sp>
    <dsp:sp modelId="{8AB0D6B2-0802-4D12-9E00-47DD3DF07EAB}">
      <dsp:nvSpPr>
        <dsp:cNvPr id="0" name=""/>
        <dsp:cNvSpPr/>
      </dsp:nvSpPr>
      <dsp:spPr>
        <a:xfrm>
          <a:off x="2173224" y="1721103"/>
          <a:ext cx="286512" cy="28651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3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C12ABA-4DF9-475E-A13A-EB8B5F52064F}">
      <dsp:nvSpPr>
        <dsp:cNvPr id="0" name=""/>
        <dsp:cNvSpPr/>
      </dsp:nvSpPr>
      <dsp:spPr>
        <a:xfrm>
          <a:off x="2316480" y="1864359"/>
          <a:ext cx="1463040" cy="2072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1817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>
                  <a:lumMod val="65000"/>
                  <a:lumOff val="35000"/>
                </a:schemeClr>
              </a:solidFill>
            </a:rPr>
            <a:t>Районный уровень</a:t>
          </a:r>
          <a:endParaRPr lang="ru-RU" sz="1800" kern="1200" dirty="0">
            <a:solidFill>
              <a:schemeClr val="bg1">
                <a:lumMod val="65000"/>
                <a:lumOff val="35000"/>
              </a:schemeClr>
            </a:solidFill>
          </a:endParaRPr>
        </a:p>
      </dsp:txBody>
      <dsp:txXfrm>
        <a:off x="2316480" y="1864359"/>
        <a:ext cx="1463040" cy="2072640"/>
      </dsp:txXfrm>
    </dsp:sp>
    <dsp:sp modelId="{9691A45A-68B2-4461-B393-81D232D1323D}">
      <dsp:nvSpPr>
        <dsp:cNvPr id="0" name=""/>
        <dsp:cNvSpPr/>
      </dsp:nvSpPr>
      <dsp:spPr>
        <a:xfrm>
          <a:off x="3855720" y="1090929"/>
          <a:ext cx="396240" cy="3962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hueMod val="94000"/>
                <a:satMod val="130000"/>
                <a:lumMod val="13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lumMod val="88000"/>
              </a:schemeClr>
            </a:gs>
          </a:gsLst>
          <a:lin ang="5400000" scaled="0"/>
        </a:gra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5853EC-03B8-4691-9B42-D307FCA7948A}">
      <dsp:nvSpPr>
        <dsp:cNvPr id="0" name=""/>
        <dsp:cNvSpPr/>
      </dsp:nvSpPr>
      <dsp:spPr>
        <a:xfrm>
          <a:off x="4053840" y="1289049"/>
          <a:ext cx="1463040" cy="2647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959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>
                  <a:lumMod val="65000"/>
                  <a:lumOff val="35000"/>
                </a:schemeClr>
              </a:solidFill>
            </a:rPr>
            <a:t>Городской уровень</a:t>
          </a:r>
          <a:endParaRPr lang="ru-RU" sz="1800" kern="1200" dirty="0">
            <a:solidFill>
              <a:schemeClr val="bg1">
                <a:lumMod val="65000"/>
                <a:lumOff val="35000"/>
              </a:schemeClr>
            </a:solidFill>
          </a:endParaRPr>
        </a:p>
      </dsp:txBody>
      <dsp:txXfrm>
        <a:off x="4053840" y="1289049"/>
        <a:ext cx="1463040" cy="2647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9700F-979C-4C80-8AAE-85C112063888}" type="datetimeFigureOut">
              <a:rPr lang="ru-RU" smtClean="0"/>
              <a:pPr/>
              <a:t>15.08.2013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D5DFA-D07B-4E18-89A5-9062BE4B40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5109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D5DFA-D07B-4E18-89A5-9062BE4B40C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468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D5DFA-D07B-4E18-89A5-9062BE4B40C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8711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D5DFA-D07B-4E18-89A5-9062BE4B40C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9079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D5DFA-D07B-4E18-89A5-9062BE4B40C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3527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939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5506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771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424782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347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834169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8818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7279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0739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66147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329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1977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729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233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571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2302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2692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478513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Система реализации предпрофильной подготовки </a:t>
            </a:r>
            <a:br>
              <a:rPr lang="ru-RU" dirty="0" smtClean="0"/>
            </a:br>
            <a:r>
              <a:rPr lang="ru-RU" dirty="0" smtClean="0"/>
              <a:t>в г.о. Тольятти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Евтехова</a:t>
            </a:r>
            <a:r>
              <a:rPr lang="ru-RU" dirty="0" smtClean="0"/>
              <a:t> Ольга Петровна</a:t>
            </a:r>
            <a:br>
              <a:rPr lang="ru-RU" dirty="0" smtClean="0"/>
            </a:br>
            <a:r>
              <a:rPr lang="ru-RU" dirty="0" smtClean="0"/>
              <a:t>консультант Отдела развития образования ТУ </a:t>
            </a:r>
            <a:r>
              <a:rPr lang="ru-RU" dirty="0" err="1" smtClean="0"/>
              <a:t>МОиН</a:t>
            </a:r>
            <a:r>
              <a:rPr lang="ru-RU" dirty="0" smtClean="0"/>
              <a:t> СО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04043"/>
            <a:ext cx="6554867" cy="1524000"/>
          </a:xfrm>
        </p:spPr>
        <p:txBody>
          <a:bodyPr/>
          <a:lstStyle/>
          <a:p>
            <a:r>
              <a:rPr lang="ru-RU" dirty="0" smtClean="0"/>
              <a:t>Результат-эффект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3264098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Развеян миф, что все учащиеся хотят получить высшее образование</a:t>
            </a:r>
          </a:p>
          <a:p>
            <a:r>
              <a:rPr lang="ru-RU" sz="2800" dirty="0"/>
              <a:t>Мы в состоянии обеспечить рынок труда нужными специалистами</a:t>
            </a:r>
          </a:p>
          <a:p>
            <a:pPr marL="0" indent="0">
              <a:buNone/>
            </a:pPr>
            <a:endParaRPr lang="ru-RU" sz="28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xmlns="" val="1944785011"/>
              </p:ext>
            </p:extLst>
          </p:nvPr>
        </p:nvGraphicFramePr>
        <p:xfrm>
          <a:off x="25657" y="476672"/>
          <a:ext cx="871296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395536" y="5661248"/>
            <a:ext cx="6554867" cy="1524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/>
              <a:t>Результат-эффект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827584" y="116632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Конкурс: количество человек на место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5129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Нормативные документы: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Распоряжение Правительства РФ от 29.12.2001г. № 1756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Приказ Министерства образования РФ от 18.07.2002г. № 2783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Распоряжение Министерства образования РФ от 30.09.2002г. № 970-13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Постановление Правительства РФ от 09.06.2003г № 334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Субъекты реализации предпрофильной подготовки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533400"/>
            <a:ext cx="7206952" cy="4119736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Пользователи:</a:t>
            </a:r>
          </a:p>
          <a:p>
            <a:pPr lvl="1"/>
            <a:r>
              <a:rPr lang="ru-RU" sz="2000" dirty="0" smtClean="0"/>
              <a:t>учащиеся 9-х классов;</a:t>
            </a:r>
          </a:p>
          <a:p>
            <a:pPr lvl="1"/>
            <a:r>
              <a:rPr lang="ru-RU" sz="2000" dirty="0" smtClean="0"/>
              <a:t> родители.</a:t>
            </a:r>
          </a:p>
          <a:p>
            <a:r>
              <a:rPr lang="ru-RU" sz="2400" dirty="0" smtClean="0"/>
              <a:t>Организаторы:</a:t>
            </a:r>
          </a:p>
          <a:p>
            <a:pPr lvl="1"/>
            <a:r>
              <a:rPr lang="ru-RU" sz="2000" dirty="0" smtClean="0"/>
              <a:t>учреждения профессионального образования; </a:t>
            </a:r>
          </a:p>
          <a:p>
            <a:pPr lvl="1"/>
            <a:r>
              <a:rPr lang="ru-RU" sz="2000" dirty="0" smtClean="0"/>
              <a:t>учреждения дополнительного образования;</a:t>
            </a:r>
          </a:p>
          <a:p>
            <a:pPr lvl="1"/>
            <a:r>
              <a:rPr lang="ru-RU" sz="2000" dirty="0" smtClean="0"/>
              <a:t>учреждения культуры;</a:t>
            </a:r>
          </a:p>
          <a:p>
            <a:pPr lvl="1"/>
            <a:r>
              <a:rPr lang="ru-RU" sz="2000" dirty="0" smtClean="0"/>
              <a:t>предприятия;</a:t>
            </a:r>
          </a:p>
          <a:p>
            <a:pPr lvl="1"/>
            <a:r>
              <a:rPr lang="ru-RU" sz="2000" dirty="0" smtClean="0"/>
              <a:t>органы управления образованием.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 этапа  реализации предпрофильной подготовки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533400"/>
            <a:ext cx="7711008" cy="376767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</a:t>
            </a:r>
            <a:r>
              <a:rPr lang="ru-RU" sz="2800" dirty="0" smtClean="0"/>
              <a:t> этап  - теоретический</a:t>
            </a:r>
            <a:br>
              <a:rPr lang="ru-RU" sz="2800" dirty="0" smtClean="0"/>
            </a:br>
            <a:r>
              <a:rPr lang="ru-RU" sz="2800" i="1" dirty="0" smtClean="0"/>
              <a:t>(18 ч., сентябрь-октябрь)</a:t>
            </a:r>
          </a:p>
          <a:p>
            <a:r>
              <a:rPr lang="en-US" sz="2800" dirty="0" smtClean="0"/>
              <a:t>II</a:t>
            </a:r>
            <a:r>
              <a:rPr lang="ru-RU" sz="2800" dirty="0" smtClean="0"/>
              <a:t> этап – практико-ориентированный</a:t>
            </a:r>
            <a:br>
              <a:rPr lang="ru-RU" sz="2800" dirty="0" smtClean="0"/>
            </a:br>
            <a:r>
              <a:rPr lang="ru-RU" sz="2800" i="1" dirty="0" smtClean="0"/>
              <a:t>(33 ч., ноябрь-февраль)</a:t>
            </a:r>
          </a:p>
          <a:p>
            <a:r>
              <a:rPr lang="en-US" sz="2800" dirty="0" smtClean="0"/>
              <a:t>III </a:t>
            </a:r>
            <a:r>
              <a:rPr lang="ru-RU" sz="2800" dirty="0" smtClean="0"/>
              <a:t>этап – проектный</a:t>
            </a:r>
            <a:br>
              <a:rPr lang="ru-RU" sz="2800" dirty="0" smtClean="0"/>
            </a:br>
            <a:r>
              <a:rPr lang="ru-RU" sz="2800" i="1" dirty="0" smtClean="0"/>
              <a:t>(17ч., январь-апрель)</a:t>
            </a:r>
            <a:endParaRPr lang="ru-RU" sz="2800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Реализация </a:t>
            </a:r>
            <a:r>
              <a:rPr lang="en-US" dirty="0" smtClean="0"/>
              <a:t>I</a:t>
            </a:r>
            <a:r>
              <a:rPr lang="ru-RU" dirty="0" smtClean="0"/>
              <a:t> этапа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88640"/>
            <a:ext cx="8215064" cy="41124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2 основных </a:t>
            </a:r>
            <a:r>
              <a:rPr lang="ru-RU" sz="2400" dirty="0" err="1" smtClean="0"/>
              <a:t>профориентационных</a:t>
            </a:r>
            <a:r>
              <a:rPr lang="ru-RU" sz="2400" dirty="0" smtClean="0"/>
              <a:t> блока:</a:t>
            </a:r>
          </a:p>
          <a:p>
            <a:pPr algn="just"/>
            <a:r>
              <a:rPr lang="ru-RU" sz="2800" b="1" dirty="0" smtClean="0"/>
              <a:t>Информационный</a:t>
            </a:r>
            <a:r>
              <a:rPr lang="ru-RU" dirty="0" smtClean="0"/>
              <a:t> </a:t>
            </a:r>
            <a:r>
              <a:rPr lang="ru-RU" i="1" dirty="0" smtClean="0"/>
              <a:t>(«Человек и профессия», «Твоя профессиональная карьера» Чистякова С.Н., «Я и моя профессия» </a:t>
            </a:r>
            <a:r>
              <a:rPr lang="ru-RU" i="1" dirty="0" err="1" smtClean="0"/>
              <a:t>Резапкина</a:t>
            </a:r>
            <a:r>
              <a:rPr lang="ru-RU" i="1" dirty="0" smtClean="0"/>
              <a:t> Г.В</a:t>
            </a:r>
            <a:r>
              <a:rPr lang="ru-RU" i="1" dirty="0"/>
              <a:t>.</a:t>
            </a:r>
            <a:r>
              <a:rPr lang="ru-RU" i="1" dirty="0" smtClean="0"/>
              <a:t>, экскурсии, встречи с представителями различных профессий и др.)</a:t>
            </a:r>
          </a:p>
          <a:p>
            <a:pPr algn="just"/>
            <a:r>
              <a:rPr lang="ru-RU" sz="2800" b="1" dirty="0" smtClean="0"/>
              <a:t>Диагностический</a:t>
            </a:r>
            <a:r>
              <a:rPr lang="ru-RU" dirty="0" smtClean="0"/>
              <a:t> </a:t>
            </a:r>
            <a:r>
              <a:rPr lang="ru-RU" i="1" dirty="0" smtClean="0"/>
              <a:t>(диагностика профессиональных склонностей и интересов)</a:t>
            </a:r>
            <a:endParaRPr lang="ru-RU" sz="1800" i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157192"/>
            <a:ext cx="8079581" cy="913243"/>
          </a:xfrm>
        </p:spPr>
        <p:txBody>
          <a:bodyPr/>
          <a:lstStyle/>
          <a:p>
            <a:r>
              <a:rPr lang="ru-RU" dirty="0" smtClean="0"/>
              <a:t>Реализация </a:t>
            </a:r>
            <a:r>
              <a:rPr lang="en-US" dirty="0" smtClean="0"/>
              <a:t>II</a:t>
            </a:r>
            <a:r>
              <a:rPr lang="ru-RU" dirty="0" smtClean="0"/>
              <a:t> этапа</a:t>
            </a:r>
            <a:endParaRPr lang="ru-RU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3488342477"/>
              </p:ext>
            </p:extLst>
          </p:nvPr>
        </p:nvGraphicFramePr>
        <p:xfrm>
          <a:off x="0" y="188640"/>
          <a:ext cx="914400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100461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Реализация </a:t>
            </a:r>
            <a:r>
              <a:rPr lang="en-US" dirty="0" smtClean="0"/>
              <a:t>II</a:t>
            </a:r>
            <a:r>
              <a:rPr lang="ru-RU" dirty="0" smtClean="0"/>
              <a:t> этапа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533400"/>
            <a:ext cx="8287072" cy="41917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Организация:</a:t>
            </a:r>
          </a:p>
          <a:p>
            <a:r>
              <a:rPr lang="ru-RU" sz="2800" dirty="0" smtClean="0"/>
              <a:t>Взаимодействие с учреждениями на основе договоров</a:t>
            </a:r>
          </a:p>
          <a:p>
            <a:r>
              <a:rPr lang="ru-RU" sz="2800" dirty="0" smtClean="0"/>
              <a:t>2 потока: ноябрь-декабрь, январь-февраль</a:t>
            </a:r>
          </a:p>
          <a:p>
            <a:r>
              <a:rPr lang="ru-RU" sz="2800" dirty="0" smtClean="0"/>
              <a:t>1 день в неделю (вторник)</a:t>
            </a:r>
          </a:p>
          <a:p>
            <a:r>
              <a:rPr lang="ru-RU" sz="2800" dirty="0" smtClean="0"/>
              <a:t>Каждый учащийся выбирает 3 курса</a:t>
            </a:r>
          </a:p>
          <a:p>
            <a:r>
              <a:rPr lang="ru-RU" sz="2800" dirty="0" smtClean="0"/>
              <a:t>1 курс реализуется в 2 дня (5,5*2=11ч)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Реализация </a:t>
            </a:r>
            <a:r>
              <a:rPr lang="en-US" dirty="0" smtClean="0"/>
              <a:t>III </a:t>
            </a:r>
            <a:r>
              <a:rPr lang="ru-RU" dirty="0" smtClean="0"/>
              <a:t>этапа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815"/>
            <a:ext cx="8065294" cy="16516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Конкурс проектов «Мой выбор»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184729917"/>
              </p:ext>
            </p:extLst>
          </p:nvPr>
        </p:nvGraphicFramePr>
        <p:xfrm>
          <a:off x="2311583" y="431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xmlns="" val="580456648"/>
              </p:ext>
            </p:extLst>
          </p:nvPr>
        </p:nvGraphicFramePr>
        <p:xfrm>
          <a:off x="11771" y="0"/>
          <a:ext cx="871296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Заголовок 1"/>
          <p:cNvSpPr txBox="1">
            <a:spLocks/>
          </p:cNvSpPr>
          <p:nvPr/>
        </p:nvSpPr>
        <p:spPr>
          <a:xfrm>
            <a:off x="-1764704" y="530120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Итоги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5483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400</TotalTime>
  <Words>225</Words>
  <Application>Microsoft Office PowerPoint</Application>
  <PresentationFormat>Экран (4:3)</PresentationFormat>
  <Paragraphs>54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Сектор</vt:lpstr>
      <vt:lpstr>Система реализации предпрофильной подготовки  в г.о. Тольятти</vt:lpstr>
      <vt:lpstr>Нормативные документы:</vt:lpstr>
      <vt:lpstr>Субъекты реализации предпрофильной подготовки</vt:lpstr>
      <vt:lpstr>3 этапа  реализации предпрофильной подготовки </vt:lpstr>
      <vt:lpstr>Реализация I этапа</vt:lpstr>
      <vt:lpstr>Реализация II этапа</vt:lpstr>
      <vt:lpstr>Реализация II этапа</vt:lpstr>
      <vt:lpstr>Реализация III этапа</vt:lpstr>
      <vt:lpstr>Слайд 9</vt:lpstr>
      <vt:lpstr>Результат-эффект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tumon-kab211</dc:creator>
  <cp:lastModifiedBy>tumon-kab211</cp:lastModifiedBy>
  <cp:revision>64</cp:revision>
  <dcterms:created xsi:type="dcterms:W3CDTF">2013-08-13T13:25:03Z</dcterms:created>
  <dcterms:modified xsi:type="dcterms:W3CDTF">2013-08-15T13:10:08Z</dcterms:modified>
</cp:coreProperties>
</file>