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63" r:id="rId4"/>
    <p:sldId id="258" r:id="rId5"/>
    <p:sldId id="259" r:id="rId6"/>
    <p:sldId id="268" r:id="rId7"/>
    <p:sldId id="262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8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86381" autoAdjust="0"/>
  </p:normalViewPr>
  <p:slideViewPr>
    <p:cSldViewPr>
      <p:cViewPr varScale="1">
        <p:scale>
          <a:sx n="64" d="100"/>
          <a:sy n="64" d="100"/>
        </p:scale>
        <p:origin x="146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9700F-979C-4C80-8AAE-85C112063888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D5DFA-D07B-4E18-89A5-9062BE4B4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109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D5DFA-D07B-4E18-89A5-9062BE4B40C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8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D5DFA-D07B-4E18-89A5-9062BE4B40C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193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D5DFA-D07B-4E18-89A5-9062BE4B40C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71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39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50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71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4782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47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4169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818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279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73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147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29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77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29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33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71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30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69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15.08.2013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851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es.galkina@mail.ru" TargetMode="External"/><Relationship Id="rId2" Type="http://schemas.openxmlformats.org/officeDocument/2006/relationships/hyperlink" Target="mailto:evtehova@tumon.ru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predprofil.ru/" TargetMode="External"/><Relationship Id="rId4" Type="http://schemas.openxmlformats.org/officeDocument/2006/relationships/hyperlink" Target="mailto:tcpo@mail.r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359080" cy="3471664"/>
          </a:xfrm>
        </p:spPr>
        <p:txBody>
          <a:bodyPr>
            <a:normAutofit/>
          </a:bodyPr>
          <a:lstStyle/>
          <a:p>
            <a:r>
              <a:rPr lang="ru-RU" sz="3600" dirty="0"/>
              <a:t>Методическое и организационное сопровождение системы предпрофильной </a:t>
            </a:r>
            <a:r>
              <a:rPr lang="ru-RU" sz="3200" dirty="0"/>
              <a:t>подготовки</a:t>
            </a:r>
            <a:r>
              <a:rPr lang="ru-RU" sz="3600" dirty="0"/>
              <a:t> </a:t>
            </a:r>
            <a:r>
              <a:rPr lang="ru-RU" sz="3600" dirty="0" smtClean="0"/>
              <a:t>учащихся 9-х классов</a:t>
            </a:r>
            <a:br>
              <a:rPr lang="ru-RU" sz="3600" dirty="0" smtClean="0"/>
            </a:br>
            <a:r>
              <a:rPr lang="ru-RU" sz="3600" dirty="0" smtClean="0"/>
              <a:t>на </a:t>
            </a:r>
            <a:r>
              <a:rPr lang="ru-RU" sz="3600" dirty="0"/>
              <a:t>территории </a:t>
            </a:r>
            <a:r>
              <a:rPr lang="ru-RU" sz="3600" dirty="0" err="1"/>
              <a:t>г.о</a:t>
            </a:r>
            <a:r>
              <a:rPr lang="ru-RU" sz="3600" dirty="0"/>
              <a:t>. Тольятти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789040"/>
            <a:ext cx="4954250" cy="1913466"/>
          </a:xfrm>
        </p:spPr>
        <p:txBody>
          <a:bodyPr/>
          <a:lstStyle/>
          <a:p>
            <a:r>
              <a:rPr lang="ru-RU" dirty="0" smtClean="0"/>
              <a:t>Горбунова Марина Викторовна</a:t>
            </a:r>
            <a:br>
              <a:rPr lang="ru-RU" dirty="0" smtClean="0"/>
            </a:br>
            <a:r>
              <a:rPr lang="ru-RU" dirty="0" err="1" smtClean="0"/>
              <a:t>зав.отделом</a:t>
            </a:r>
            <a:r>
              <a:rPr lang="ru-RU" dirty="0" smtClean="0"/>
              <a:t> профессионального ориентирования и планирования карьеры </a:t>
            </a:r>
            <a:r>
              <a:rPr lang="ru-RU" dirty="0"/>
              <a:t>ГБОУ ДПОС Тольяттинского центра трудовых ресурсов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6554867" cy="1524000"/>
          </a:xfrm>
        </p:spPr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7776864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Учреждениям общего образования:</a:t>
            </a:r>
            <a:endParaRPr lang="ru-RU" dirty="0"/>
          </a:p>
          <a:p>
            <a:pPr lvl="0"/>
            <a:r>
              <a:rPr lang="ru-RU" sz="2400" u="sng" dirty="0"/>
              <a:t>Адресность </a:t>
            </a:r>
            <a:r>
              <a:rPr lang="ru-RU" sz="2400" dirty="0"/>
              <a:t>– адресное направление учащихся на КПП в соответствии с их интересами</a:t>
            </a:r>
          </a:p>
          <a:p>
            <a:pPr lvl="0"/>
            <a:r>
              <a:rPr lang="ru-RU" sz="2400" u="sng" dirty="0"/>
              <a:t>Плановость</a:t>
            </a:r>
            <a:r>
              <a:rPr lang="ru-RU" sz="2400" dirty="0"/>
              <a:t> – в плановом порядке пройти </a:t>
            </a:r>
            <a:r>
              <a:rPr lang="ru-RU" sz="2400" dirty="0" smtClean="0"/>
              <a:t>КПП</a:t>
            </a:r>
            <a:endParaRPr lang="ru-RU" sz="2400" dirty="0"/>
          </a:p>
          <a:p>
            <a:pPr lvl="0"/>
            <a:r>
              <a:rPr lang="ru-RU" sz="2400" u="sng" dirty="0"/>
              <a:t>Гарантированность</a:t>
            </a:r>
            <a:r>
              <a:rPr lang="ru-RU" sz="2400" dirty="0"/>
              <a:t> – все учащиеся смогут пройти выбранные </a:t>
            </a:r>
            <a:r>
              <a:rPr lang="ru-RU" sz="2400" dirty="0" smtClean="0"/>
              <a:t>курсы</a:t>
            </a:r>
            <a:endParaRPr lang="ru-RU" sz="2400" dirty="0"/>
          </a:p>
          <a:p>
            <a:r>
              <a:rPr lang="ru-RU" sz="2400" u="sng" dirty="0"/>
              <a:t>Эмоциональное благополучие</a:t>
            </a:r>
            <a:r>
              <a:rPr lang="ru-RU" sz="2400" dirty="0"/>
              <a:t> – реальное снижение напряженности руководства школ и учащихся в период прохождения КПП</a:t>
            </a:r>
          </a:p>
        </p:txBody>
      </p:sp>
    </p:spTree>
    <p:extLst>
      <p:ext uri="{BB962C8B-B14F-4D97-AF65-F5344CB8AC3E}">
        <p14:creationId xmlns:p14="http://schemas.microsoft.com/office/powerpoint/2010/main" val="253404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7062936" cy="31242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опыта работы по реализации системы предпрофильной подготовки на территории </a:t>
            </a:r>
            <a:r>
              <a:rPr lang="ru-RU" dirty="0" err="1" smtClean="0"/>
              <a:t>г.о.Тольятти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Гнетковская</a:t>
            </a:r>
            <a:r>
              <a:rPr lang="ru-RU" dirty="0" smtClean="0"/>
              <a:t> Марина Геннадьевна</a:t>
            </a:r>
          </a:p>
          <a:p>
            <a:r>
              <a:rPr lang="ru-RU" dirty="0" smtClean="0"/>
              <a:t>Заместитель директора</a:t>
            </a:r>
            <a:br>
              <a:rPr lang="ru-RU" dirty="0" smtClean="0"/>
            </a:br>
            <a:r>
              <a:rPr lang="ru-RU" dirty="0" smtClean="0"/>
              <a:t>МБУ СОШ № 93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39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6554867" cy="1524000"/>
          </a:xfrm>
        </p:spPr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7776864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/>
              <a:t>Учреждениям-организаторам КПП:</a:t>
            </a:r>
            <a:endParaRPr lang="ru-RU" dirty="0"/>
          </a:p>
          <a:p>
            <a:pPr lvl="0"/>
            <a:r>
              <a:rPr lang="ru-RU" u="sng" dirty="0"/>
              <a:t>Равенство</a:t>
            </a:r>
            <a:r>
              <a:rPr lang="ru-RU" dirty="0"/>
              <a:t> всех учреждений по критерию возможности выбора их учащимися</a:t>
            </a:r>
          </a:p>
          <a:p>
            <a:pPr lvl="0"/>
            <a:r>
              <a:rPr lang="ru-RU" u="sng" dirty="0"/>
              <a:t>Плановость </a:t>
            </a:r>
            <a:r>
              <a:rPr lang="ru-RU" dirty="0"/>
              <a:t>– </a:t>
            </a:r>
            <a:r>
              <a:rPr lang="ru-RU" dirty="0" smtClean="0"/>
              <a:t>фиксированные </a:t>
            </a:r>
            <a:r>
              <a:rPr lang="ru-RU" dirty="0"/>
              <a:t>12 вторников</a:t>
            </a:r>
          </a:p>
          <a:p>
            <a:pPr lvl="0"/>
            <a:r>
              <a:rPr lang="ru-RU" u="sng" dirty="0"/>
              <a:t>Комплектность групп</a:t>
            </a:r>
            <a:r>
              <a:rPr lang="ru-RU" dirty="0"/>
              <a:t> – облегчение комплектации групп за счет </a:t>
            </a:r>
            <a:r>
              <a:rPr lang="ru-RU" dirty="0" smtClean="0"/>
              <a:t>доступа учащимся </a:t>
            </a:r>
            <a:r>
              <a:rPr lang="ru-RU" dirty="0"/>
              <a:t>всех КПП</a:t>
            </a:r>
          </a:p>
          <a:p>
            <a:pPr lvl="0"/>
            <a:r>
              <a:rPr lang="ru-RU" u="sng" dirty="0"/>
              <a:t>Адресность</a:t>
            </a:r>
            <a:r>
              <a:rPr lang="ru-RU" dirty="0"/>
              <a:t> – </a:t>
            </a:r>
            <a:r>
              <a:rPr lang="ru-RU" dirty="0" smtClean="0"/>
              <a:t>большая </a:t>
            </a:r>
            <a:r>
              <a:rPr lang="ru-RU" dirty="0"/>
              <a:t>вероятность обучения именно «своего» будущего студента. </a:t>
            </a:r>
          </a:p>
          <a:p>
            <a:pPr marL="0" indent="0">
              <a:buNone/>
            </a:pPr>
            <a:r>
              <a:rPr lang="ru-RU" dirty="0"/>
              <a:t>Отсюда:</a:t>
            </a:r>
          </a:p>
          <a:p>
            <a:pPr lvl="0"/>
            <a:r>
              <a:rPr lang="ru-RU" u="sng" dirty="0"/>
              <a:t>Продуктивность</a:t>
            </a:r>
            <a:r>
              <a:rPr lang="ru-RU" dirty="0"/>
              <a:t> – более результативное проведение занятий, снижение проблем с дисциплиной. </a:t>
            </a:r>
          </a:p>
          <a:p>
            <a:pPr lvl="0"/>
            <a:r>
              <a:rPr lang="ru-RU" u="sng" dirty="0"/>
              <a:t>Качество</a:t>
            </a:r>
            <a:r>
              <a:rPr lang="ru-RU" dirty="0"/>
              <a:t> – повышение качества проведения курсов за счет усиления конкуренции между учреждениями-организаторами однонаправленных КПП</a:t>
            </a:r>
          </a:p>
        </p:txBody>
      </p:sp>
    </p:spTree>
    <p:extLst>
      <p:ext uri="{BB962C8B-B14F-4D97-AF65-F5344CB8AC3E}">
        <p14:creationId xmlns:p14="http://schemas.microsoft.com/office/powerpoint/2010/main" val="74203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7062936" cy="31242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опыта работы по реализации системы предпрофильной подготовки на территории </a:t>
            </a:r>
            <a:r>
              <a:rPr lang="ru-RU" dirty="0" err="1" smtClean="0"/>
              <a:t>г.о.Тольятти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5694784" cy="2681476"/>
          </a:xfrm>
        </p:spPr>
        <p:txBody>
          <a:bodyPr>
            <a:normAutofit/>
          </a:bodyPr>
          <a:lstStyle/>
          <a:p>
            <a:r>
              <a:rPr lang="ru-RU" dirty="0"/>
              <a:t>Васильева Любовь Валерьевна</a:t>
            </a:r>
            <a:br>
              <a:rPr lang="ru-RU" dirty="0"/>
            </a:br>
            <a:r>
              <a:rPr lang="ru-RU" dirty="0" err="1" smtClean="0"/>
              <a:t>и.о.директора</a:t>
            </a:r>
            <a:r>
              <a:rPr lang="ru-RU" dirty="0" smtClean="0"/>
              <a:t> </a:t>
            </a:r>
            <a:r>
              <a:rPr lang="ru-RU" dirty="0"/>
              <a:t>ГБОУ СПО ТСЭК</a:t>
            </a:r>
          </a:p>
          <a:p>
            <a:r>
              <a:rPr lang="ru-RU" dirty="0"/>
              <a:t>Самойленко Валентина Вениаминовна</a:t>
            </a:r>
            <a:br>
              <a:rPr lang="ru-RU" dirty="0"/>
            </a:br>
            <a:r>
              <a:rPr lang="ru-RU" dirty="0" smtClean="0"/>
              <a:t>заместитель </a:t>
            </a:r>
            <a:r>
              <a:rPr lang="ru-RU" dirty="0"/>
              <a:t>директора ГБОУ СПО </a:t>
            </a:r>
            <a:r>
              <a:rPr lang="ru-RU" dirty="0" err="1"/>
              <a:t>ТМедК</a:t>
            </a:r>
            <a:endParaRPr lang="ru-RU" dirty="0"/>
          </a:p>
          <a:p>
            <a:r>
              <a:rPr lang="ru-RU" dirty="0" smtClean="0"/>
              <a:t>Давыдов </a:t>
            </a:r>
            <a:r>
              <a:rPr lang="ru-RU" dirty="0" smtClean="0"/>
              <a:t>Виктор Алексеевич</a:t>
            </a:r>
            <a:br>
              <a:rPr lang="ru-RU" dirty="0" smtClean="0"/>
            </a:br>
            <a:r>
              <a:rPr lang="ru-RU" dirty="0" smtClean="0"/>
              <a:t>директор </a:t>
            </a:r>
            <a:r>
              <a:rPr lang="ru-RU" dirty="0" smtClean="0"/>
              <a:t>ГБОУ СПО </a:t>
            </a:r>
            <a:r>
              <a:rPr lang="ru-RU" dirty="0" smtClean="0"/>
              <a:t>ТПТ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0244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6554867" cy="1524000"/>
          </a:xfrm>
        </p:spPr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2243" y="209721"/>
            <a:ext cx="8352928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/>
              <a:t>Организаторам </a:t>
            </a:r>
            <a:r>
              <a:rPr lang="en-US" sz="2800" b="1" i="1" dirty="0" smtClean="0"/>
              <a:t>II</a:t>
            </a:r>
            <a:r>
              <a:rPr lang="ru-RU" sz="2800" b="1" i="1" dirty="0" smtClean="0"/>
              <a:t> </a:t>
            </a:r>
            <a:r>
              <a:rPr lang="ru-RU" sz="2800" b="1" i="1" dirty="0"/>
              <a:t>этапа ПП учащихся – 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ТУ </a:t>
            </a:r>
            <a:r>
              <a:rPr lang="ru-RU" sz="2800" b="1" i="1" dirty="0" err="1"/>
              <a:t>МОиН</a:t>
            </a:r>
            <a:r>
              <a:rPr lang="ru-RU" sz="2800" b="1" i="1" dirty="0"/>
              <a:t> СО, ТЦТР:</a:t>
            </a:r>
            <a:endParaRPr lang="ru-RU" sz="2800" dirty="0"/>
          </a:p>
          <a:p>
            <a:pPr lvl="0"/>
            <a:r>
              <a:rPr lang="ru-RU" sz="2800" u="sng" dirty="0"/>
              <a:t>Организационная четкость</a:t>
            </a:r>
            <a:r>
              <a:rPr lang="ru-RU" sz="2800" dirty="0"/>
              <a:t> и структурированность в проведении </a:t>
            </a:r>
            <a:r>
              <a:rPr lang="en-US" sz="2800" dirty="0" smtClean="0"/>
              <a:t>II</a:t>
            </a:r>
            <a:r>
              <a:rPr lang="ru-RU" sz="2800" dirty="0" smtClean="0"/>
              <a:t> </a:t>
            </a:r>
            <a:r>
              <a:rPr lang="ru-RU" sz="2800" dirty="0"/>
              <a:t>этапа ПП</a:t>
            </a:r>
          </a:p>
          <a:p>
            <a:pPr lvl="0"/>
            <a:r>
              <a:rPr lang="ru-RU" sz="2800" u="sng" dirty="0"/>
              <a:t>Объективность</a:t>
            </a:r>
            <a:r>
              <a:rPr lang="ru-RU" sz="2800" dirty="0"/>
              <a:t> оценивания качества проведения КПП </a:t>
            </a:r>
          </a:p>
          <a:p>
            <a:pPr lvl="0"/>
            <a:r>
              <a:rPr lang="ru-RU" sz="2800" dirty="0"/>
              <a:t>Возможность </a:t>
            </a:r>
            <a:r>
              <a:rPr lang="ru-RU" sz="2800" u="sng" dirty="0" smtClean="0"/>
              <a:t>отбора</a:t>
            </a:r>
            <a:r>
              <a:rPr lang="ru-RU" sz="2800" dirty="0" smtClean="0"/>
              <a:t> </a:t>
            </a:r>
            <a:r>
              <a:rPr lang="ru-RU" sz="2800" dirty="0"/>
              <a:t>качественной </a:t>
            </a:r>
            <a:r>
              <a:rPr lang="ru-RU" sz="2800" dirty="0" smtClean="0"/>
              <a:t>педагогической </a:t>
            </a:r>
            <a:r>
              <a:rPr lang="ru-RU" sz="2800" dirty="0"/>
              <a:t>и </a:t>
            </a:r>
            <a:r>
              <a:rPr lang="ru-RU" sz="2800" dirty="0" smtClean="0"/>
              <a:t>материально-технической </a:t>
            </a:r>
            <a:r>
              <a:rPr lang="ru-RU" sz="2800" u="sng" dirty="0"/>
              <a:t>базы </a:t>
            </a:r>
            <a:r>
              <a:rPr lang="ru-RU" sz="2800" u="sng" dirty="0" smtClean="0"/>
              <a:t>КПП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4099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7416824" cy="1524000"/>
          </a:xfrm>
        </p:spPr>
        <p:txBody>
          <a:bodyPr>
            <a:normAutofit/>
          </a:bodyPr>
          <a:lstStyle/>
          <a:p>
            <a:r>
              <a:rPr lang="ru-RU" dirty="0"/>
              <a:t>Перспективные возможности АИС и системы ПП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481" y="188640"/>
            <a:ext cx="8276967" cy="4968552"/>
          </a:xfrm>
        </p:spPr>
        <p:txBody>
          <a:bodyPr>
            <a:noAutofit/>
          </a:bodyPr>
          <a:lstStyle/>
          <a:p>
            <a:pPr lvl="0"/>
            <a:r>
              <a:rPr lang="ru-RU" sz="2200" dirty="0"/>
              <a:t>добавление раздела для </a:t>
            </a:r>
            <a:r>
              <a:rPr lang="ru-RU" sz="2200" dirty="0" smtClean="0"/>
              <a:t>родителей</a:t>
            </a:r>
            <a:endParaRPr lang="ru-RU" sz="2200" dirty="0"/>
          </a:p>
          <a:p>
            <a:pPr lvl="0"/>
            <a:r>
              <a:rPr lang="ru-RU" sz="2200" dirty="0"/>
              <a:t> соотнесение КПП со сферами деятельности </a:t>
            </a:r>
            <a:r>
              <a:rPr lang="ru-RU" sz="2200" dirty="0" smtClean="0"/>
              <a:t>единой диагностической методики</a:t>
            </a:r>
            <a:endParaRPr lang="ru-RU" sz="2200" dirty="0"/>
          </a:p>
          <a:p>
            <a:pPr lvl="0"/>
            <a:r>
              <a:rPr lang="ru-RU" sz="2200" dirty="0"/>
              <a:t>соотнесение КПП </a:t>
            </a:r>
            <a:r>
              <a:rPr lang="ru-RU" sz="2200" dirty="0" smtClean="0"/>
              <a:t>с профессиями и специальностями УПО</a:t>
            </a:r>
            <a:endParaRPr lang="ru-RU" sz="2200" dirty="0"/>
          </a:p>
          <a:p>
            <a:pPr lvl="0"/>
            <a:r>
              <a:rPr lang="ru-RU" sz="2200" dirty="0"/>
              <a:t>введение информации о самоопределении выпускников 9-х классов 2012-2013 </a:t>
            </a:r>
            <a:r>
              <a:rPr lang="ru-RU" sz="2200" dirty="0" err="1"/>
              <a:t>уч.г</a:t>
            </a:r>
            <a:r>
              <a:rPr lang="ru-RU" sz="2200" dirty="0" smtClean="0"/>
              <a:t>.</a:t>
            </a:r>
            <a:endParaRPr lang="ru-RU" sz="2200" dirty="0"/>
          </a:p>
          <a:p>
            <a:pPr lvl="0"/>
            <a:r>
              <a:rPr lang="ru-RU" sz="2200" dirty="0"/>
              <a:t>добавление информации о выбранных предметах на углубленном и профильном уровнях </a:t>
            </a:r>
            <a:r>
              <a:rPr lang="ru-RU" sz="2200" dirty="0" smtClean="0"/>
              <a:t>учащимися </a:t>
            </a:r>
            <a:r>
              <a:rPr lang="ru-RU" sz="2200" dirty="0"/>
              <a:t>10 </a:t>
            </a:r>
            <a:r>
              <a:rPr lang="ru-RU" sz="2200" dirty="0" smtClean="0"/>
              <a:t>классов 2013/2014 </a:t>
            </a:r>
            <a:r>
              <a:rPr lang="ru-RU" sz="2200" dirty="0" err="1" smtClean="0"/>
              <a:t>уч.г</a:t>
            </a:r>
            <a:r>
              <a:rPr lang="ru-RU" sz="2200" dirty="0" smtClean="0"/>
              <a:t>.</a:t>
            </a:r>
            <a:endParaRPr lang="ru-RU" sz="2200" dirty="0"/>
          </a:p>
          <a:p>
            <a:pPr lvl="0"/>
            <a:r>
              <a:rPr lang="ru-RU" sz="2200" dirty="0"/>
              <a:t>промежуточные результаты профессиональных намерений </a:t>
            </a:r>
            <a:r>
              <a:rPr lang="ru-RU" sz="2200" dirty="0" smtClean="0"/>
              <a:t>учащихся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11541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16633"/>
            <a:ext cx="8071048" cy="6480720"/>
          </a:xfrm>
        </p:spPr>
        <p:txBody>
          <a:bodyPr>
            <a:noAutofit/>
          </a:bodyPr>
          <a:lstStyle/>
          <a:p>
            <a:r>
              <a:rPr lang="ru-RU" sz="2400" u="sng" dirty="0">
                <a:solidFill>
                  <a:schemeClr val="bg1"/>
                </a:solidFill>
              </a:rPr>
              <a:t>т</a:t>
            </a:r>
            <a:r>
              <a:rPr lang="ru-RU" sz="2400" u="sng" dirty="0" smtClean="0">
                <a:solidFill>
                  <a:schemeClr val="bg1"/>
                </a:solidFill>
              </a:rPr>
              <a:t>ольяттинское </a:t>
            </a:r>
            <a:r>
              <a:rPr lang="ru-RU" sz="2400" u="sng" dirty="0">
                <a:solidFill>
                  <a:schemeClr val="bg1"/>
                </a:solidFill>
              </a:rPr>
              <a:t>управление </a:t>
            </a:r>
            <a:r>
              <a:rPr lang="ru-RU" sz="2400" u="sng" dirty="0" err="1">
                <a:solidFill>
                  <a:schemeClr val="bg1"/>
                </a:solidFill>
              </a:rPr>
              <a:t>МО</a:t>
            </a:r>
            <a:r>
              <a:rPr lang="ru-RU" sz="1400" u="sng" dirty="0" err="1">
                <a:solidFill>
                  <a:schemeClr val="bg1"/>
                </a:solidFill>
              </a:rPr>
              <a:t>и</a:t>
            </a:r>
            <a:r>
              <a:rPr lang="ru-RU" sz="2400" u="sng" dirty="0" err="1">
                <a:solidFill>
                  <a:schemeClr val="bg1"/>
                </a:solidFill>
              </a:rPr>
              <a:t>Н</a:t>
            </a:r>
            <a:r>
              <a:rPr lang="ru-RU" sz="2400" u="sng" dirty="0">
                <a:solidFill>
                  <a:schemeClr val="bg1"/>
                </a:solidFill>
              </a:rPr>
              <a:t> </a:t>
            </a:r>
            <a:r>
              <a:rPr lang="ru-RU" sz="2400" u="sng" dirty="0" smtClean="0">
                <a:solidFill>
                  <a:schemeClr val="bg1"/>
                </a:solidFill>
              </a:rPr>
              <a:t>СО</a:t>
            </a: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err="1"/>
              <a:t>Евтехова</a:t>
            </a:r>
            <a:r>
              <a:rPr lang="ru-RU" sz="2400" b="1" dirty="0"/>
              <a:t> Ольга Петровна</a:t>
            </a:r>
            <a:r>
              <a:rPr lang="ru-RU" sz="2400" b="1" dirty="0" smtClean="0"/>
              <a:t>,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1800" i="1" dirty="0" smtClean="0"/>
              <a:t>консультант </a:t>
            </a:r>
            <a:r>
              <a:rPr lang="ru-RU" sz="1800" i="1" dirty="0"/>
              <a:t>отдела развития образования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ym typeface="Wingdings" panose="05000000000000000000" pitchFamily="2" charset="2"/>
              </a:rPr>
              <a:t>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r>
              <a:rPr lang="en-US" sz="2400" dirty="0" smtClean="0"/>
              <a:t>(</a:t>
            </a:r>
            <a:r>
              <a:rPr lang="en-US" sz="2400" dirty="0"/>
              <a:t>8482)79-79-42, </a:t>
            </a:r>
            <a:r>
              <a:rPr lang="ru-RU" sz="2400" dirty="0">
                <a:sym typeface="Wingdings" panose="05000000000000000000" pitchFamily="2" charset="2"/>
              </a:rPr>
              <a:t></a:t>
            </a:r>
            <a:r>
              <a:rPr lang="en-US" sz="2400" dirty="0" smtClean="0"/>
              <a:t>: </a:t>
            </a:r>
            <a:r>
              <a:rPr lang="en-US" sz="2400" u="sng" dirty="0">
                <a:hlinkClick r:id="rId2"/>
              </a:rPr>
              <a:t>evtehova@tumon.ru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u="sng" dirty="0">
                <a:solidFill>
                  <a:schemeClr val="bg1"/>
                </a:solidFill>
              </a:rPr>
              <a:t>Тольяттинский центр трудовых </a:t>
            </a:r>
            <a:r>
              <a:rPr lang="ru-RU" sz="2400" u="sng" dirty="0" smtClean="0">
                <a:solidFill>
                  <a:schemeClr val="bg1"/>
                </a:solidFill>
              </a:rPr>
              <a:t>ресурсов</a:t>
            </a: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Галкина Евгения </a:t>
            </a:r>
            <a:r>
              <a:rPr lang="ru-RU" sz="2400" b="1" smtClean="0"/>
              <a:t>Сергеевна</a:t>
            </a:r>
            <a:r>
              <a:rPr lang="ru-RU" sz="2400" smtClean="0"/>
              <a:t>, </a:t>
            </a:r>
            <a:r>
              <a:rPr lang="ru-RU" sz="1800" i="1" smtClean="0"/>
              <a:t>директор</a:t>
            </a:r>
            <a:r>
              <a:rPr lang="ru-RU" sz="240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ym typeface="Wingdings" panose="05000000000000000000" pitchFamily="2" charset="2"/>
              </a:rPr>
              <a:t></a:t>
            </a:r>
            <a:r>
              <a:rPr lang="en-US" sz="2400" dirty="0" smtClean="0"/>
              <a:t> </a:t>
            </a:r>
            <a:r>
              <a:rPr lang="en-US" sz="2400" dirty="0"/>
              <a:t>(8482)22-00-80, </a:t>
            </a:r>
            <a:r>
              <a:rPr lang="ru-RU" sz="2400" dirty="0">
                <a:sym typeface="Wingdings" panose="05000000000000000000" pitchFamily="2" charset="2"/>
              </a:rPr>
              <a:t></a:t>
            </a:r>
            <a:r>
              <a:rPr lang="en-US" sz="2400" dirty="0" smtClean="0"/>
              <a:t>: </a:t>
            </a:r>
            <a:r>
              <a:rPr lang="en-US" sz="2400" u="sng" dirty="0">
                <a:hlinkClick r:id="rId3"/>
              </a:rPr>
              <a:t>es.galkina@mail.ru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Горбунова Марина </a:t>
            </a:r>
            <a:r>
              <a:rPr lang="ru-RU" sz="2400" b="1" dirty="0" smtClean="0"/>
              <a:t>Викторовна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1800" i="1" dirty="0" err="1" smtClean="0"/>
              <a:t>зав.отделом</a:t>
            </a:r>
            <a:r>
              <a:rPr lang="ru-RU" sz="1800" i="1" dirty="0" smtClean="0"/>
              <a:t> </a:t>
            </a:r>
            <a:r>
              <a:rPr lang="ru-RU" sz="1800" i="1" dirty="0" err="1"/>
              <a:t>П</a:t>
            </a:r>
            <a:r>
              <a:rPr lang="ru-RU" sz="1200" i="1" dirty="0" err="1"/>
              <a:t>и</a:t>
            </a:r>
            <a:r>
              <a:rPr lang="ru-RU" sz="1800" i="1" dirty="0" err="1"/>
              <a:t>ПК</a:t>
            </a:r>
            <a:r>
              <a:rPr lang="ru-RU" sz="1800" i="1" dirty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ym typeface="Wingdings" panose="05000000000000000000" pitchFamily="2" charset="2"/>
              </a:rPr>
              <a:t></a:t>
            </a:r>
            <a:r>
              <a:rPr lang="en-US" sz="2400" dirty="0" smtClean="0"/>
              <a:t> </a:t>
            </a:r>
            <a:r>
              <a:rPr lang="en-US" sz="2400" dirty="0"/>
              <a:t>(8482)22-00-75, </a:t>
            </a:r>
            <a:r>
              <a:rPr lang="ru-RU" sz="2400" dirty="0">
                <a:sym typeface="Wingdings" panose="05000000000000000000" pitchFamily="2" charset="2"/>
              </a:rPr>
              <a:t></a:t>
            </a:r>
            <a:r>
              <a:rPr lang="en-US" sz="2400" dirty="0" smtClean="0"/>
              <a:t> : </a:t>
            </a:r>
            <a:r>
              <a:rPr lang="en-US" sz="2400" u="sng" dirty="0">
                <a:hlinkClick r:id="rId4"/>
              </a:rPr>
              <a:t>tcpo@mail.ru</a:t>
            </a:r>
            <a:r>
              <a:rPr lang="en-US" sz="2400" dirty="0"/>
              <a:t>	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>
                <a:hlinkClick r:id="rId5"/>
              </a:rPr>
              <a:t>http</a:t>
            </a:r>
            <a:r>
              <a:rPr lang="en-US" sz="2400" dirty="0" smtClean="0">
                <a:hlinkClick r:id="rId5"/>
              </a:rPr>
              <a:t>://www.predprofil.ru/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>
                <a:hlinkClick r:id="rId5"/>
              </a:rPr>
              <a:t>http</a:t>
            </a:r>
            <a:r>
              <a:rPr lang="en-US" sz="2400" dirty="0" smtClean="0">
                <a:hlinkClick r:id="rId5"/>
              </a:rPr>
              <a:t>://www.ctr-tlt.ru</a:t>
            </a:r>
            <a:r>
              <a:rPr lang="en-US" sz="2400" dirty="0">
                <a:hlinkClick r:id="rId5"/>
              </a:rPr>
              <a:t>/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9753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34000"/>
            <a:ext cx="8424936" cy="1524000"/>
          </a:xfrm>
        </p:spPr>
        <p:txBody>
          <a:bodyPr/>
          <a:lstStyle/>
          <a:p>
            <a:r>
              <a:rPr lang="ru-RU" dirty="0"/>
              <a:t>Методическое сопровождение </a:t>
            </a:r>
            <a:r>
              <a:rPr lang="ru-RU" dirty="0" smtClean="0"/>
              <a:t>Предпрофильной подготовки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5904656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Положение о предпрофильной подготовке учащихся 9-х классов в </a:t>
            </a:r>
            <a:r>
              <a:rPr lang="ru-RU" dirty="0" err="1" smtClean="0"/>
              <a:t>г.о.Тольятти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Положение об Экспертном совете Тольяттинского центра трудовых </a:t>
            </a:r>
            <a:r>
              <a:rPr lang="ru-RU" dirty="0" smtClean="0"/>
              <a:t>ресурсов.</a:t>
            </a:r>
            <a:endParaRPr lang="ru-RU" dirty="0"/>
          </a:p>
          <a:p>
            <a:pPr lvl="0"/>
            <a:r>
              <a:rPr lang="ru-RU" dirty="0"/>
              <a:t>Программа  мониторинга качества реализации курсов предпрофильной подготовки учащихся 9-х </a:t>
            </a:r>
            <a:r>
              <a:rPr lang="ru-RU" dirty="0" smtClean="0"/>
              <a:t>классов в </a:t>
            </a:r>
            <a:r>
              <a:rPr lang="ru-RU" dirty="0" err="1" smtClean="0"/>
              <a:t>г.о.Тольятти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Положение о реализации и выводе с реализации курсов предпрофильной подготовки в </a:t>
            </a:r>
            <a:r>
              <a:rPr lang="ru-RU" dirty="0" err="1" smtClean="0"/>
              <a:t>г.о.Тольятти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Требования к программам практико-ориентированных курсов предпрофильной подготовки для учащихся 9-х классов в </a:t>
            </a:r>
            <a:r>
              <a:rPr lang="ru-RU" dirty="0" err="1" smtClean="0"/>
              <a:t>г.о.Тольятти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Путеводитель курсов предпрофильной подготовки в </a:t>
            </a:r>
            <a:r>
              <a:rPr lang="ru-RU" dirty="0" err="1" smtClean="0"/>
              <a:t>г.о.Тольятти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4043"/>
            <a:ext cx="8064896" cy="1524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Экспертный совет по </a:t>
            </a:r>
            <a:r>
              <a:rPr lang="ru-RU" dirty="0"/>
              <a:t>программам </a:t>
            </a:r>
            <a:r>
              <a:rPr lang="ru-RU" dirty="0" smtClean="0"/>
              <a:t>Предпрофильной подготовки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404664"/>
            <a:ext cx="8143056" cy="3896406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штатные эксперты, профильные эксперты, требования к экспертам, обучение экспертов, методическая оснащенность, задачи и функции</a:t>
            </a:r>
          </a:p>
          <a:p>
            <a:pPr lvl="0"/>
            <a:r>
              <a:rPr lang="ru-RU" dirty="0"/>
              <a:t>этапы экспертизы программ штатными и профильными экспертами и консультирования по результатам; объявление окончательных результатов экспертизы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5184"/>
            <a:ext cx="6554867" cy="1524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Путеводитель Курсов предпрофильной подготовки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332656"/>
            <a:ext cx="6918920" cy="3968414"/>
          </a:xfrm>
        </p:spPr>
        <p:txBody>
          <a:bodyPr>
            <a:normAutofit/>
          </a:bodyPr>
          <a:lstStyle/>
          <a:p>
            <a:pPr lvl="0"/>
            <a:r>
              <a:rPr lang="ru-RU" sz="2800" dirty="0"/>
              <a:t>общая </a:t>
            </a:r>
            <a:r>
              <a:rPr lang="ru-RU" sz="2800" dirty="0" smtClean="0"/>
              <a:t>структура</a:t>
            </a:r>
            <a:endParaRPr lang="ru-RU" sz="2800" dirty="0"/>
          </a:p>
          <a:p>
            <a:pPr lvl="0"/>
            <a:r>
              <a:rPr lang="ru-RU" sz="2800" dirty="0"/>
              <a:t>разделы по уровню </a:t>
            </a:r>
            <a:r>
              <a:rPr lang="ru-RU" sz="2800" dirty="0" smtClean="0"/>
              <a:t>образования</a:t>
            </a:r>
            <a:endParaRPr lang="ru-RU" sz="2800" dirty="0"/>
          </a:p>
          <a:p>
            <a:pPr lvl="0"/>
            <a:r>
              <a:rPr lang="ru-RU" sz="2800" dirty="0"/>
              <a:t>соответствие КПП укрупненным группам специальностей по образованию</a:t>
            </a:r>
          </a:p>
          <a:p>
            <a:pPr lvl="0"/>
            <a:r>
              <a:rPr lang="ru-RU" sz="2800" dirty="0"/>
              <a:t>Заявление учащегося</a:t>
            </a:r>
          </a:p>
          <a:p>
            <a:r>
              <a:rPr lang="ru-RU" sz="2800" dirty="0"/>
              <a:t>Зачетная книжка учащегося</a:t>
            </a:r>
            <a:endParaRPr lang="ru-RU" sz="28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348" y="5085184"/>
            <a:ext cx="8253075" cy="1524000"/>
          </a:xfrm>
        </p:spPr>
        <p:txBody>
          <a:bodyPr>
            <a:normAutofit fontScale="90000"/>
          </a:bodyPr>
          <a:lstStyle/>
          <a:p>
            <a:r>
              <a:rPr lang="ru-RU" dirty="0"/>
              <a:t>Организационное сопровождение </a:t>
            </a:r>
            <a:r>
              <a:rPr lang="ru-RU" dirty="0" smtClean="0"/>
              <a:t>Предпрофильной подготовки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33400"/>
            <a:ext cx="7062936" cy="3767670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сроки прохождения всех этапов ПП</a:t>
            </a:r>
          </a:p>
          <a:p>
            <a:pPr lvl="0"/>
            <a:r>
              <a:rPr lang="ru-RU" sz="2400" dirty="0" smtClean="0"/>
              <a:t>точные сроки </a:t>
            </a:r>
            <a:r>
              <a:rPr lang="ru-RU" sz="2400" dirty="0"/>
              <a:t>реализации практико-ориентированного этапа ПП </a:t>
            </a:r>
          </a:p>
          <a:p>
            <a:pPr lvl="0"/>
            <a:r>
              <a:rPr lang="ru-RU" sz="2400" dirty="0"/>
              <a:t>сроки подведения итогов реализации ПП и результатов определения учащихся</a:t>
            </a:r>
          </a:p>
          <a:p>
            <a:pPr lvl="0"/>
            <a:r>
              <a:rPr lang="ru-RU" sz="2400" dirty="0"/>
              <a:t>сроки объявления набора программ КПП, обучения авторов, создания ими программ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6554867" cy="1524000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Техническое сопровождение </a:t>
            </a:r>
            <a:r>
              <a:rPr lang="ru-RU" dirty="0" smtClean="0"/>
              <a:t>предпрофильной подготовки</a:t>
            </a:r>
            <a:endParaRPr lang="ru-RU" dirty="0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79512" y="260648"/>
            <a:ext cx="8712968" cy="404042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/>
              <a:t>Автоматизированная информационная система</a:t>
            </a:r>
          </a:p>
          <a:p>
            <a:pPr marL="0" indent="0" algn="ctr">
              <a:buNone/>
            </a:pPr>
            <a:r>
              <a:rPr lang="ru-RU" sz="4000" dirty="0"/>
              <a:t>«Предпрофильная </a:t>
            </a:r>
            <a:r>
              <a:rPr lang="ru-RU" sz="4000" dirty="0" smtClean="0"/>
              <a:t>подготовка</a:t>
            </a:r>
            <a:br>
              <a:rPr lang="ru-RU" sz="4000" dirty="0" smtClean="0"/>
            </a:br>
            <a:r>
              <a:rPr lang="ru-RU" sz="4000" dirty="0" smtClean="0"/>
              <a:t>и </a:t>
            </a:r>
            <a:r>
              <a:rPr lang="ru-RU" sz="4000" dirty="0"/>
              <a:t>профильное обучение»</a:t>
            </a:r>
          </a:p>
          <a:p>
            <a:pPr marL="0" indent="0">
              <a:buNone/>
            </a:pPr>
            <a:r>
              <a:rPr lang="ru-RU" sz="2800" dirty="0"/>
              <a:t> </a:t>
            </a:r>
          </a:p>
          <a:p>
            <a:pPr marL="0" indent="0" algn="ctr">
              <a:buNone/>
            </a:pPr>
            <a:r>
              <a:rPr lang="ru-RU" sz="2800" dirty="0"/>
              <a:t>авторы: Горбунова М.В., Кокорин С.В.</a:t>
            </a:r>
          </a:p>
        </p:txBody>
      </p:sp>
    </p:spTree>
    <p:extLst>
      <p:ext uri="{BB962C8B-B14F-4D97-AF65-F5344CB8AC3E}">
        <p14:creationId xmlns:p14="http://schemas.microsoft.com/office/powerpoint/2010/main" val="210046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6554867" cy="1524000"/>
          </a:xfrm>
        </p:spPr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071048" cy="376767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Учащиеся </a:t>
            </a:r>
            <a:r>
              <a:rPr lang="ru-RU" sz="2800" dirty="0"/>
              <a:t>9-х классов</a:t>
            </a:r>
          </a:p>
          <a:p>
            <a:r>
              <a:rPr lang="ru-RU" sz="2800" dirty="0" smtClean="0"/>
              <a:t>Родители </a:t>
            </a:r>
            <a:r>
              <a:rPr lang="ru-RU" sz="2800" dirty="0"/>
              <a:t>9-классников</a:t>
            </a:r>
          </a:p>
          <a:p>
            <a:r>
              <a:rPr lang="ru-RU" sz="2800" dirty="0" smtClean="0"/>
              <a:t>Учреждения </a:t>
            </a:r>
            <a:r>
              <a:rPr lang="ru-RU" sz="2800" dirty="0"/>
              <a:t>общего образования</a:t>
            </a:r>
          </a:p>
          <a:p>
            <a:r>
              <a:rPr lang="ru-RU" sz="2800" dirty="0" smtClean="0"/>
              <a:t>Учреждения-организаторам </a:t>
            </a:r>
            <a:r>
              <a:rPr lang="ru-RU" sz="2800" dirty="0"/>
              <a:t>КПП</a:t>
            </a:r>
          </a:p>
          <a:p>
            <a:r>
              <a:rPr lang="ru-RU" sz="2800" dirty="0" smtClean="0"/>
              <a:t>Организаторы </a:t>
            </a:r>
            <a:r>
              <a:rPr lang="ru-RU" sz="2800" dirty="0"/>
              <a:t>2-о этапа ПП учащихся – ТУ </a:t>
            </a:r>
            <a:r>
              <a:rPr lang="ru-RU" sz="2800" dirty="0" err="1"/>
              <a:t>МОиН</a:t>
            </a:r>
            <a:r>
              <a:rPr lang="ru-RU" sz="2800" dirty="0"/>
              <a:t> СО, ТЦТР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6554867" cy="1524000"/>
          </a:xfrm>
        </p:spPr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071048" cy="3767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Учащимся 9-х классов:</a:t>
            </a:r>
            <a:endParaRPr lang="ru-RU" dirty="0"/>
          </a:p>
          <a:p>
            <a:pPr lvl="0"/>
            <a:r>
              <a:rPr lang="ru-RU" u="sng" dirty="0"/>
              <a:t>Свобода выбора</a:t>
            </a:r>
            <a:r>
              <a:rPr lang="ru-RU" dirty="0"/>
              <a:t> – действительно свободный выбор КПП</a:t>
            </a:r>
          </a:p>
          <a:p>
            <a:pPr lvl="0"/>
            <a:r>
              <a:rPr lang="ru-RU" u="sng" dirty="0"/>
              <a:t>Доступность</a:t>
            </a:r>
            <a:r>
              <a:rPr lang="ru-RU" dirty="0"/>
              <a:t> – реальная возможность без ограничений попасть именно туда, куда хотят</a:t>
            </a:r>
          </a:p>
          <a:p>
            <a:pPr lvl="0"/>
            <a:r>
              <a:rPr lang="ru-RU" u="sng" dirty="0"/>
              <a:t>Единовременность</a:t>
            </a:r>
            <a:r>
              <a:rPr lang="ru-RU" dirty="0"/>
              <a:t> – сжатые сроки знакомства с </a:t>
            </a:r>
            <a:r>
              <a:rPr lang="ru-RU" dirty="0" smtClean="0"/>
              <a:t>тре</a:t>
            </a:r>
            <a:r>
              <a:rPr lang="ru-RU" dirty="0" smtClean="0"/>
              <a:t>мя </a:t>
            </a:r>
            <a:r>
              <a:rPr lang="ru-RU" dirty="0"/>
              <a:t>профессиями </a:t>
            </a:r>
            <a:r>
              <a:rPr lang="ru-RU" dirty="0" smtClean="0"/>
              <a:t>и возможность </a:t>
            </a:r>
            <a:r>
              <a:rPr lang="ru-RU" dirty="0"/>
              <a:t>актуального оценивания их содержания, принятия решения самоопределения</a:t>
            </a:r>
          </a:p>
          <a:p>
            <a:pPr lvl="0"/>
            <a:r>
              <a:rPr lang="ru-RU" u="sng" dirty="0"/>
              <a:t>Самостоятельность </a:t>
            </a:r>
            <a:r>
              <a:rPr lang="ru-RU" dirty="0"/>
              <a:t>– отсутствие ограничений выбора со стороны школьных ответственных за </a:t>
            </a:r>
            <a:r>
              <a:rPr lang="ru-RU" dirty="0" smtClean="0"/>
              <a:t>ПП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365104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схема </a:t>
            </a:r>
            <a:r>
              <a:rPr lang="ru-RU" dirty="0"/>
              <a:t>предоставляет учащимся </a:t>
            </a:r>
            <a:r>
              <a:rPr lang="ru-RU" dirty="0" smtClean="0"/>
              <a:t>возможность </a:t>
            </a:r>
            <a:r>
              <a:rPr lang="ru-RU" dirty="0"/>
              <a:t>удовлетворить свои запросы по </a:t>
            </a:r>
            <a:r>
              <a:rPr lang="ru-RU" dirty="0" smtClean="0"/>
              <a:t>максимуму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8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6554867" cy="1524000"/>
          </a:xfrm>
        </p:spPr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596" y="0"/>
            <a:ext cx="8071048" cy="4221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Родителям 9-классников:</a:t>
            </a:r>
            <a:endParaRPr lang="ru-RU" dirty="0"/>
          </a:p>
          <a:p>
            <a:pPr lvl="0"/>
            <a:r>
              <a:rPr lang="ru-RU" sz="2600" u="sng" dirty="0"/>
              <a:t>Информированность</a:t>
            </a:r>
            <a:r>
              <a:rPr lang="ru-RU" sz="2600" dirty="0"/>
              <a:t> – возможность увидеть полный спектр предлагаемых КПП и учреждений-организаторов КПП</a:t>
            </a:r>
          </a:p>
          <a:p>
            <a:pPr lvl="0"/>
            <a:r>
              <a:rPr lang="ru-RU" sz="2600" u="sng" dirty="0"/>
              <a:t>Эмоциональная и содержательная включенность</a:t>
            </a:r>
            <a:r>
              <a:rPr lang="ru-RU" sz="2600" dirty="0"/>
              <a:t> в процесс выбора профессии ребенком – совместно с ним </a:t>
            </a:r>
            <a:r>
              <a:rPr lang="ru-RU" sz="2600" dirty="0" smtClean="0"/>
              <a:t>поучаствовать </a:t>
            </a:r>
            <a:r>
              <a:rPr lang="ru-RU" sz="2600" dirty="0"/>
              <a:t>в выборе </a:t>
            </a:r>
            <a:r>
              <a:rPr lang="ru-RU" sz="2600" dirty="0" smtClean="0"/>
              <a:t>КПП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05356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327</TotalTime>
  <Words>479</Words>
  <Application>Microsoft Office PowerPoint</Application>
  <PresentationFormat>Экран (4:3)</PresentationFormat>
  <Paragraphs>83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Century Gothic</vt:lpstr>
      <vt:lpstr>Wingdings</vt:lpstr>
      <vt:lpstr>Wingdings 3</vt:lpstr>
      <vt:lpstr>Сектор</vt:lpstr>
      <vt:lpstr>Методическое и организационное сопровождение системы предпрофильной подготовки учащихся 9-х классов на территории г.о. Тольятти</vt:lpstr>
      <vt:lpstr>Методическое сопровождение Предпрофильной подготовки</vt:lpstr>
      <vt:lpstr>Экспертный совет по программам Предпрофильной подготовки</vt:lpstr>
      <vt:lpstr>Путеводитель Курсов предпрофильной подготовки</vt:lpstr>
      <vt:lpstr>Организационное сопровождение Предпрофильной подготовки</vt:lpstr>
      <vt:lpstr>Техническое сопровождение предпрофильной подготовки</vt:lpstr>
      <vt:lpstr>результаты</vt:lpstr>
      <vt:lpstr>результаты</vt:lpstr>
      <vt:lpstr>результаты</vt:lpstr>
      <vt:lpstr>результаты</vt:lpstr>
      <vt:lpstr>Из опыта работы по реализации системы предпрофильной подготовки на территории г.о.Тольятти</vt:lpstr>
      <vt:lpstr>результаты</vt:lpstr>
      <vt:lpstr>Из опыта работы по реализации системы предпрофильной подготовки на территории г.о.Тольятти</vt:lpstr>
      <vt:lpstr>результаты</vt:lpstr>
      <vt:lpstr>Перспективные возможности АИС и системы ПП</vt:lpstr>
      <vt:lpstr>тольяттинское управление МОиН СО  Евтехова Ольга Петровна, консультант отдела развития образования  (8482)79-79-42, : evtehova@tumon.ru   Тольяттинский центр трудовых ресурсов  Галкина Евгения Сергеевна, директор   (8482)22-00-80, : es.galkina@mail.ru   Горбунова Марина Викторовна, зав.отделом ПиПК   (8482)22-00-75,  : tcpo@mail.ru    http://www.predprofil.ru/ http://www.ctr-tlt.ru/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tumon-kab211</dc:creator>
  <cp:lastModifiedBy>Сергей Кокорин</cp:lastModifiedBy>
  <cp:revision>76</cp:revision>
  <dcterms:created xsi:type="dcterms:W3CDTF">2013-08-13T13:25:03Z</dcterms:created>
  <dcterms:modified xsi:type="dcterms:W3CDTF">2013-08-15T06:14:44Z</dcterms:modified>
</cp:coreProperties>
</file>