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65" r:id="rId4"/>
    <p:sldId id="260" r:id="rId5"/>
    <p:sldId id="262" r:id="rId6"/>
    <p:sldId id="261" r:id="rId7"/>
    <p:sldId id="263" r:id="rId8"/>
    <p:sldId id="258" r:id="rId9"/>
    <p:sldId id="259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41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568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88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90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8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95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001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13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2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6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84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3254F-477F-462A-A725-065940EBA6B5}" type="datetimeFigureOut">
              <a:rPr lang="ru-RU" smtClean="0"/>
              <a:t>15.08.2013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7312A-EDEC-4CDA-B890-5B37A1061F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Почему  проблема  подготовки  кадров  не  замыкается  между  двумя  рынками – труда и образовательных  услуг?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«Организации, построенные  для  работы в одних условиях, неэффективны для  работы  в  других»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702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Региональная  программа  управления  кадровым  потенциалом…?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структурно-организационное  обеспечение ориентации  образовательных  ресурсов  на  меняющиеся  запросы  трудовых  рынков  региона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1609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Ресурсы… 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131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1. оптимизированная  сеть  учреждений  профессионального  образования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2. современные  ресурсы  сосредоточены  в  Ресурсных  центрах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3.  образовательные  организации  оснащены  современным  учебным  оборудованием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4. система  подготовки  кадров  обслуживает  рынок  труда,  а не  ведомства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5. введена  региональная  сертификация  квалификаций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6. объективизирован  региональный  заказ  на  подготовку  кадров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886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i="1" dirty="0" err="1" smtClean="0"/>
              <a:t>Соорганизовать</a:t>
            </a:r>
            <a:r>
              <a:rPr lang="ru-RU" b="1" i="1" dirty="0" smtClean="0"/>
              <a:t>   эти ресурсы  в  обеспечение   качественных и количественных  кадровых    запросов   трудовых  рынков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41724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 решения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полноценность  взаимодействия  трудовых  рынков  и  системы  профессионального  образования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н</a:t>
            </a:r>
            <a:r>
              <a:rPr lang="ru-RU" b="1" i="1" dirty="0" smtClean="0"/>
              <a:t>еравноправное   партнерство - определяющая  роль  трудовых  рынков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а</a:t>
            </a:r>
            <a:r>
              <a:rPr lang="ru-RU" b="1" i="1" dirty="0" smtClean="0"/>
              <a:t>даптивность  образовательных  ресурсов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28008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Полноценное    взаимодействие…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514116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1.  «слышать»  трудовые  рынки</a:t>
            </a:r>
          </a:p>
          <a:p>
            <a:r>
              <a:rPr lang="ru-RU" dirty="0" smtClean="0"/>
              <a:t>2.  превращать  их  запросы  в  образовательные  программы</a:t>
            </a:r>
          </a:p>
          <a:p>
            <a:r>
              <a:rPr lang="ru-RU" dirty="0" smtClean="0"/>
              <a:t>3. </a:t>
            </a:r>
            <a:r>
              <a:rPr lang="ru-RU" dirty="0"/>
              <a:t> </a:t>
            </a:r>
            <a:r>
              <a:rPr lang="ru-RU" dirty="0" smtClean="0"/>
              <a:t>оперативно  адаптировать  образовательные  ресурсы  к  новым  запросам</a:t>
            </a:r>
          </a:p>
          <a:p>
            <a:r>
              <a:rPr lang="ru-RU" dirty="0" smtClean="0"/>
              <a:t>4.  кадровую  политику  предприятий  ориентировать  на  конкуренцию  на  трудовых  рынках</a:t>
            </a:r>
          </a:p>
          <a:p>
            <a:r>
              <a:rPr lang="ru-RU" dirty="0" smtClean="0"/>
              <a:t> 5. </a:t>
            </a:r>
            <a:r>
              <a:rPr lang="ru-RU" dirty="0"/>
              <a:t> </a:t>
            </a:r>
            <a:r>
              <a:rPr lang="ru-RU" dirty="0" smtClean="0"/>
              <a:t> привлекательность  рабочих  мест  связывать  с  </a:t>
            </a:r>
            <a:r>
              <a:rPr lang="ru-RU" dirty="0" err="1" smtClean="0"/>
              <a:t>наукоемкостью</a:t>
            </a:r>
            <a:r>
              <a:rPr lang="ru-RU" dirty="0" smtClean="0"/>
              <a:t>  технологий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839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 нет  желаемых  результатов?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51411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  неполноценна  рыночная  инфраструктура</a:t>
            </a:r>
          </a:p>
          <a:p>
            <a:r>
              <a:rPr lang="ru-RU" dirty="0" smtClean="0"/>
              <a:t>2.  отсутствуют  кадры,  готовые  профессионально  обеспечивать ориентацию  образовательных  ресурсов  на  меняющиеся  требования  рынка</a:t>
            </a:r>
          </a:p>
          <a:p>
            <a:r>
              <a:rPr lang="ru-RU" dirty="0" smtClean="0"/>
              <a:t>3. организационно-управленческое   устройство  образовательных  организаций не  позволяет  использовать   инструменты   взаимодействия  с  трудовыми  рынками – необходим  реинжиниринг  организаций</a:t>
            </a:r>
          </a:p>
          <a:p>
            <a:r>
              <a:rPr lang="ru-RU" dirty="0" smtClean="0"/>
              <a:t>4.  неудовлетворенный  спрос  на  рынке  труда не связывают   с  неконкурентоспособностью  рабочих  мест </a:t>
            </a:r>
          </a:p>
          <a:p>
            <a:r>
              <a:rPr lang="ru-RU" dirty="0" smtClean="0"/>
              <a:t> 5. симулируется  процесс  модернизации  образовательных  программ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340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Рыночная  инфраструктура…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профессиональный  посредник  между  рынками  труда  и образовательных  услуг,  обеспечивающий  изучение  кадровых  запросов предприятий  и превращение их в   задачи  образовательных  организаций,</a:t>
            </a:r>
          </a:p>
          <a:p>
            <a:r>
              <a:rPr lang="ru-RU" dirty="0" smtClean="0"/>
              <a:t>2. центры  сертификации  квалификаций, обеспечивающие  объективную  оценку  уровня  квалификации  работника </a:t>
            </a:r>
          </a:p>
          <a:p>
            <a:r>
              <a:rPr lang="ru-RU" dirty="0" smtClean="0"/>
              <a:t>3.  сопряженная  с  трудовыми  рынками  организационно-управленческая  структура  образовательных  организаций. </a:t>
            </a:r>
          </a:p>
          <a:p>
            <a:r>
              <a:rPr lang="ru-RU" dirty="0" smtClean="0"/>
              <a:t> 4. </a:t>
            </a:r>
            <a:r>
              <a:rPr lang="ru-RU" i="1" dirty="0" smtClean="0"/>
              <a:t>кадры,  обеспечивающие  эти  структуры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174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260350"/>
            <a:ext cx="9144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b="1" i="1" dirty="0" smtClean="0"/>
              <a:t>Функции инфраструктуры</a:t>
            </a:r>
            <a:r>
              <a:rPr lang="ru-RU" sz="3200" b="1" i="1" dirty="0"/>
              <a:t>, объединяющей рынки труда и образовательных услуг </a:t>
            </a:r>
          </a:p>
        </p:txBody>
      </p:sp>
      <p:grpSp>
        <p:nvGrpSpPr>
          <p:cNvPr id="17418" name="Group 10"/>
          <p:cNvGrpSpPr>
            <a:grpSpLocks/>
          </p:cNvGrpSpPr>
          <p:nvPr/>
        </p:nvGrpSpPr>
        <p:grpSpPr bwMode="auto">
          <a:xfrm>
            <a:off x="320675" y="1125538"/>
            <a:ext cx="795338" cy="5472112"/>
            <a:chOff x="202" y="709"/>
            <a:chExt cx="501" cy="3447"/>
          </a:xfrm>
        </p:grpSpPr>
        <p:sp>
          <p:nvSpPr>
            <p:cNvPr id="13318" name="Rectangle 5"/>
            <p:cNvSpPr>
              <a:spLocks noChangeArrowheads="1"/>
            </p:cNvSpPr>
            <p:nvPr/>
          </p:nvSpPr>
          <p:spPr bwMode="auto">
            <a:xfrm>
              <a:off x="204" y="709"/>
              <a:ext cx="499" cy="3447"/>
            </a:xfrm>
            <a:prstGeom prst="rect">
              <a:avLst/>
            </a:prstGeom>
            <a:solidFill>
              <a:srgbClr val="0000FF">
                <a:alpha val="14902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 rot="16200000">
              <a:off x="-982" y="2255"/>
              <a:ext cx="2813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2000" b="1" dirty="0"/>
                <a:t>предприятия и </a:t>
              </a:r>
              <a:r>
                <a:rPr lang="ru-RU" sz="2000" b="1" dirty="0" smtClean="0"/>
                <a:t>организации </a:t>
              </a:r>
              <a:r>
                <a:rPr lang="ru-RU" sz="2000" b="1" dirty="0"/>
                <a:t>экономики</a:t>
              </a:r>
            </a:p>
          </p:txBody>
        </p:sp>
      </p:grpSp>
      <p:sp>
        <p:nvSpPr>
          <p:cNvPr id="17416" name="Rectangle 8"/>
          <p:cNvSpPr>
            <a:spLocks noChangeArrowheads="1"/>
          </p:cNvSpPr>
          <p:nvPr/>
        </p:nvSpPr>
        <p:spPr bwMode="auto">
          <a:xfrm rot="-5400000">
            <a:off x="5939631" y="3501232"/>
            <a:ext cx="5184775" cy="576262"/>
          </a:xfrm>
          <a:prstGeom prst="rect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организация образовательных услуг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187624" y="2060575"/>
            <a:ext cx="6913389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 smtClean="0"/>
              <a:t>Прогнозирование  регионального </a:t>
            </a:r>
            <a:r>
              <a:rPr lang="ru-RU" b="1" dirty="0"/>
              <a:t>рынка труда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/>
              <a:t>Независимая экспертиза уровня подготовки кадров. Процедуры  сертификации.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i="1" dirty="0"/>
              <a:t>Согласование образовательных программ и технологий с действующим и перспективным производством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/>
              <a:t> </a:t>
            </a:r>
            <a:r>
              <a:rPr lang="ru-RU" b="1" dirty="0" smtClean="0"/>
              <a:t>Повышение </a:t>
            </a:r>
            <a:r>
              <a:rPr lang="ru-RU" b="1" dirty="0"/>
              <a:t>квалификации </a:t>
            </a:r>
            <a:r>
              <a:rPr lang="ru-RU" b="1" dirty="0" smtClean="0"/>
              <a:t>педагогов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 smtClean="0"/>
              <a:t>Повышение  квалификации  и переподготовка  действующего  персонала</a:t>
            </a:r>
            <a:endParaRPr lang="ru-RU" b="1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/>
              <a:t> Разработка профессиональных стандартов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/>
              <a:t>Подготовка  </a:t>
            </a:r>
            <a:r>
              <a:rPr lang="ru-RU" b="1" dirty="0" smtClean="0"/>
              <a:t>мест  производственной  практики</a:t>
            </a:r>
            <a:endParaRPr lang="ru-RU" b="1" dirty="0"/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r>
              <a:rPr lang="ru-RU" b="1" dirty="0"/>
              <a:t>Создание новых и модернизация действующих образовательных стандартов и программ.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Ш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6428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6" grpId="0" animBg="1"/>
      <p:bldP spid="174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323850" y="260350"/>
            <a:ext cx="4752975" cy="3502025"/>
          </a:xfrm>
          <a:prstGeom prst="ellipse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Образование и обучение </a:t>
            </a:r>
          </a:p>
          <a:p>
            <a:pPr algn="ctr"/>
            <a:r>
              <a:rPr lang="ru-RU" sz="2000" b="1"/>
              <a:t>способствуют экономической </a:t>
            </a:r>
          </a:p>
          <a:p>
            <a:pPr algn="ctr"/>
            <a:r>
              <a:rPr lang="ru-RU" sz="2000" b="1"/>
              <a:t>стабильности. Рост уровня </a:t>
            </a:r>
          </a:p>
          <a:p>
            <a:pPr algn="ctr"/>
            <a:r>
              <a:rPr lang="ru-RU" sz="2000" b="1"/>
              <a:t>образования на 10 </a:t>
            </a:r>
            <a:r>
              <a:rPr lang="en-US" sz="2000" b="1"/>
              <a:t>% </a:t>
            </a:r>
            <a:r>
              <a:rPr lang="ru-RU" sz="2000" b="1"/>
              <a:t>обеспечивает </a:t>
            </a:r>
          </a:p>
          <a:p>
            <a:pPr algn="ctr"/>
            <a:r>
              <a:rPr lang="ru-RU" sz="2000" b="1"/>
              <a:t>рост производительности труда на </a:t>
            </a:r>
          </a:p>
          <a:p>
            <a:pPr algn="ctr"/>
            <a:r>
              <a:rPr lang="ru-RU" sz="2000" b="1"/>
              <a:t>8,6 </a:t>
            </a:r>
            <a:r>
              <a:rPr lang="en-US" sz="2000" b="1"/>
              <a:t>%</a:t>
            </a:r>
            <a:r>
              <a:rPr lang="ru-RU" sz="2000" b="1"/>
              <a:t>.Рост  основных фондов на </a:t>
            </a:r>
          </a:p>
          <a:p>
            <a:pPr algn="ctr"/>
            <a:r>
              <a:rPr lang="ru-RU" sz="2000" b="1"/>
              <a:t>10 </a:t>
            </a:r>
            <a:r>
              <a:rPr lang="en-US" sz="2000" b="1"/>
              <a:t>%</a:t>
            </a:r>
            <a:r>
              <a:rPr lang="ru-RU" sz="2000" b="1"/>
              <a:t> обеспечит рост </a:t>
            </a:r>
          </a:p>
          <a:p>
            <a:pPr algn="ctr"/>
            <a:r>
              <a:rPr lang="ru-RU" sz="2000" b="1"/>
              <a:t>производительности</a:t>
            </a:r>
          </a:p>
          <a:p>
            <a:pPr algn="ctr"/>
            <a:r>
              <a:rPr lang="ru-RU" sz="2000" b="1"/>
              <a:t>труда на 3,4</a:t>
            </a:r>
            <a:r>
              <a:rPr lang="en-US" sz="2000" b="1"/>
              <a:t>%</a:t>
            </a:r>
            <a:r>
              <a:rPr lang="ru-RU" sz="2000" b="1"/>
              <a:t>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076825" y="333375"/>
            <a:ext cx="3024188" cy="1008063"/>
          </a:xfrm>
          <a:prstGeom prst="rect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Институт рынка труда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795963" y="1989138"/>
            <a:ext cx="3024187" cy="1008062"/>
          </a:xfrm>
          <a:prstGeom prst="rect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Центр сертификации </a:t>
            </a:r>
          </a:p>
          <a:p>
            <a:pPr algn="ctr"/>
            <a:r>
              <a:rPr lang="ru-RU" sz="2000" b="1"/>
              <a:t>квалификации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500563" y="3573463"/>
            <a:ext cx="3455987" cy="1008062"/>
          </a:xfrm>
          <a:prstGeom prst="rect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Центр профессиональных</a:t>
            </a:r>
          </a:p>
          <a:p>
            <a:pPr algn="ctr"/>
            <a:r>
              <a:rPr lang="ru-RU" sz="2000" b="1"/>
              <a:t>стандартов и </a:t>
            </a:r>
          </a:p>
          <a:p>
            <a:pPr algn="ctr"/>
            <a:r>
              <a:rPr lang="ru-RU" sz="2000" b="1"/>
              <a:t>квалификаций</a:t>
            </a: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2771775" y="5661025"/>
            <a:ext cx="3313113" cy="1008063"/>
          </a:xfrm>
          <a:prstGeom prst="rect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Маркетинговые службы</a:t>
            </a:r>
          </a:p>
          <a:p>
            <a:pPr algn="ctr"/>
            <a:r>
              <a:rPr lang="ru-RU" sz="2000" b="1"/>
              <a:t>образовательных </a:t>
            </a:r>
          </a:p>
          <a:p>
            <a:pPr algn="ctr"/>
            <a:r>
              <a:rPr lang="ru-RU" sz="2000" b="1"/>
              <a:t>учреждений</a:t>
            </a: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23850" y="4076700"/>
            <a:ext cx="2736850" cy="1008063"/>
          </a:xfrm>
          <a:prstGeom prst="rect">
            <a:avLst/>
          </a:prstGeom>
          <a:solidFill>
            <a:srgbClr val="0000FF">
              <a:alpha val="1490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Центр программ, </a:t>
            </a:r>
          </a:p>
          <a:p>
            <a:pPr algn="ctr"/>
            <a:r>
              <a:rPr lang="ru-RU" sz="2000" b="1"/>
              <a:t>технологий </a:t>
            </a:r>
          </a:p>
          <a:p>
            <a:pPr algn="ctr"/>
            <a:r>
              <a:rPr lang="ru-RU" sz="2000" b="1"/>
              <a:t>и практик</a:t>
            </a:r>
          </a:p>
        </p:txBody>
      </p:sp>
    </p:spTree>
    <p:extLst>
      <p:ext uri="{BB962C8B-B14F-4D97-AF65-F5344CB8AC3E}">
        <p14:creationId xmlns:p14="http://schemas.microsoft.com/office/powerpoint/2010/main" val="40053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435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Почему  проблема  подготовки  кадров  не  замыкается  между  двумя  рынками – труда и образовательных  услуг?</vt:lpstr>
      <vt:lpstr>Ресурсы… </vt:lpstr>
      <vt:lpstr>Задача…</vt:lpstr>
      <vt:lpstr>Принципы  решения …</vt:lpstr>
      <vt:lpstr>Полноценное    взаимодействие…</vt:lpstr>
      <vt:lpstr>Почему  нет  желаемых  результатов? </vt:lpstr>
      <vt:lpstr>Рыночная  инфраструктура…</vt:lpstr>
      <vt:lpstr>Презентация PowerPoint</vt:lpstr>
      <vt:lpstr>Презентация PowerPoint</vt:lpstr>
      <vt:lpstr>Региональная  программа  управления  кадровым  потенциалом…?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Efim</dc:creator>
  <cp:lastModifiedBy>Efim</cp:lastModifiedBy>
  <cp:revision>23</cp:revision>
  <dcterms:created xsi:type="dcterms:W3CDTF">2013-08-15T07:29:04Z</dcterms:created>
  <dcterms:modified xsi:type="dcterms:W3CDTF">2013-08-15T12:44:59Z</dcterms:modified>
</cp:coreProperties>
</file>