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7"/>
  </p:notesMasterIdLst>
  <p:sldIdLst>
    <p:sldId id="293" r:id="rId2"/>
    <p:sldId id="290" r:id="rId3"/>
    <p:sldId id="285" r:id="rId4"/>
    <p:sldId id="289" r:id="rId5"/>
    <p:sldId id="286" r:id="rId6"/>
    <p:sldId id="292" r:id="rId7"/>
    <p:sldId id="287" r:id="rId8"/>
    <p:sldId id="268" r:id="rId9"/>
    <p:sldId id="273" r:id="rId10"/>
    <p:sldId id="283" r:id="rId11"/>
    <p:sldId id="282" r:id="rId12"/>
    <p:sldId id="291" r:id="rId13"/>
    <p:sldId id="297" r:id="rId14"/>
    <p:sldId id="281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1049F3-FE32-437E-BFB2-ACFCE04B7720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C2C42F-5376-4F57-9304-7AC76CCE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858A27-72FA-468F-8398-186010B13B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F4409D-8447-46D9-BB0A-D5923542A373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482A7-6DB8-4E37-BE8E-2D3BB684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2CAF-51F4-4465-8046-F53CA90CA2B3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878A-9A5C-4EED-905C-D1F2DF37B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6E0C-27BA-4D9C-BD91-9D626DC19A6A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4761-594D-4457-9245-C805E7B37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5E99-3D41-4E26-840E-830B0AB2025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3802-109A-4EAA-B970-6F983733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294B27-227C-4667-B237-C16D7BC0E65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5A5F9A-7FAB-48F3-A432-F1C21631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BFD1-2586-4CF5-9AAC-6AA7E0D9A6C8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2772-9709-4BB8-A1AE-BFDD667DE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299E-6B69-4BDF-85B4-020E783C26A7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7AE9-3121-4A7D-945A-C54DC0C17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9BC8-B844-401F-9F4E-8469E1CBC64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3DAF-B591-4D57-9E78-D1FD4EAA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3FB948-C89C-46FD-87A6-B26E5DE7AA5E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F2D2F-AE0B-49C7-939B-8F52DA99B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4C50-B4A2-4132-AA42-139D87D8B8A5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9B17-7732-45EA-8779-9B668F7BD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BD8667-C232-40C2-AD10-E5EDEFCD21B5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3ABE06-2149-482F-843A-450CD254C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D138BCA-AC27-4C99-93D7-76D3710F817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5A28B67-D540-4B1D-8CE8-34D11903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97" r:id="rId2"/>
    <p:sldLayoutId id="2147484105" r:id="rId3"/>
    <p:sldLayoutId id="2147484098" r:id="rId4"/>
    <p:sldLayoutId id="2147484099" r:id="rId5"/>
    <p:sldLayoutId id="2147484100" r:id="rId6"/>
    <p:sldLayoutId id="2147484106" r:id="rId7"/>
    <p:sldLayoutId id="2147484101" r:id="rId8"/>
    <p:sldLayoutId id="2147484107" r:id="rId9"/>
    <p:sldLayoutId id="2147484102" r:id="rId10"/>
    <p:sldLayoutId id="2147484103" r:id="rId11"/>
  </p:sldLayoutIdLst>
  <p:transition spd="slow" advClick="0" advTm="8000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content.foto.mail.ru/mail/kopceva00.ru/_mydialog/i-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450" y="260350"/>
            <a:ext cx="5184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БОУ «Гимназия № 76»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052513"/>
            <a:ext cx="56896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i="1">
              <a:solidFill>
                <a:srgbClr val="50141B"/>
              </a:solidFill>
              <a:latin typeface="Verdana" pitchFamily="34" charset="0"/>
              <a:ea typeface="Arabic Typesetting"/>
              <a:cs typeface="Arabic Typesetting"/>
            </a:endParaRPr>
          </a:p>
          <a:p>
            <a:pPr algn="ctr"/>
            <a:endParaRPr lang="ru-RU" sz="2400" i="1">
              <a:solidFill>
                <a:srgbClr val="50141B"/>
              </a:solidFill>
              <a:latin typeface="Verdana" pitchFamily="34" charset="0"/>
              <a:ea typeface="Arabic Typesetting"/>
              <a:cs typeface="Arabic Typesetting"/>
            </a:endParaRPr>
          </a:p>
          <a:p>
            <a:pPr algn="ctr"/>
            <a:r>
              <a:rPr lang="ru-RU" sz="3200" i="1">
                <a:solidFill>
                  <a:srgbClr val="50141B"/>
                </a:solidFill>
                <a:latin typeface="Verdana" pitchFamily="34" charset="0"/>
                <a:ea typeface="Arabic Typesetting"/>
                <a:cs typeface="Arabic Typesetting"/>
              </a:rPr>
              <a:t>Я выбираю профессию </a:t>
            </a:r>
            <a:r>
              <a:rPr lang="ru-RU" sz="3200" b="1" i="1">
                <a:solidFill>
                  <a:srgbClr val="50141B"/>
                </a:solidFill>
                <a:latin typeface="Verdana" pitchFamily="34" charset="0"/>
                <a:ea typeface="Arabic Typesetting"/>
                <a:cs typeface="Arabic Typesetting"/>
              </a:rPr>
              <a:t>– </a:t>
            </a:r>
          </a:p>
          <a:p>
            <a:pPr algn="ctr"/>
            <a:r>
              <a:rPr lang="ru-RU" sz="3200" b="1" i="1">
                <a:solidFill>
                  <a:srgbClr val="50141B"/>
                </a:solidFill>
                <a:latin typeface="Verdana" pitchFamily="34" charset="0"/>
                <a:ea typeface="Arabic Typesetting"/>
                <a:cs typeface="Arabic Typesetting"/>
              </a:rPr>
              <a:t>дизайнер интерьера</a:t>
            </a:r>
          </a:p>
          <a:p>
            <a:pPr algn="ctr"/>
            <a:endParaRPr lang="ru-RU" sz="2400" b="1" i="1">
              <a:solidFill>
                <a:srgbClr val="771F28"/>
              </a:solidFill>
              <a:latin typeface="Verdana" pitchFamily="34" charset="0"/>
              <a:ea typeface="Arabic Typesetting"/>
              <a:cs typeface="Arabic Typesetting"/>
            </a:endParaRPr>
          </a:p>
          <a:p>
            <a:pPr algn="ctr"/>
            <a:endParaRPr lang="ru-RU" sz="2400" b="1" i="1">
              <a:solidFill>
                <a:srgbClr val="771F28"/>
              </a:solidFill>
              <a:latin typeface="Verdana" pitchFamily="34" charset="0"/>
              <a:ea typeface="Arabic Typesetting"/>
              <a:cs typeface="Arabic Typesetting"/>
            </a:endParaRPr>
          </a:p>
          <a:p>
            <a:r>
              <a:rPr lang="ru-RU" sz="2000" b="1" i="1">
                <a:solidFill>
                  <a:srgbClr val="002060"/>
                </a:solidFill>
                <a:latin typeface="Verdana" pitchFamily="34" charset="0"/>
                <a:ea typeface="Arabic Typesetting"/>
                <a:cs typeface="Arabic Typesetting"/>
              </a:rPr>
              <a:t>Копцева Ольга,</a:t>
            </a:r>
          </a:p>
          <a:p>
            <a:r>
              <a:rPr lang="ru-RU" sz="2000" b="1" i="1">
                <a:solidFill>
                  <a:srgbClr val="002060"/>
                </a:solidFill>
                <a:latin typeface="Verdana" pitchFamily="34" charset="0"/>
                <a:ea typeface="Arabic Typesetting"/>
                <a:cs typeface="Arabic Typesetting"/>
              </a:rPr>
              <a:t> 12 лет, 6 класс</a:t>
            </a:r>
          </a:p>
          <a:p>
            <a:pPr algn="ctr"/>
            <a:endParaRPr lang="ru-RU" sz="2400" b="1" i="1">
              <a:solidFill>
                <a:srgbClr val="7030A0"/>
              </a:solidFill>
              <a:latin typeface="Verdana" pitchFamily="34" charset="0"/>
              <a:ea typeface="Arabic Typesetting"/>
              <a:cs typeface="Arabic Typesetting"/>
            </a:endParaRPr>
          </a:p>
          <a:p>
            <a:pPr algn="ctr"/>
            <a:endParaRPr lang="ru-RU" sz="2400" b="1" i="1">
              <a:solidFill>
                <a:srgbClr val="7030A0"/>
              </a:solidFill>
              <a:latin typeface="Verdana" pitchFamily="34" charset="0"/>
              <a:ea typeface="Arabic Typesetting"/>
              <a:cs typeface="Arabic Typesetting"/>
            </a:endParaRPr>
          </a:p>
          <a:p>
            <a:r>
              <a:rPr lang="ru-RU" sz="2000" b="1" i="1">
                <a:solidFill>
                  <a:srgbClr val="7030A0"/>
                </a:solidFill>
                <a:latin typeface="Verdana" pitchFamily="34" charset="0"/>
                <a:ea typeface="Arabic Typesetting"/>
                <a:cs typeface="Arabic Typesetting"/>
              </a:rPr>
              <a:t>Классный</a:t>
            </a:r>
          </a:p>
          <a:p>
            <a:r>
              <a:rPr lang="ru-RU" sz="2000" b="1" i="1">
                <a:solidFill>
                  <a:srgbClr val="7030A0"/>
                </a:solidFill>
                <a:latin typeface="Verdana" pitchFamily="34" charset="0"/>
                <a:ea typeface="Arabic Typesetting"/>
                <a:cs typeface="Arabic Typesetting"/>
              </a:rPr>
              <a:t> руководитель: </a:t>
            </a:r>
          </a:p>
          <a:p>
            <a:r>
              <a:rPr lang="ru-RU" sz="2000" b="1" i="1">
                <a:solidFill>
                  <a:srgbClr val="7030A0"/>
                </a:solidFill>
                <a:latin typeface="Verdana" pitchFamily="34" charset="0"/>
                <a:ea typeface="Arabic Typesetting"/>
                <a:cs typeface="Arabic Typesetting"/>
              </a:rPr>
              <a:t>          Амиржанова  Б. Ж. </a:t>
            </a:r>
          </a:p>
          <a:p>
            <a:r>
              <a:rPr lang="ru-RU" sz="2000" b="1" i="1">
                <a:solidFill>
                  <a:srgbClr val="7030A0"/>
                </a:solidFill>
                <a:latin typeface="Verdana" pitchFamily="34" charset="0"/>
                <a:ea typeface="Arabic Typesetting"/>
                <a:cs typeface="Arabic Typesetting"/>
              </a:rPr>
              <a:t>          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188" y="333375"/>
            <a:ext cx="5905500" cy="1079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Сначала  нужно </a:t>
            </a:r>
            <a:r>
              <a:rPr lang="ru-RU" sz="1600">
                <a:solidFill>
                  <a:srgbClr val="444444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организовать пространство</a:t>
            </a:r>
            <a:r>
              <a:rPr lang="ru-RU" sz="1600">
                <a:solidFill>
                  <a:srgbClr val="444444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, все тщательно и грамотно распланировать: замеры, зонирование помещений - основа любого дизайн-проекта. </a:t>
            </a: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0" name="Picture 11" descr="http://www.4living.ru/files/cache/images/69255_1_62036_4_OriginalImage.jpeg"/>
          <p:cNvPicPr>
            <a:picLocks noChangeAspect="1" noChangeArrowheads="1"/>
          </p:cNvPicPr>
          <p:nvPr/>
        </p:nvPicPr>
        <p:blipFill>
          <a:blip r:embed="rId4"/>
          <a:srcRect t="48653"/>
          <a:stretch>
            <a:fillRect/>
          </a:stretch>
        </p:blipFill>
        <p:spPr bwMode="auto">
          <a:xfrm>
            <a:off x="4572000" y="2176463"/>
            <a:ext cx="3954463" cy="3052762"/>
          </a:xfrm>
          <a:prstGeom prst="rect">
            <a:avLst/>
          </a:prstGeom>
          <a:noFill/>
          <a:ln w="9525">
            <a:solidFill>
              <a:srgbClr val="48365A"/>
            </a:solidFill>
            <a:miter lim="800000"/>
            <a:headEnd/>
            <a:tailEnd/>
          </a:ln>
        </p:spPr>
      </p:pic>
      <p:pic>
        <p:nvPicPr>
          <p:cNvPr id="9" name="Picture 3" descr="http://www.4living.ru/files/cache/images/66951_1_59731_2_OriginalImag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068638"/>
            <a:ext cx="3741738" cy="309721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92275" y="2133600"/>
            <a:ext cx="5543550" cy="2808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Затем выполняются эскизы - рисунки от руки или компьютерные модели будущего интерьера. Работая над эскизами, дизайнер учитывает конкретные технические параметры помещения, намечает, какие материалы потребуются ему для воплощения идеи. Готовый план согласовывается с клиентом и чаще всего неоднократно переделывается.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3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www.4living.ru/files/cache/images/66949_1_59732_4_OriginalIma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060575"/>
            <a:ext cx="3244850" cy="23050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7" descr="http://www.4living.ru/files/cache/images/67489_1_60235_5_OriginalImag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060575"/>
            <a:ext cx="3371850" cy="23526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9" descr="http://www.4living.ru/files/cache/images/66947_1_59734_8_OriginalImag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7738" y="4149725"/>
            <a:ext cx="3217862" cy="242093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900113" y="620713"/>
            <a:ext cx="5543550" cy="10080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Эскизы, нарисованные от руки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7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www.4living.ru/files/cache/images/68856_1_61590_5_OriginalIma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133600"/>
            <a:ext cx="3886200" cy="23018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11" descr="http://www.4living.ru/files/cache/images/69255_1_62036_4_OriginalImage.jpeg"/>
          <p:cNvPicPr>
            <a:picLocks noChangeAspect="1" noChangeArrowheads="1"/>
          </p:cNvPicPr>
          <p:nvPr/>
        </p:nvPicPr>
        <p:blipFill>
          <a:blip r:embed="rId5"/>
          <a:srcRect l="56238" t="16479" r="5862" b="17234"/>
          <a:stretch>
            <a:fillRect/>
          </a:stretch>
        </p:blipFill>
        <p:spPr bwMode="auto">
          <a:xfrm>
            <a:off x="827088" y="2133600"/>
            <a:ext cx="2232025" cy="2663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900113" y="765175"/>
            <a:ext cx="5543550" cy="1008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Эскизы, нарисованные на компьютере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13" descr="http://www.4living.ru/files/cache/images/68853_1_61587_5_OriginalImag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149725"/>
            <a:ext cx="4103688" cy="23606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23850" y="1268413"/>
            <a:ext cx="4176713" cy="3313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В результате взаимодействия дизайнера и клиента создается не просто квартира, дом, офис, а </a:t>
            </a:r>
            <a:r>
              <a:rPr lang="ru-RU" sz="1600" b="1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среда обитания</a:t>
            </a:r>
            <a:r>
              <a:rPr lang="ru-RU" sz="1600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. Новый интерьер должен стать родным уже на стадии проектирования, но в то же время он должен быть лучше, чем представляет себе клиент, ведь его делает настоящий профессионал.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http://images01.olx.ru/ui/3/34/05/51402905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88913"/>
            <a:ext cx="2520950" cy="189071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10" descr="http://www.free-lancers.net/posted_files/N51D0BE8A3A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773238"/>
            <a:ext cx="2808287" cy="21050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Picture 6" descr="http://viktory.cc.ua/images/paste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284538"/>
            <a:ext cx="2592388" cy="19446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Picture 2" descr="http://cs4554.vkontakte.ru/u128090891/-14/x_833553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652963"/>
            <a:ext cx="2592387" cy="19446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4" descr="http://content.foto.mail.ru/mail/kopceva00.ru/_mydialog/i-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980728"/>
            <a:ext cx="734481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0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http://content.foto.mail.ru/mail/kopceva00.ru/_mydialog/i-8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2204864"/>
            <a:ext cx="3062114" cy="408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35015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3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88913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со стрелкой вниз 5"/>
          <p:cNvSpPr/>
          <p:nvPr/>
        </p:nvSpPr>
        <p:spPr>
          <a:xfrm>
            <a:off x="1331913" y="692150"/>
            <a:ext cx="2087562" cy="1441450"/>
          </a:xfrm>
          <a:prstGeom prst="downArrowCallou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Люблю и умею хорошо рисовать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427538" y="836613"/>
            <a:ext cx="1979612" cy="1079500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Люблю создавать уют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675" y="2924175"/>
            <a:ext cx="3384550" cy="13684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Выбираю профессию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дизайнер интерьера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0825" y="2420938"/>
            <a:ext cx="2160588" cy="2087562"/>
          </a:xfrm>
          <a:prstGeom prst="rightArrowCallout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Люблю создавать красивые вещи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732588" y="2565400"/>
            <a:ext cx="2087562" cy="2087563"/>
          </a:xfrm>
          <a:prstGeom prst="left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Нравится давать новую жизнь старым вещам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1547813" y="4868863"/>
            <a:ext cx="2232025" cy="1728787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Интересно участвовать в проведении ремонта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4572000" y="4868863"/>
            <a:ext cx="2087563" cy="1655762"/>
          </a:xfrm>
          <a:prstGeom prst="upArrowCallout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5000"/>
                    <a:lumOff val="75000"/>
                  </a:schemeClr>
                </a:solidFill>
              </a:rPr>
              <a:t>Нравится эта профессия</a:t>
            </a:r>
            <a:endParaRPr lang="ru-RU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35015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Стрелка вниз 14"/>
          <p:cNvSpPr/>
          <p:nvPr/>
        </p:nvSpPr>
        <p:spPr>
          <a:xfrm>
            <a:off x="3924300" y="1125538"/>
            <a:ext cx="431800" cy="574675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088" y="3357563"/>
            <a:ext cx="7705725" cy="136683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Дизайнер</a:t>
            </a:r>
            <a:r>
              <a:rPr lang="ru-RU" sz="1200" dirty="0">
                <a:solidFill>
                  <a:srgbClr val="002060"/>
                </a:solidFill>
              </a:rPr>
              <a:t>  — специалист, занимающийся художественно-технической деятельностью в рамках одной из отраслей дизайна: промышленного, транспортного, графического, ландшафтного, дизайна процессов, среды, мебели, одежды, аксессуаров и т. д. Название профессии произошло от итальянского «</a:t>
            </a:r>
            <a:r>
              <a:rPr lang="ru-RU" sz="1200" dirty="0" err="1">
                <a:solidFill>
                  <a:srgbClr val="002060"/>
                </a:solidFill>
              </a:rPr>
              <a:t>designo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intero</a:t>
            </a:r>
            <a:r>
              <a:rPr lang="ru-RU" sz="1200" dirty="0">
                <a:solidFill>
                  <a:srgbClr val="002060"/>
                </a:solidFill>
              </a:rPr>
              <a:t>», что означало идею художника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088" y="1916113"/>
            <a:ext cx="7632700" cy="7207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FF0000"/>
                </a:solidFill>
              </a:rPr>
              <a:t>«Дизайн интерьеров</a:t>
            </a:r>
            <a:r>
              <a:rPr lang="ru-RU" sz="1200">
                <a:solidFill>
                  <a:srgbClr val="FF0000"/>
                </a:solidFill>
              </a:rPr>
              <a:t>" </a:t>
            </a:r>
            <a:r>
              <a:rPr lang="ru-RU" sz="1200">
                <a:solidFill>
                  <a:srgbClr val="002060"/>
                </a:solidFill>
                <a:latin typeface="Arial" charset="0"/>
              </a:rPr>
              <a:t>—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200">
                <a:solidFill>
                  <a:srgbClr val="002060"/>
                </a:solidFill>
              </a:rPr>
              <a:t>сегодня это конструирование внутреннего пространства помещения, основанное на принципах сочетания удобства, экономичности и красоты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2988" y="333375"/>
            <a:ext cx="5832475" cy="71913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Дизайн</a:t>
            </a:r>
            <a:r>
              <a:rPr lang="ru-RU" sz="1400" dirty="0">
                <a:solidFill>
                  <a:srgbClr val="002060"/>
                </a:solidFill>
              </a:rPr>
              <a:t> — искусство компоновки, стилистики и украшения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650" y="5516563"/>
            <a:ext cx="7632700" cy="86518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Дизайнер</a:t>
            </a:r>
            <a:r>
              <a:rPr lang="ru-RU" sz="1200" dirty="0">
                <a:solidFill>
                  <a:srgbClr val="FF0000"/>
                </a:solidFill>
              </a:rPr>
              <a:t>  </a:t>
            </a:r>
            <a:r>
              <a:rPr lang="ru-RU" sz="1200" b="1" dirty="0">
                <a:solidFill>
                  <a:srgbClr val="FF0000"/>
                </a:solidFill>
              </a:rPr>
              <a:t>интерьера </a:t>
            </a:r>
            <a:r>
              <a:rPr lang="ru-RU" sz="1200" dirty="0">
                <a:solidFill>
                  <a:srgbClr val="002060"/>
                </a:solidFill>
              </a:rPr>
              <a:t>управляет всем процессом оформления интерьера, начиная планировкой помещения, освещения, систем вентиляции, акустикой; отделкой стен; и заканчивая размещением мебели и установкой навигационных знаков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6392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3924300" y="2708275"/>
            <a:ext cx="431800" cy="57626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924300" y="4797425"/>
            <a:ext cx="503238" cy="50323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viktory.cc.ua/images/paste18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537" y="0"/>
            <a:ext cx="9092463" cy="6822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411" name="Picture 2" descr="http://www.tarelan.eu/VIEWS/view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300663"/>
            <a:ext cx="1512887" cy="11350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13" name="Picture 2" descr="http://rennont.ru/images_8/image_16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661025"/>
            <a:ext cx="1584325" cy="10636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116013" y="188913"/>
            <a:ext cx="5688012" cy="719137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Качества, обеспечивающие успешность выполнения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профессиональной деятельности дизайнера: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339975" y="981075"/>
            <a:ext cx="287338" cy="431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867400" y="981075"/>
            <a:ext cx="288925" cy="36036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650" y="2060575"/>
            <a:ext cx="3240088" cy="30972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ТВОРЧЕСКИЕ СПОСОБНОСТИ;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ХУДОЖЕСТВЕННЫЕ СПОСОБНОСТИ;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УМЕНИЕ ДОНЕСТИ, ПЕРЕДАТЬ ОСНОВНОЙ ЗАМЫСЕЛ (ИДЕЮ) С ПОМОЩЬЮ ГРАФИЧЕСКОГО ИЗОБРАЖЕНИЯ МАКЕТА;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АНАЛИТИЧЕСКИЕ СПОСОБНОСТИ;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ВЫСОКИЙ УРОВЕНЬ РАЗВИТИЯ ВООБРАЖЕНИЯ;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РАЗВИТОЕ ПРОСТРАНСТВЕННО-ОБРАЗНОЕ МЫШЛЕНИЕ;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ХОРОШЕЕ ЗРЕНИЕ И ГЛАЗОМЕР;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ЧУВСТВО ГАРМОНИИ И ВКУСА;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30243C"/>
                </a:solidFill>
              </a:rPr>
              <a:t>СПОСОБНОСТЬ ВОСПРИНИМАТЬ И РАЗЛИЧАТЬ ШИРОКИЙ СПЕКТОР ЦВЕТОВ И ИХ ОТТЕНКОВ.</a:t>
            </a:r>
          </a:p>
          <a:p>
            <a:pPr>
              <a:buFontTx/>
              <a:buChar char="-"/>
            </a:pPr>
            <a:endParaRPr lang="ru-RU" sz="1000">
              <a:solidFill>
                <a:srgbClr val="30243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463" y="2060575"/>
            <a:ext cx="3095625" cy="30241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-ОТКРЫТОСТЬ ДЛЯ ВОСПРИЯТИЯ НОВОГО;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-ОРИГИНАЛЬНОСТЬ, НАХОДЧИВОСТЬ;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-НЕЗАВИСИМОСТЬ , САМОСТОЯТЕЛЬНОСТЬ;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-ИНТУИТИВНОСТЬ;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-ОТВЕТСТВЕННОСТЬ;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-РЕАЛИСТИЧНОСТЬ;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-НАБЛЮДАТЕЛЬНОСТЬ;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-ОБЩИТЕЛЬНОСТЬ.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8888" y="1557338"/>
            <a:ext cx="2305050" cy="358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СПОСОБНОСТИ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20" name="Picture 6" descr="http://img0.liveinternet.ru/images/attach/c/3/76/112/76112842_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300663"/>
            <a:ext cx="1606550" cy="11001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21" name="Picture 8" descr="http://images03.olx.ru/ui/11/34/33/1310276423_225483133_1--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5589588"/>
            <a:ext cx="1470025" cy="11033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22" name="Picture 4" descr="http://dlm3.meta.ua/pic/0/51/116/_wX5KoA5jp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6084888" y="5229225"/>
            <a:ext cx="1317625" cy="1117600"/>
          </a:xfrm>
          <a:ln>
            <a:solidFill>
              <a:srgbClr val="00B0F0"/>
            </a:solidFill>
          </a:ln>
        </p:spPr>
      </p:pic>
      <p:pic>
        <p:nvPicPr>
          <p:cNvPr id="17423" name="Picture 1" descr="http://img0.liveinternet.ru/images/attach/c/2/64/794/64794312_55406016_1266594337_36437356_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5589588"/>
            <a:ext cx="1604963" cy="10795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24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5076825" y="1484313"/>
            <a:ext cx="2374900" cy="431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ЛИЧНЫЕ КАЧЕСТВА, ИНТЕРЕСЫ СКЛОННОСТИ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8" grpId="0" build="allAtOnce" animBg="1"/>
      <p:bldP spid="19" grpId="0" build="allAtOnce" animBg="1"/>
      <p:bldP spid="20" grpId="0" build="allAtOnce" animBg="1"/>
      <p:bldP spid="2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35015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042988" y="404813"/>
            <a:ext cx="5473700" cy="14398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Наиболее известными в данной области учебными заведениями являются</a:t>
            </a:r>
            <a:endParaRPr lang="ru-RU">
              <a:solidFill>
                <a:srgbClr val="50141B"/>
              </a:solidFill>
            </a:endParaRPr>
          </a:p>
        </p:txBody>
      </p:sp>
      <p:pic>
        <p:nvPicPr>
          <p:cNvPr id="18436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68313" y="2133600"/>
            <a:ext cx="3598862" cy="13668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50141B"/>
                </a:solidFill>
                <a:latin typeface="Arial CYR" pitchFamily="34" charset="0"/>
                <a:cs typeface="Times New Roman" pitchFamily="18" charset="0"/>
              </a:rPr>
              <a:t>Московский государственный художественно-промышленный университет им. С.Г. Строганова (МГХПУ) </a:t>
            </a:r>
            <a:endParaRPr lang="ru-RU" sz="1600">
              <a:solidFill>
                <a:srgbClr val="50141B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363" y="2133600"/>
            <a:ext cx="3600450" cy="13668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50141B"/>
                </a:solidFill>
                <a:latin typeface="Arial CYR" pitchFamily="34" charset="0"/>
                <a:cs typeface="Times New Roman" pitchFamily="18" charset="0"/>
              </a:rPr>
              <a:t>Московский архитектурный институт (МАРХИ). </a:t>
            </a:r>
            <a:endParaRPr lang="ru-RU">
              <a:solidFill>
                <a:srgbClr val="50141B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4221163"/>
            <a:ext cx="2159000" cy="2016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1B1810"/>
                </a:solidFill>
                <a:latin typeface="Cambria" pitchFamily="18" charset="0"/>
                <a:cs typeface="Times New Roman" pitchFamily="18" charset="0"/>
              </a:rPr>
              <a:t>Омский государственный технический университет</a:t>
            </a:r>
          </a:p>
          <a:p>
            <a:pPr algn="ctr"/>
            <a:endParaRPr lang="ru-RU">
              <a:solidFill>
                <a:srgbClr val="1B181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0" y="4292600"/>
            <a:ext cx="2303463" cy="1944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1B1810"/>
                </a:solidFill>
                <a:latin typeface="Cambria" pitchFamily="18" charset="0"/>
                <a:cs typeface="Times New Roman" pitchFamily="18" charset="0"/>
              </a:rPr>
              <a:t>Институт моды, дизайна и технологий, представительство в г. Омске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325" y="4365625"/>
            <a:ext cx="2232025" cy="1871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1B1810"/>
                </a:solidFill>
                <a:latin typeface="Cambria" pitchFamily="18" charset="0"/>
                <a:cs typeface="Times New Roman" pitchFamily="18" charset="0"/>
              </a:rPr>
              <a:t>Омский государственный институт сервиса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35015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971550" y="226695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30303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30303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30303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303030"/>
                </a:solidFill>
                <a:latin typeface="Trebuchet MS" pitchFamily="34" charset="0"/>
                <a:cs typeface="Times New Roman" pitchFamily="18" charset="0"/>
              </a:rPr>
            </a:br>
            <a:endParaRPr lang="ru-RU" sz="1200">
              <a:cs typeface="Arial" charset="0"/>
            </a:endParaRPr>
          </a:p>
        </p:txBody>
      </p:sp>
      <p:pic>
        <p:nvPicPr>
          <p:cNvPr id="19460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eds.co.ua/userfiles/IMG_0954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2057400" cy="2057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462" name="Picture 2" descr="http://woman-project.com/uploads/1339362000/0832fa68a7a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573463"/>
            <a:ext cx="1649412" cy="22336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2411413" y="836613"/>
            <a:ext cx="4248150" cy="4464050"/>
          </a:xfrm>
          <a:prstGeom prst="wedgeRoundRectCallout">
            <a:avLst>
              <a:gd name="adj1" fmla="val -80596"/>
              <a:gd name="adj2" fmla="val 1420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1">
                <a:solidFill>
                  <a:srgbClr val="771F28"/>
                </a:solidFill>
                <a:latin typeface="Trebuchet MS" pitchFamily="34" charset="0"/>
                <a:cs typeface="Times New Roman" pitchFamily="18" charset="0"/>
              </a:rPr>
              <a:t>На современном рынке труда дизайнеры являются весьма востребованными специалистами. Однако наибольший спрос на специалистов по полиграфической и рекламной продукции. А дизайнерам интерьера чаще всего приходится пробивать себе дорогу самостоятельно.</a:t>
            </a:r>
            <a:endParaRPr lang="ru-RU" sz="1400" b="1" i="1">
              <a:solidFill>
                <a:srgbClr val="771F28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ru-RU" sz="1400" b="1" i="1">
                <a:solidFill>
                  <a:srgbClr val="771F28"/>
                </a:solidFill>
                <a:latin typeface="Arial CYR" pitchFamily="34" charset="0"/>
                <a:cs typeface="Times New Roman" pitchFamily="18" charset="0"/>
              </a:rPr>
              <a:t>Работа с интерьерами сегодня </a:t>
            </a:r>
            <a:r>
              <a:rPr lang="ru-RU" sz="1400" b="1" i="1">
                <a:solidFill>
                  <a:srgbClr val="771F28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400" b="1" i="1">
                <a:solidFill>
                  <a:srgbClr val="771F28"/>
                </a:solidFill>
                <a:latin typeface="Arial CYR" pitchFamily="34" charset="0"/>
                <a:cs typeface="Times New Roman" pitchFamily="18" charset="0"/>
              </a:rPr>
              <a:t> одна из наиболее востребованных сфер дизайна. Среди заказчиков - не только клиенты с высокими доходами, как это было еще лет пять назад, но и представители среднего класса - люди, желающие обустроить свое жилище максимально комфортно.</a:t>
            </a:r>
            <a:endParaRPr lang="ru-RU" sz="1400" b="1" i="1">
              <a:solidFill>
                <a:srgbClr val="771F28"/>
              </a:solidFill>
              <a:latin typeface="Arial" charset="0"/>
              <a:cs typeface="Arial" charset="0"/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464" name="Picture 4" descr="http://www.cortica.su/upl/image/%D0%94%D0%98%D0%97%20%D0%9A%D0%9E%D0%9D%D0%A1%D0%A3%D0%9B%D0%AC%D0%A2%20%D0%BA%D0%B0%D1%80%D1%82%D0%B8%D0%BD%D0%BA%D0%B0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724400"/>
            <a:ext cx="1871663" cy="18732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203575" y="2565400"/>
            <a:ext cx="2663825" cy="122396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</a:rPr>
              <a:t>Области применения профессиональных знаний: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2268538" y="32845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0485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ьная выноска 11"/>
          <p:cNvSpPr/>
          <p:nvPr/>
        </p:nvSpPr>
        <p:spPr>
          <a:xfrm>
            <a:off x="611188" y="404813"/>
            <a:ext cx="2016125" cy="2447925"/>
          </a:xfrm>
          <a:prstGeom prst="wedgeEllipseCallout">
            <a:avLst>
              <a:gd name="adj1" fmla="val 69126"/>
              <a:gd name="adj2" fmla="val 37645"/>
            </a:avLst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сфера культуры и быта;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моделирующие и производственные организации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372225" y="1989138"/>
            <a:ext cx="2520950" cy="2376487"/>
          </a:xfrm>
          <a:prstGeom prst="wedgeEllipseCallout">
            <a:avLst>
              <a:gd name="adj1" fmla="val -59547"/>
              <a:gd name="adj2" fmla="val 2882"/>
            </a:avLst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00"/>
                </a:solidFill>
              </a:rPr>
              <a:t>конструкторские бюро при министерствах и ведомствах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50825" y="3860800"/>
            <a:ext cx="2881313" cy="1944688"/>
          </a:xfrm>
          <a:prstGeom prst="wedgeEllipseCallout">
            <a:avLst>
              <a:gd name="adj1" fmla="val 52558"/>
              <a:gd name="adj2" fmla="val -46829"/>
            </a:avLst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00"/>
                </a:solidFill>
              </a:rPr>
              <a:t>исследовательские, проектные институты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492500" y="4797425"/>
            <a:ext cx="3816350" cy="1584325"/>
          </a:xfrm>
          <a:prstGeom prst="wedgeEllipseCallout">
            <a:avLst>
              <a:gd name="adj1" fmla="val -8010"/>
              <a:gd name="adj2" fmla="val -100320"/>
            </a:avLst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00"/>
                </a:solidFill>
              </a:rPr>
              <a:t>художественно-конструкторские подразделения на промышленных предприятиях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3059113" y="333375"/>
            <a:ext cx="2881312" cy="1871663"/>
          </a:xfrm>
          <a:prstGeom prst="wedgeEllipseCallout">
            <a:avLst>
              <a:gd name="adj1" fmla="val 4206"/>
              <a:gd name="adj2" fmla="val 64736"/>
            </a:avLst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00"/>
                </a:solidFill>
              </a:rPr>
              <a:t>театры, дворцы культуры;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00"/>
                </a:solidFill>
              </a:rPr>
              <a:t>образовательные учреждения (колледжи, техникумы, вузы)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7" name="Прямоугольник 9"/>
          <p:cNvSpPr>
            <a:spLocks noChangeArrowheads="1"/>
          </p:cNvSpPr>
          <p:nvPr/>
        </p:nvSpPr>
        <p:spPr bwMode="auto">
          <a:xfrm>
            <a:off x="179388" y="1628775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 </a:t>
            </a:r>
          </a:p>
        </p:txBody>
      </p:sp>
      <p:pic>
        <p:nvPicPr>
          <p:cNvPr id="21508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1187450" y="260350"/>
            <a:ext cx="5184775" cy="1008063"/>
          </a:xfrm>
          <a:prstGeom prst="wedgeRoundRectCallout">
            <a:avLst>
              <a:gd name="adj1" fmla="val -20667"/>
              <a:gd name="adj2" fmla="val 84486"/>
              <a:gd name="adj3" fmla="val 16667"/>
            </a:avLst>
          </a:prstGeom>
          <a:solidFill>
            <a:srgbClr val="E69CA4"/>
          </a:solidFill>
          <a:ln w="42500" algn="ctr">
            <a:solidFill>
              <a:srgbClr val="A088B7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</a:rPr>
              <a:t>Доминирующие виды деятельности профессии дизайнер: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1628775"/>
            <a:ext cx="8424863" cy="46799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-создание новых проектов предметного окружения современного человека для улучшения условий труда;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-разработка художественно-конструкторских проектов изделий производственного и бытового назначения, оформление интерьера помещений, офисов;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-разработка деталей внешнего оформления изделий, интерьера;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изучение требований заказчиков к проектируемым изделиям и технических возможностей их изготовления;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-подбор материалов для изготовления изделий;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-контроль за реализацией замысла на этапах проектирования, изготовления, испытания и презентации готового изделия заказчику;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-разработка технической документации на проектируемые изделия (эскизные и рабочие чертежи, демонстрационные рисунки, схемы, рабочие проекты, модели);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работа, связанная с упаковкой и рекламой конструируемых изделий;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-проектирование изделий и объектов с учетом имеющихся недостатков, следуя современным тенденциям;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-оценка значимости создаваемых изделий для каждого потребителя в отдельности и для общества в целом;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-оказание консультативной помощи предприятиям, организациям и частным лицам.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6" descr="http://viktory.cc.ua/images/paste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537" y="0"/>
            <a:ext cx="9092463" cy="682298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2" descr="http://www.асуу.рф/upload/image/_(8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20081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835150" y="1916113"/>
            <a:ext cx="5257800" cy="20891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444444"/>
                </a:solidFill>
                <a:latin typeface="Arial CYR" pitchFamily="34" charset="0"/>
                <a:cs typeface="Times New Roman" pitchFamily="18" charset="0"/>
              </a:rPr>
              <a:t>Каковы же основные этапы работы дизайнера по интерьерам?</a:t>
            </a:r>
            <a:endParaRPr lang="ru-RU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826</TotalTime>
  <Words>567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Verdana</vt:lpstr>
      <vt:lpstr>Arial</vt:lpstr>
      <vt:lpstr>Wingdings 2</vt:lpstr>
      <vt:lpstr>Calibri</vt:lpstr>
      <vt:lpstr>Arabic Typesetting</vt:lpstr>
      <vt:lpstr>Times New Roman</vt:lpstr>
      <vt:lpstr>Arial CYR</vt:lpstr>
      <vt:lpstr>Cambria</vt:lpstr>
      <vt:lpstr>Trebuchet MS</vt:lpstr>
      <vt:lpstr>Аспект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</dc:title>
  <dc:creator>Светлана</dc:creator>
  <cp:lastModifiedBy>Пасечникова</cp:lastModifiedBy>
  <cp:revision>87</cp:revision>
  <dcterms:created xsi:type="dcterms:W3CDTF">2012-09-27T10:16:58Z</dcterms:created>
  <dcterms:modified xsi:type="dcterms:W3CDTF">2015-05-18T07:11:13Z</dcterms:modified>
</cp:coreProperties>
</file>